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4" r:id="rId1"/>
  </p:sldMasterIdLst>
  <p:notesMasterIdLst>
    <p:notesMasterId r:id="rId13"/>
  </p:notesMasterIdLst>
  <p:handoutMasterIdLst>
    <p:handoutMasterId r:id="rId14"/>
  </p:handoutMasterIdLst>
  <p:sldIdLst>
    <p:sldId id="315" r:id="rId2"/>
    <p:sldId id="270" r:id="rId3"/>
    <p:sldId id="275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8" r:id="rId1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5A63466-2258-4E96-A767-D4F32CD3343E}">
          <p14:sldIdLst>
            <p14:sldId id="315"/>
            <p14:sldId id="270"/>
            <p14:sldId id="275"/>
            <p14:sldId id="340"/>
            <p14:sldId id="341"/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Section sans titre" id="{5B9456C7-9C02-4E00-ACBD-673CEF44596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sène ODZO DIMI" initials="AOD" lastIdx="3" clrIdx="0">
    <p:extLst>
      <p:ext uri="{19B8F6BF-5375-455C-9EA6-DF929625EA0E}">
        <p15:presenceInfo xmlns:p15="http://schemas.microsoft.com/office/powerpoint/2012/main" userId="8193eae2f71baec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13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32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A0195-303C-46E1-8248-278134CF75B0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138"/>
            <a:ext cx="2946400" cy="4980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30138"/>
            <a:ext cx="2946400" cy="4980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CF78B-F9E6-40B9-A412-2B85F6ACC9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34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FA24E-1195-47D7-8B69-EBFED2F9F9DB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E6CC3-FD6B-42E8-82B0-DA724DCD57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90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E6CC3-FD6B-42E8-82B0-DA724DCD575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5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3156-9F9A-4775-B33C-ADCC1C6BC003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816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4494-92D3-4547-A976-206EA762A6A4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822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601D7-03F4-4688-BB19-0B4457337BB1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18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41CF-980F-412F-9E37-C17D77831165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7438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E002-A7C7-4D10-8135-CF64EF0E626A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0603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1CAB-9B3F-4109-BA93-EC948AC526F7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3549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DB0D-A6F6-4E94-AD14-4D569BBA2007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1443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4CE6-2034-46FB-BFBF-E1CCED43DEEC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16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F8E9D-920E-4451-ADB5-0063DD4F4DF4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481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D225-F4B1-4C74-BECA-371126C516D6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33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10D2-9BBD-4EE8-8785-D2228A6F848D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745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CF1C-AB6F-44DD-8472-A6AF49A60441}" type="datetime1">
              <a:rPr lang="fr-FR" smtClean="0"/>
              <a:t>18/09/2020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014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D170-B5D8-4830-8895-B37A3D6C9A46}" type="datetime1">
              <a:rPr lang="fr-FR" smtClean="0"/>
              <a:t>18/09/2020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392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E5138-0660-4B3F-97C9-8A09489152FB}" type="datetime1">
              <a:rPr lang="fr-FR" smtClean="0"/>
              <a:t>18/09/2020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429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B89-2E15-4659-AADF-CB302DF728AE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738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49EF-F9E5-4883-9933-36D43D0D063F}" type="datetime1">
              <a:rPr lang="fr-FR" smtClean="0"/>
              <a:t>18/09/2020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881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44FA1-D7ED-4DE9-B858-EAD5BFCCD0B8}" type="datetime1">
              <a:rPr lang="fr-FR" smtClean="0"/>
              <a:t>18/09/2020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465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8277072" cy="18463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2100" b="1" u="sng" dirty="0" smtClean="0">
                <a:solidFill>
                  <a:schemeClr val="tx1"/>
                </a:solidFill>
              </a:rPr>
              <a:t>By </a:t>
            </a:r>
          </a:p>
          <a:p>
            <a:pPr algn="ctr">
              <a:spcBef>
                <a:spcPts val="0"/>
              </a:spcBef>
            </a:pPr>
            <a:r>
              <a:rPr lang="fr-FR" sz="3400" b="1" u="sng" dirty="0" smtClean="0">
                <a:solidFill>
                  <a:srgbClr val="0070C0"/>
                </a:solidFill>
              </a:rPr>
              <a:t>Dr. Steve B. MBOKO IBARA</a:t>
            </a:r>
            <a:r>
              <a:rPr lang="fr-FR" sz="3400" b="1" dirty="0" smtClean="0">
                <a:solidFill>
                  <a:srgbClr val="0070C0"/>
                </a:solidFill>
              </a:rPr>
              <a:t>,</a:t>
            </a:r>
          </a:p>
          <a:p>
            <a:pPr algn="ctr">
              <a:spcBef>
                <a:spcPts val="0"/>
              </a:spcBef>
            </a:pPr>
            <a:r>
              <a:rPr lang="fr-FR" sz="3400" b="1" dirty="0" err="1" smtClean="0">
                <a:solidFill>
                  <a:srgbClr val="0070C0"/>
                </a:solidFill>
              </a:rPr>
              <a:t>Director</a:t>
            </a:r>
            <a:r>
              <a:rPr lang="fr-FR" sz="3400" b="1" dirty="0" smtClean="0">
                <a:solidFill>
                  <a:srgbClr val="0070C0"/>
                </a:solidFill>
              </a:rPr>
              <a:t> of </a:t>
            </a:r>
            <a:r>
              <a:rPr lang="fr-FR" sz="3400" b="1" dirty="0" err="1" smtClean="0">
                <a:solidFill>
                  <a:srgbClr val="0070C0"/>
                </a:solidFill>
              </a:rPr>
              <a:t>Demographic</a:t>
            </a:r>
            <a:r>
              <a:rPr lang="fr-FR" sz="3400" b="1" dirty="0" smtClean="0">
                <a:solidFill>
                  <a:srgbClr val="0070C0"/>
                </a:solidFill>
              </a:rPr>
              <a:t> and social </a:t>
            </a:r>
            <a:r>
              <a:rPr lang="fr-FR" sz="3400" b="1" dirty="0" err="1" smtClean="0">
                <a:solidFill>
                  <a:srgbClr val="0070C0"/>
                </a:solidFill>
              </a:rPr>
              <a:t>statistics</a:t>
            </a:r>
            <a:r>
              <a:rPr lang="fr-FR" sz="3400" b="1" dirty="0" smtClean="0">
                <a:solidFill>
                  <a:srgbClr val="0070C0"/>
                </a:solidFill>
              </a:rPr>
              <a:t>, </a:t>
            </a:r>
            <a:endParaRPr lang="fr-FR" sz="3400" b="1" dirty="0">
              <a:solidFill>
                <a:srgbClr val="0070C0"/>
              </a:solidFill>
            </a:endParaRPr>
          </a:p>
          <a:p>
            <a:pPr algn="ctr">
              <a:spcBef>
                <a:spcPts val="0"/>
              </a:spcBef>
            </a:pPr>
            <a:r>
              <a:rPr lang="fr-FR" sz="3400" b="1" dirty="0" smtClean="0">
                <a:solidFill>
                  <a:srgbClr val="0070C0"/>
                </a:solidFill>
              </a:rPr>
              <a:t>National Institute of </a:t>
            </a:r>
            <a:r>
              <a:rPr lang="fr-FR" sz="3400" b="1" dirty="0" err="1" smtClean="0">
                <a:solidFill>
                  <a:srgbClr val="0070C0"/>
                </a:solidFill>
              </a:rPr>
              <a:t>Statistics</a:t>
            </a:r>
            <a:r>
              <a:rPr lang="fr-FR" sz="3400" b="1" dirty="0" smtClean="0">
                <a:solidFill>
                  <a:srgbClr val="0070C0"/>
                </a:solidFill>
              </a:rPr>
              <a:t>,</a:t>
            </a:r>
          </a:p>
          <a:p>
            <a:pPr algn="ctr">
              <a:spcBef>
                <a:spcPts val="0"/>
              </a:spcBef>
            </a:pPr>
            <a:r>
              <a:rPr lang="fr-FR" sz="3400" b="1" dirty="0" smtClean="0">
                <a:solidFill>
                  <a:srgbClr val="0070C0"/>
                </a:solidFill>
              </a:rPr>
              <a:t>Brazzaville, </a:t>
            </a:r>
            <a:r>
              <a:rPr lang="fr-FR" sz="3400" b="1" dirty="0" err="1" smtClean="0">
                <a:solidFill>
                  <a:srgbClr val="0070C0"/>
                </a:solidFill>
              </a:rPr>
              <a:t>Republic</a:t>
            </a:r>
            <a:r>
              <a:rPr lang="fr-FR" sz="3400" b="1" dirty="0" smtClean="0">
                <a:solidFill>
                  <a:srgbClr val="0070C0"/>
                </a:solidFill>
              </a:rPr>
              <a:t> of CONGO</a:t>
            </a:r>
            <a:endParaRPr lang="fr-FR" sz="34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8277072" cy="36724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2020 </a:t>
            </a:r>
            <a:r>
              <a:rPr lang="en-US" sz="3200" b="1" dirty="0"/>
              <a:t>VIRTUAL MEETING </a:t>
            </a:r>
            <a:r>
              <a:rPr lang="en-US" sz="3200" b="1" dirty="0" smtClean="0"/>
              <a:t>of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THE WASHINGTON GROUP ON DISABILITY </a:t>
            </a:r>
            <a:r>
              <a:rPr lang="en-US" sz="3200" b="1" dirty="0" smtClean="0"/>
              <a:t>STATISTICS</a:t>
            </a:r>
            <a:r>
              <a:rPr lang="fr-FR" sz="3200" b="1" dirty="0" smtClean="0"/>
              <a:t>:</a:t>
            </a:r>
            <a:br>
              <a:rPr lang="fr-FR" sz="3200" b="1" dirty="0" smtClean="0"/>
            </a:br>
            <a:r>
              <a:rPr lang="fr-FR" sz="3200" b="1" dirty="0" smtClean="0"/>
              <a:t>**********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i="1" dirty="0" smtClean="0">
                <a:solidFill>
                  <a:srgbClr val="7030A0"/>
                </a:solidFill>
              </a:rPr>
              <a:t>BRAZZAVILLE GROUP on </a:t>
            </a:r>
            <a:br>
              <a:rPr lang="fr-FR" sz="3600" b="1" i="1" dirty="0" smtClean="0">
                <a:solidFill>
                  <a:srgbClr val="7030A0"/>
                </a:solidFill>
              </a:rPr>
            </a:br>
            <a:r>
              <a:rPr lang="fr-FR" sz="3600" b="1" i="1" dirty="0" smtClean="0">
                <a:solidFill>
                  <a:srgbClr val="7030A0"/>
                </a:solidFill>
              </a:rPr>
              <a:t>DISABILITY STATISTICS</a:t>
            </a:r>
            <a:endParaRPr lang="fr-FR" sz="3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494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81390" cy="720080"/>
          </a:xfrm>
        </p:spPr>
        <p:txBody>
          <a:bodyPr>
            <a:noAutofit/>
          </a:bodyPr>
          <a:lstStyle/>
          <a:p>
            <a:r>
              <a:rPr lang="fr-FR" b="1" dirty="0" smtClean="0"/>
              <a:t>3</a:t>
            </a:r>
            <a:r>
              <a:rPr lang="fr-FR" sz="2000" b="1" dirty="0" smtClean="0">
                <a:solidFill>
                  <a:srgbClr val="0070C0"/>
                </a:solidFill>
              </a:rPr>
              <a:t>. </a:t>
            </a:r>
            <a:r>
              <a:rPr lang="fr-FR" sz="2000" b="1" dirty="0" err="1" smtClean="0">
                <a:solidFill>
                  <a:srgbClr val="0070C0"/>
                </a:solidFill>
              </a:rPr>
              <a:t>Terms</a:t>
            </a:r>
            <a:r>
              <a:rPr lang="fr-FR" sz="2000" b="1" dirty="0" smtClean="0">
                <a:solidFill>
                  <a:srgbClr val="0070C0"/>
                </a:solidFill>
              </a:rPr>
              <a:t> of Reference-BG- (4/4)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184576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   - III </a:t>
            </a:r>
            <a:r>
              <a:rPr lang="fr-FR" b="1" dirty="0"/>
              <a:t>The scope of </a:t>
            </a:r>
            <a:r>
              <a:rPr lang="fr-FR" b="1" dirty="0" err="1" smtClean="0"/>
              <a:t>works</a:t>
            </a:r>
            <a:endParaRPr lang="fr-FR" b="1" dirty="0"/>
          </a:p>
          <a:p>
            <a:r>
              <a:rPr lang="fr-FR" dirty="0" err="1" smtClean="0"/>
              <a:t>Improving</a:t>
            </a:r>
            <a:r>
              <a:rPr lang="fr-FR" dirty="0" smtClean="0"/>
              <a:t> </a:t>
            </a:r>
            <a:r>
              <a:rPr lang="fr-FR" dirty="0" err="1"/>
              <a:t>cooperation</a:t>
            </a:r>
            <a:r>
              <a:rPr lang="fr-FR" dirty="0"/>
              <a:t> and facilitation </a:t>
            </a:r>
            <a:r>
              <a:rPr lang="fr-FR" dirty="0" err="1"/>
              <a:t>including</a:t>
            </a:r>
            <a:r>
              <a:rPr lang="fr-FR" dirty="0"/>
              <a:t> </a:t>
            </a:r>
            <a:r>
              <a:rPr lang="fr-FR" dirty="0" smtClean="0"/>
              <a:t>the </a:t>
            </a:r>
            <a:r>
              <a:rPr lang="fr-FR" dirty="0" err="1"/>
              <a:t>creation</a:t>
            </a:r>
            <a:r>
              <a:rPr lang="fr-FR" dirty="0"/>
              <a:t> of a network and a </a:t>
            </a:r>
            <a:r>
              <a:rPr lang="fr-FR" dirty="0" err="1"/>
              <a:t>database</a:t>
            </a:r>
            <a:r>
              <a:rPr lang="fr-FR" dirty="0"/>
              <a:t> of key </a:t>
            </a:r>
            <a:r>
              <a:rPr lang="fr-FR" dirty="0" err="1"/>
              <a:t>stakeholders</a:t>
            </a:r>
            <a:endParaRPr lang="fr-FR" dirty="0"/>
          </a:p>
          <a:p>
            <a:r>
              <a:rPr lang="fr-FR" dirty="0" err="1" smtClean="0"/>
              <a:t>Stakeholder</a:t>
            </a:r>
            <a:r>
              <a:rPr lang="fr-FR" dirty="0" smtClean="0"/>
              <a:t> </a:t>
            </a:r>
            <a:r>
              <a:rPr lang="fr-FR" dirty="0" err="1"/>
              <a:t>commitment</a:t>
            </a:r>
            <a:r>
              <a:rPr lang="fr-FR" dirty="0"/>
              <a:t> to </a:t>
            </a:r>
            <a:r>
              <a:rPr lang="fr-FR" dirty="0" err="1"/>
              <a:t>Finalize</a:t>
            </a:r>
            <a:r>
              <a:rPr lang="fr-FR" dirty="0"/>
              <a:t> the </a:t>
            </a:r>
            <a:r>
              <a:rPr lang="fr-FR" dirty="0" err="1"/>
              <a:t>schedule</a:t>
            </a:r>
            <a:r>
              <a:rPr lang="fr-FR" dirty="0"/>
              <a:t> of </a:t>
            </a:r>
            <a:r>
              <a:rPr lang="fr-FR" dirty="0" err="1"/>
              <a:t>annual</a:t>
            </a:r>
            <a:r>
              <a:rPr lang="fr-FR" dirty="0"/>
              <a:t> / routine meetings for key </a:t>
            </a:r>
            <a:r>
              <a:rPr lang="fr-FR" dirty="0" err="1"/>
              <a:t>stakeholders</a:t>
            </a:r>
            <a:endParaRPr lang="fr-FR" dirty="0"/>
          </a:p>
          <a:p>
            <a:r>
              <a:rPr lang="fr-FR" dirty="0" err="1" smtClean="0"/>
              <a:t>Mapping</a:t>
            </a:r>
            <a:r>
              <a:rPr lang="fr-FR" dirty="0" smtClean="0"/>
              <a:t> </a:t>
            </a:r>
            <a:r>
              <a:rPr lang="fr-FR" dirty="0"/>
              <a:t>of </a:t>
            </a:r>
            <a:r>
              <a:rPr lang="fr-FR" dirty="0" err="1"/>
              <a:t>existing</a:t>
            </a:r>
            <a:r>
              <a:rPr lang="fr-FR" dirty="0"/>
              <a:t> and </a:t>
            </a:r>
            <a:r>
              <a:rPr lang="fr-FR" dirty="0" err="1"/>
              <a:t>ongoing</a:t>
            </a:r>
            <a:r>
              <a:rPr lang="fr-FR" dirty="0"/>
              <a:t> data on </a:t>
            </a:r>
            <a:r>
              <a:rPr lang="fr-FR" dirty="0" err="1"/>
              <a:t>disability</a:t>
            </a:r>
            <a:r>
              <a:rPr lang="fr-FR" dirty="0"/>
              <a:t> </a:t>
            </a:r>
            <a:r>
              <a:rPr lang="fr-FR" dirty="0" smtClean="0"/>
              <a:t>in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smtClean="0"/>
              <a:t>country; </a:t>
            </a:r>
            <a:endParaRPr lang="fr-FR" dirty="0"/>
          </a:p>
          <a:p>
            <a:r>
              <a:rPr lang="fr-FR" dirty="0" err="1" smtClean="0"/>
              <a:t>Performing</a:t>
            </a:r>
            <a:r>
              <a:rPr lang="fr-FR" dirty="0" smtClean="0"/>
              <a:t> </a:t>
            </a:r>
            <a:r>
              <a:rPr lang="fr-FR" dirty="0"/>
              <a:t>a SWOT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smtClean="0"/>
              <a:t>to </a:t>
            </a:r>
            <a:r>
              <a:rPr lang="fr-FR" dirty="0" err="1"/>
              <a:t>identify</a:t>
            </a:r>
            <a:r>
              <a:rPr lang="fr-FR" dirty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/>
              <a:t>needs</a:t>
            </a:r>
            <a:r>
              <a:rPr lang="fr-FR" dirty="0"/>
              <a:t> and gaps;</a:t>
            </a:r>
          </a:p>
          <a:p>
            <a:r>
              <a:rPr lang="fr-FR" dirty="0" err="1" smtClean="0"/>
              <a:t>Capacity</a:t>
            </a:r>
            <a:r>
              <a:rPr lang="fr-FR" dirty="0" smtClean="0"/>
              <a:t> </a:t>
            </a:r>
            <a:r>
              <a:rPr lang="fr-FR" dirty="0"/>
              <a:t>building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delivery</a:t>
            </a:r>
            <a:r>
              <a:rPr lang="fr-FR" dirty="0"/>
              <a:t> of training workshops / </a:t>
            </a:r>
            <a:r>
              <a:rPr lang="fr-FR" dirty="0" err="1"/>
              <a:t>webinars</a:t>
            </a:r>
            <a:r>
              <a:rPr lang="fr-FR" dirty="0"/>
              <a:t> to data </a:t>
            </a:r>
            <a:r>
              <a:rPr lang="fr-FR" dirty="0" err="1"/>
              <a:t>producers</a:t>
            </a:r>
            <a:r>
              <a:rPr lang="fr-FR" dirty="0"/>
              <a:t> and </a:t>
            </a:r>
            <a:r>
              <a:rPr lang="fr-FR" dirty="0" err="1"/>
              <a:t>users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include</a:t>
            </a:r>
            <a:r>
              <a:rPr lang="fr-FR" dirty="0"/>
              <a:t> data collection, </a:t>
            </a:r>
            <a:r>
              <a:rPr lang="fr-FR" dirty="0" err="1"/>
              <a:t>analysis</a:t>
            </a:r>
            <a:r>
              <a:rPr lang="fr-FR" dirty="0"/>
              <a:t> and </a:t>
            </a:r>
            <a:r>
              <a:rPr lang="fr-FR" dirty="0" err="1"/>
              <a:t>dissemination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WG </a:t>
            </a:r>
            <a:r>
              <a:rPr lang="fr-FR" dirty="0" err="1"/>
              <a:t>tools</a:t>
            </a:r>
            <a:r>
              <a:rPr lang="fr-FR" dirty="0"/>
              <a:t>;</a:t>
            </a:r>
          </a:p>
          <a:p>
            <a:r>
              <a:rPr lang="fr-FR" dirty="0" smtClean="0"/>
              <a:t>Support </a:t>
            </a:r>
            <a:r>
              <a:rPr lang="fr-FR" dirty="0"/>
              <a:t>for transnational collaboration (South-South / </a:t>
            </a:r>
            <a:r>
              <a:rPr lang="fr-FR" dirty="0" err="1"/>
              <a:t>peer</a:t>
            </a:r>
            <a:r>
              <a:rPr lang="fr-FR" dirty="0"/>
              <a:t>-</a:t>
            </a:r>
            <a:r>
              <a:rPr lang="fr-FR" dirty="0" err="1"/>
              <a:t>to-peer</a:t>
            </a:r>
            <a:r>
              <a:rPr lang="fr-FR" dirty="0"/>
              <a:t>) </a:t>
            </a:r>
            <a:r>
              <a:rPr lang="fr-FR" dirty="0" err="1"/>
              <a:t>through</a:t>
            </a:r>
            <a:r>
              <a:rPr lang="fr-FR" dirty="0"/>
              <a:t> the sharing of </a:t>
            </a:r>
            <a:r>
              <a:rPr lang="fr-FR" dirty="0" err="1"/>
              <a:t>knowledge</a:t>
            </a:r>
            <a:r>
              <a:rPr lang="fr-FR" dirty="0"/>
              <a:t> and information on </a:t>
            </a:r>
            <a:r>
              <a:rPr lang="fr-FR" dirty="0" err="1"/>
              <a:t>disability</a:t>
            </a:r>
            <a:r>
              <a:rPr lang="fr-FR" dirty="0"/>
              <a:t> </a:t>
            </a:r>
            <a:r>
              <a:rPr lang="fr-FR" dirty="0" err="1"/>
              <a:t>statistics</a:t>
            </a:r>
            <a:r>
              <a:rPr lang="fr-FR" dirty="0"/>
              <a:t> in </a:t>
            </a:r>
            <a:r>
              <a:rPr lang="fr-FR" dirty="0" err="1"/>
              <a:t>general</a:t>
            </a:r>
            <a:r>
              <a:rPr lang="fr-FR" dirty="0"/>
              <a:t> and the use of WG </a:t>
            </a:r>
            <a:r>
              <a:rPr lang="fr-FR" dirty="0" err="1"/>
              <a:t>tools</a:t>
            </a:r>
            <a:r>
              <a:rPr lang="fr-FR" dirty="0"/>
              <a:t> in </a:t>
            </a:r>
            <a:r>
              <a:rPr lang="fr-FR" dirty="0" err="1"/>
              <a:t>particular</a:t>
            </a:r>
            <a:r>
              <a:rPr lang="fr-FR" dirty="0"/>
              <a:t>;</a:t>
            </a:r>
          </a:p>
          <a:p>
            <a:r>
              <a:rPr lang="fr-FR" dirty="0" err="1" smtClean="0"/>
              <a:t>Standardization</a:t>
            </a:r>
            <a:r>
              <a:rPr lang="fr-FR" dirty="0" smtClean="0"/>
              <a:t> </a:t>
            </a:r>
            <a:r>
              <a:rPr lang="fr-FR" dirty="0"/>
              <a:t>of </a:t>
            </a:r>
            <a:r>
              <a:rPr lang="fr-FR" dirty="0" err="1"/>
              <a:t>analytical</a:t>
            </a:r>
            <a:r>
              <a:rPr lang="fr-FR" dirty="0"/>
              <a:t> </a:t>
            </a:r>
            <a:r>
              <a:rPr lang="fr-FR" dirty="0" err="1"/>
              <a:t>tools</a:t>
            </a:r>
            <a:r>
              <a:rPr lang="fr-FR" dirty="0"/>
              <a:t> and </a:t>
            </a:r>
            <a:r>
              <a:rPr lang="fr-FR" dirty="0" err="1"/>
              <a:t>methodologies</a:t>
            </a:r>
            <a:r>
              <a:rPr lang="fr-FR" dirty="0"/>
              <a:t>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provide</a:t>
            </a:r>
            <a:r>
              <a:rPr lang="fr-FR" dirty="0"/>
              <a:t> standard </a:t>
            </a:r>
            <a:r>
              <a:rPr lang="fr-FR" dirty="0" err="1"/>
              <a:t>products</a:t>
            </a:r>
            <a:r>
              <a:rPr lang="fr-FR" dirty="0"/>
              <a:t> for </a:t>
            </a:r>
            <a:r>
              <a:rPr lang="fr-FR" dirty="0" err="1"/>
              <a:t>dissemination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504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942415" y="2564904"/>
            <a:ext cx="6591985" cy="252028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b="1" dirty="0" smtClean="0">
                <a:solidFill>
                  <a:srgbClr val="00B0F0"/>
                </a:solidFill>
              </a:rPr>
              <a:t>THANKS!!!</a:t>
            </a:r>
            <a:endParaRPr lang="fr-FR" sz="4000" b="1" dirty="0">
              <a:solidFill>
                <a:srgbClr val="00B0F0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0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340768"/>
            <a:ext cx="5104280" cy="68986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            AGENDA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7"/>
            <a:ext cx="8568952" cy="4320480"/>
          </a:xfrm>
        </p:spPr>
        <p:txBody>
          <a:bodyPr>
            <a:normAutofit lnSpcReduction="10000"/>
          </a:bodyPr>
          <a:lstStyle/>
          <a:p>
            <a:pPr marL="1371600" lvl="2" indent="-571500">
              <a:lnSpc>
                <a:spcPct val="120000"/>
              </a:lnSpc>
              <a:buFont typeface="+mj-lt"/>
              <a:buAutoNum type="arabicPeriod"/>
            </a:pPr>
            <a:endParaRPr lang="fr-FR" dirty="0" smtClean="0"/>
          </a:p>
          <a:p>
            <a:pPr marL="1371600" lvl="2" indent="-571500">
              <a:lnSpc>
                <a:spcPct val="120000"/>
              </a:lnSpc>
              <a:buFont typeface="+mj-lt"/>
              <a:buAutoNum type="arabicPeriod"/>
            </a:pPr>
            <a:endParaRPr lang="fr-FR" dirty="0" smtClean="0"/>
          </a:p>
          <a:p>
            <a:pPr marL="1371600" lvl="2" indent="-571500">
              <a:lnSpc>
                <a:spcPct val="120000"/>
              </a:lnSpc>
              <a:buFont typeface="+mj-lt"/>
              <a:buAutoNum type="arabicPeriod"/>
            </a:pPr>
            <a:r>
              <a:rPr lang="fr-FR" sz="2900" dirty="0">
                <a:latin typeface="Calibri" panose="020F0502020204030204" pitchFamily="34" charset="0"/>
              </a:rPr>
              <a:t>National </a:t>
            </a:r>
            <a:r>
              <a:rPr lang="fr-FR" sz="2900" dirty="0" err="1">
                <a:latin typeface="Calibri" panose="020F0502020204030204" pitchFamily="34" charset="0"/>
              </a:rPr>
              <a:t>institute</a:t>
            </a:r>
            <a:r>
              <a:rPr lang="fr-FR" sz="2900" dirty="0">
                <a:latin typeface="Calibri" panose="020F0502020204030204" pitchFamily="34" charset="0"/>
              </a:rPr>
              <a:t> of </a:t>
            </a:r>
            <a:r>
              <a:rPr lang="fr-FR" sz="2900" dirty="0" err="1">
                <a:latin typeface="Calibri" panose="020F0502020204030204" pitchFamily="34" charset="0"/>
              </a:rPr>
              <a:t>Statistics</a:t>
            </a:r>
            <a:r>
              <a:rPr lang="fr-FR" sz="2900" dirty="0">
                <a:latin typeface="Calibri" panose="020F0502020204030204" pitchFamily="34" charset="0"/>
              </a:rPr>
              <a:t> </a:t>
            </a:r>
            <a:r>
              <a:rPr lang="fr-FR" sz="2900" dirty="0" smtClean="0">
                <a:latin typeface="Calibri" panose="020F0502020204030204" pitchFamily="34" charset="0"/>
              </a:rPr>
              <a:t>of Congo</a:t>
            </a:r>
            <a:endParaRPr lang="fr-FR" sz="2900" dirty="0">
              <a:latin typeface="Calibri" panose="020F0502020204030204" pitchFamily="34" charset="0"/>
            </a:endParaRPr>
          </a:p>
          <a:p>
            <a:pPr marL="1371600" lvl="2" indent="-571500">
              <a:lnSpc>
                <a:spcPct val="120000"/>
              </a:lnSpc>
              <a:buFont typeface="+mj-lt"/>
              <a:buAutoNum type="arabicPeriod"/>
            </a:pPr>
            <a:r>
              <a:rPr lang="fr-FR" sz="2900" dirty="0" err="1" smtClean="0">
                <a:latin typeface="Calibri" panose="020F0502020204030204" pitchFamily="34" charset="0"/>
              </a:rPr>
              <a:t>Core</a:t>
            </a:r>
            <a:r>
              <a:rPr lang="fr-FR" sz="2900" dirty="0" smtClean="0">
                <a:latin typeface="Calibri" panose="020F0502020204030204" pitchFamily="34" charset="0"/>
              </a:rPr>
              <a:t> </a:t>
            </a:r>
            <a:r>
              <a:rPr lang="fr-FR" sz="2900" dirty="0" err="1" smtClean="0">
                <a:latin typeface="Calibri" panose="020F0502020204030204" pitchFamily="34" charset="0"/>
              </a:rPr>
              <a:t>working</a:t>
            </a:r>
            <a:r>
              <a:rPr lang="fr-FR" sz="2900" dirty="0" smtClean="0">
                <a:latin typeface="Calibri" panose="020F0502020204030204" pitchFamily="34" charset="0"/>
              </a:rPr>
              <a:t> group for Francophone </a:t>
            </a:r>
            <a:r>
              <a:rPr lang="fr-FR" sz="2900" dirty="0" err="1" smtClean="0">
                <a:latin typeface="Calibri" panose="020F0502020204030204" pitchFamily="34" charset="0"/>
              </a:rPr>
              <a:t>Africa</a:t>
            </a:r>
            <a:r>
              <a:rPr lang="fr-FR" sz="2900" dirty="0" smtClean="0">
                <a:latin typeface="Calibri" panose="020F0502020204030204" pitchFamily="34" charset="0"/>
              </a:rPr>
              <a:t> </a:t>
            </a:r>
            <a:endParaRPr lang="fr-FR" sz="2900" dirty="0">
              <a:latin typeface="Calibri" panose="020F0502020204030204" pitchFamily="34" charset="0"/>
            </a:endParaRPr>
          </a:p>
          <a:p>
            <a:pPr marL="1371600" lvl="2" indent="-571500">
              <a:lnSpc>
                <a:spcPct val="120000"/>
              </a:lnSpc>
              <a:buFont typeface="+mj-lt"/>
              <a:buAutoNum type="arabicPeriod"/>
            </a:pPr>
            <a:r>
              <a:rPr lang="fr-FR" sz="2900" dirty="0" err="1">
                <a:latin typeface="Calibri" panose="020F0502020204030204" pitchFamily="34" charset="0"/>
              </a:rPr>
              <a:t>Terms</a:t>
            </a:r>
            <a:r>
              <a:rPr lang="fr-FR" sz="2900" dirty="0">
                <a:latin typeface="Calibri" panose="020F0502020204030204" pitchFamily="34" charset="0"/>
              </a:rPr>
              <a:t> of Reference </a:t>
            </a:r>
            <a:r>
              <a:rPr lang="fr-FR" sz="2900" dirty="0" smtClean="0">
                <a:latin typeface="Calibri" panose="020F0502020204030204" pitchFamily="34" charset="0"/>
              </a:rPr>
              <a:t>of BG</a:t>
            </a:r>
            <a:endParaRPr lang="fr-FR" sz="2900" dirty="0">
              <a:latin typeface="Calibri" panose="020F0502020204030204" pitchFamily="34" charset="0"/>
            </a:endParaRPr>
          </a:p>
          <a:p>
            <a:pPr marL="1828800" lvl="3" indent="-571500">
              <a:lnSpc>
                <a:spcPct val="120000"/>
              </a:lnSpc>
              <a:buFont typeface="+mj-lt"/>
              <a:buAutoNum type="romanLcPeriod"/>
            </a:pPr>
            <a:r>
              <a:rPr lang="fr-FR" sz="2700" dirty="0" err="1">
                <a:latin typeface="Calibri" panose="020F0502020204030204" pitchFamily="34" charset="0"/>
              </a:rPr>
              <a:t>work</a:t>
            </a:r>
            <a:r>
              <a:rPr lang="fr-FR" sz="2700" dirty="0">
                <a:latin typeface="Calibri" panose="020F0502020204030204" pitchFamily="34" charset="0"/>
              </a:rPr>
              <a:t> plan </a:t>
            </a:r>
            <a:endParaRPr lang="fr-FR" sz="2700" dirty="0" smtClean="0">
              <a:latin typeface="Calibri" panose="020F0502020204030204" pitchFamily="34" charset="0"/>
            </a:endParaRPr>
          </a:p>
          <a:p>
            <a:pPr marL="1828800" lvl="3" indent="-571500">
              <a:lnSpc>
                <a:spcPct val="120000"/>
              </a:lnSpc>
              <a:buFont typeface="+mj-lt"/>
              <a:buAutoNum type="romanLcPeriod"/>
            </a:pPr>
            <a:r>
              <a:rPr lang="fr-FR" sz="2700" dirty="0" err="1" smtClean="0">
                <a:latin typeface="Calibri" panose="020F0502020204030204" pitchFamily="34" charset="0"/>
              </a:rPr>
              <a:t>expected</a:t>
            </a:r>
            <a:r>
              <a:rPr lang="fr-FR" sz="2700" dirty="0" smtClean="0">
                <a:latin typeface="Calibri" panose="020F0502020204030204" pitchFamily="34" charset="0"/>
              </a:rPr>
              <a:t> </a:t>
            </a:r>
            <a:r>
              <a:rPr lang="fr-FR" sz="2700" dirty="0" err="1">
                <a:latin typeface="Calibri" panose="020F0502020204030204" pitchFamily="34" charset="0"/>
              </a:rPr>
              <a:t>outcomes</a:t>
            </a:r>
            <a:r>
              <a:rPr lang="fr-FR" sz="2700" dirty="0">
                <a:latin typeface="Calibri" panose="020F0502020204030204" pitchFamily="34" charset="0"/>
              </a:rPr>
              <a:t> </a:t>
            </a:r>
            <a:endParaRPr lang="fr-FR" sz="2700" dirty="0" smtClean="0">
              <a:latin typeface="Calibri" panose="020F0502020204030204" pitchFamily="34" charset="0"/>
            </a:endParaRPr>
          </a:p>
          <a:p>
            <a:pPr marL="1828800" lvl="3" indent="-571500">
              <a:lnSpc>
                <a:spcPct val="120000"/>
              </a:lnSpc>
              <a:buFont typeface="+mj-lt"/>
              <a:buAutoNum type="romanLcPeriod"/>
            </a:pPr>
            <a:r>
              <a:rPr lang="fr-FR" sz="2700" dirty="0" smtClean="0">
                <a:latin typeface="Calibri" panose="020F0502020204030204" pitchFamily="34" charset="0"/>
              </a:rPr>
              <a:t>Scope of </a:t>
            </a:r>
            <a:r>
              <a:rPr lang="fr-FR" sz="2700" dirty="0" err="1" smtClean="0">
                <a:latin typeface="Calibri" panose="020F0502020204030204" pitchFamily="34" charset="0"/>
              </a:rPr>
              <a:t>works</a:t>
            </a:r>
            <a:r>
              <a:rPr lang="fr-FR" sz="2700" dirty="0" smtClean="0">
                <a:latin typeface="Calibri" panose="020F0502020204030204" pitchFamily="34" charset="0"/>
              </a:rPr>
              <a:t> </a:t>
            </a:r>
            <a:endParaRPr lang="fr-FR" sz="2700" dirty="0"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r>
              <a:rPr lang="fr-B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341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396084"/>
            <a:ext cx="6048672" cy="756824"/>
          </a:xfrm>
        </p:spPr>
        <p:txBody>
          <a:bodyPr>
            <a:normAutofit fontScale="90000"/>
          </a:bodyPr>
          <a:lstStyle/>
          <a:p>
            <a:pPr algn="just"/>
            <a:r>
              <a:rPr lang="fr-FR" b="1" dirty="0"/>
              <a:t>1. </a:t>
            </a:r>
            <a:r>
              <a:rPr lang="fr-FR" sz="2200" b="1" dirty="0" smtClean="0">
                <a:solidFill>
                  <a:srgbClr val="0070C0"/>
                </a:solidFill>
              </a:rPr>
              <a:t>National </a:t>
            </a:r>
            <a:r>
              <a:rPr lang="fr-FR" sz="2200" b="1" dirty="0">
                <a:solidFill>
                  <a:srgbClr val="0070C0"/>
                </a:solidFill>
              </a:rPr>
              <a:t>Institute of </a:t>
            </a:r>
            <a:r>
              <a:rPr lang="fr-FR" sz="2200" b="1" dirty="0" err="1">
                <a:solidFill>
                  <a:srgbClr val="0070C0"/>
                </a:solidFill>
              </a:rPr>
              <a:t>Statistics</a:t>
            </a:r>
            <a:r>
              <a:rPr lang="fr-FR" sz="2200" b="1" dirty="0">
                <a:solidFill>
                  <a:srgbClr val="0070C0"/>
                </a:solidFill>
              </a:rPr>
              <a:t> of </a:t>
            </a:r>
            <a:r>
              <a:rPr lang="fr-FR" sz="2200" b="1" dirty="0" smtClean="0">
                <a:solidFill>
                  <a:srgbClr val="0070C0"/>
                </a:solidFill>
              </a:rPr>
              <a:t>Congo</a:t>
            </a:r>
            <a:r>
              <a:rPr lang="fr-FR" sz="4000" b="1" i="1" dirty="0">
                <a:latin typeface="Calibri" panose="020F0502020204030204" pitchFamily="34" charset="0"/>
              </a:rPr>
              <a:t/>
            </a:r>
            <a:br>
              <a:rPr lang="fr-FR" sz="4000" b="1" i="1" dirty="0">
                <a:latin typeface="Calibri" panose="020F0502020204030204" pitchFamily="34" charset="0"/>
              </a:rPr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206" y="1412776"/>
            <a:ext cx="7632848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the NIS </a:t>
            </a:r>
            <a:r>
              <a:rPr lang="fr-FR" sz="2400" dirty="0" err="1"/>
              <a:t>is</a:t>
            </a:r>
            <a:r>
              <a:rPr lang="fr-FR" sz="2400" dirty="0"/>
              <a:t> the central body of the </a:t>
            </a:r>
            <a:r>
              <a:rPr lang="fr-FR" sz="2400" dirty="0" err="1"/>
              <a:t>nation's</a:t>
            </a:r>
            <a:r>
              <a:rPr lang="fr-FR" sz="2400" dirty="0"/>
              <a:t> </a:t>
            </a:r>
            <a:r>
              <a:rPr lang="fr-FR" sz="2400" dirty="0" err="1"/>
              <a:t>statistical</a:t>
            </a:r>
            <a:r>
              <a:rPr lang="fr-FR" sz="2400" dirty="0"/>
              <a:t> system </a:t>
            </a:r>
            <a:r>
              <a:rPr lang="fr-FR" sz="2400" dirty="0" err="1"/>
              <a:t>whose</a:t>
            </a:r>
            <a:r>
              <a:rPr lang="fr-FR" sz="2400" dirty="0"/>
              <a:t> mission </a:t>
            </a:r>
            <a:r>
              <a:rPr lang="fr-FR" sz="2400" dirty="0" err="1"/>
              <a:t>is</a:t>
            </a:r>
            <a:r>
              <a:rPr lang="fr-FR" sz="2400" dirty="0"/>
              <a:t> to </a:t>
            </a:r>
            <a:r>
              <a:rPr lang="fr-FR" sz="2400" dirty="0" err="1" smtClean="0"/>
              <a:t>coordinate</a:t>
            </a:r>
            <a:r>
              <a:rPr lang="fr-FR" sz="2400" dirty="0" smtClean="0"/>
              <a:t> </a:t>
            </a:r>
            <a:r>
              <a:rPr lang="fr-FR" sz="2400" dirty="0" err="1"/>
              <a:t>activities</a:t>
            </a:r>
            <a:r>
              <a:rPr lang="fr-FR" sz="2400" dirty="0"/>
              <a:t> of the system and </a:t>
            </a:r>
            <a:r>
              <a:rPr lang="fr-FR" sz="2400" dirty="0" err="1"/>
              <a:t>provide</a:t>
            </a:r>
            <a:r>
              <a:rPr lang="fr-FR" sz="2400" dirty="0"/>
              <a:t> </a:t>
            </a:r>
            <a:r>
              <a:rPr lang="fr-FR" sz="2400" dirty="0" err="1"/>
              <a:t>statistical</a:t>
            </a:r>
            <a:r>
              <a:rPr lang="fr-FR" sz="2400" dirty="0"/>
              <a:t> data </a:t>
            </a:r>
            <a:r>
              <a:rPr lang="fr-FR" sz="2400" dirty="0" err="1"/>
              <a:t>related</a:t>
            </a:r>
            <a:r>
              <a:rPr lang="fr-FR" sz="2400" dirty="0"/>
              <a:t> to </a:t>
            </a:r>
            <a:r>
              <a:rPr lang="fr-FR" sz="2400" dirty="0" err="1"/>
              <a:t>economic</a:t>
            </a:r>
            <a:r>
              <a:rPr lang="fr-FR" sz="2400" dirty="0"/>
              <a:t>, </a:t>
            </a:r>
            <a:r>
              <a:rPr lang="fr-FR" sz="2400" dirty="0" err="1"/>
              <a:t>demographic</a:t>
            </a:r>
            <a:r>
              <a:rPr lang="fr-FR" sz="2400" dirty="0"/>
              <a:t>, social, cultural and </a:t>
            </a:r>
            <a:r>
              <a:rPr lang="fr-FR" sz="2400" dirty="0" err="1"/>
              <a:t>environmental</a:t>
            </a:r>
            <a:r>
              <a:rPr lang="fr-FR" sz="2400" dirty="0"/>
              <a:t>.</a:t>
            </a:r>
          </a:p>
          <a:p>
            <a:r>
              <a:rPr lang="fr-FR" sz="2400" dirty="0"/>
              <a:t>The INS has </a:t>
            </a:r>
            <a:r>
              <a:rPr lang="fr-FR" sz="2400" dirty="0" err="1"/>
              <a:t>collaborated</a:t>
            </a:r>
            <a:r>
              <a:rPr lang="fr-FR" sz="2400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the WG </a:t>
            </a:r>
            <a:r>
              <a:rPr lang="fr-FR" sz="2400" dirty="0" err="1"/>
              <a:t>since</a:t>
            </a:r>
            <a:r>
              <a:rPr lang="fr-FR" sz="2400" dirty="0"/>
              <a:t> 2016 </a:t>
            </a:r>
            <a:r>
              <a:rPr lang="fr-FR" sz="2400" dirty="0" err="1" smtClean="0"/>
              <a:t>through</a:t>
            </a:r>
            <a:r>
              <a:rPr lang="fr-FR" sz="2400" dirty="0" smtClean="0"/>
              <a:t> </a:t>
            </a:r>
            <a:r>
              <a:rPr lang="fr-FR" sz="2400" dirty="0" err="1" smtClean="0"/>
              <a:t>meeting’s</a:t>
            </a:r>
            <a:r>
              <a:rPr lang="fr-FR" sz="2400" dirty="0" smtClean="0"/>
              <a:t> participation -</a:t>
            </a:r>
            <a:r>
              <a:rPr lang="fr-FR" sz="2400" dirty="0" err="1" smtClean="0"/>
              <a:t>Africa</a:t>
            </a:r>
            <a:r>
              <a:rPr lang="fr-FR" sz="2400" dirty="0" smtClean="0"/>
              <a:t> </a:t>
            </a:r>
            <a:r>
              <a:rPr lang="fr-FR" sz="2400" dirty="0"/>
              <a:t>and </a:t>
            </a:r>
            <a:r>
              <a:rPr lang="fr-FR" sz="2400" dirty="0" err="1"/>
              <a:t>around</a:t>
            </a:r>
            <a:r>
              <a:rPr lang="fr-FR" sz="2400" dirty="0"/>
              <a:t> the world.</a:t>
            </a:r>
          </a:p>
          <a:p>
            <a:r>
              <a:rPr lang="fr-FR" sz="2400" dirty="0" smtClean="0"/>
              <a:t>NSI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preparing</a:t>
            </a:r>
            <a:r>
              <a:rPr lang="fr-FR" sz="2400" dirty="0"/>
              <a:t> to </a:t>
            </a:r>
            <a:r>
              <a:rPr lang="fr-FR" sz="2400" dirty="0" err="1"/>
              <a:t>conduct</a:t>
            </a:r>
            <a:r>
              <a:rPr lang="fr-FR" sz="2400" dirty="0"/>
              <a:t> </a:t>
            </a:r>
            <a:r>
              <a:rPr lang="fr-FR" sz="2400" dirty="0" err="1"/>
              <a:t>several</a:t>
            </a:r>
            <a:r>
              <a:rPr lang="fr-FR" sz="2400" dirty="0"/>
              <a:t> </a:t>
            </a:r>
            <a:r>
              <a:rPr lang="fr-FR" sz="2400" dirty="0" err="1"/>
              <a:t>surveys</a:t>
            </a:r>
            <a:r>
              <a:rPr lang="fr-FR" sz="2400" dirty="0"/>
              <a:t> </a:t>
            </a:r>
            <a:r>
              <a:rPr lang="fr-FR" sz="2400" dirty="0" smtClean="0"/>
              <a:t>(Pop. </a:t>
            </a:r>
            <a:r>
              <a:rPr lang="fr-FR" sz="2400" dirty="0" err="1" smtClean="0"/>
              <a:t>Census</a:t>
            </a:r>
            <a:r>
              <a:rPr lang="fr-FR" sz="2400" dirty="0" smtClean="0"/>
              <a:t>, DHS, </a:t>
            </a:r>
            <a:r>
              <a:rPr lang="fr-FR" sz="2400" dirty="0" err="1" smtClean="0"/>
              <a:t>Employment</a:t>
            </a:r>
            <a:r>
              <a:rPr lang="fr-FR" sz="2400" dirty="0" smtClean="0"/>
              <a:t>...) </a:t>
            </a:r>
            <a:r>
              <a:rPr lang="fr-FR" sz="2400" dirty="0" err="1" smtClean="0"/>
              <a:t>with</a:t>
            </a:r>
            <a:r>
              <a:rPr lang="fr-FR" sz="2400" dirty="0" smtClean="0"/>
              <a:t> the WG Short-Set </a:t>
            </a:r>
            <a:r>
              <a:rPr lang="fr-FR" sz="2400" dirty="0" err="1"/>
              <a:t>with</a:t>
            </a:r>
            <a:r>
              <a:rPr lang="fr-FR" sz="2400" dirty="0"/>
              <a:t> </a:t>
            </a:r>
            <a:r>
              <a:rPr lang="fr-FR" sz="2400" dirty="0" err="1"/>
              <a:t>substantial</a:t>
            </a:r>
            <a:r>
              <a:rPr lang="fr-FR" sz="2400" dirty="0"/>
              <a:t> </a:t>
            </a:r>
            <a:r>
              <a:rPr lang="fr-FR" sz="2400" dirty="0" err="1"/>
              <a:t>improvement</a:t>
            </a:r>
            <a:r>
              <a:rPr lang="fr-FR" sz="2400" dirty="0" smtClean="0"/>
              <a:t>.</a:t>
            </a:r>
            <a:endParaRPr lang="fr-FR" sz="36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961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396084"/>
            <a:ext cx="7181390" cy="756824"/>
          </a:xfrm>
        </p:spPr>
        <p:txBody>
          <a:bodyPr>
            <a:normAutofit fontScale="90000"/>
          </a:bodyPr>
          <a:lstStyle/>
          <a:p>
            <a:r>
              <a:rPr lang="fr-FR" sz="4000" b="1" dirty="0"/>
              <a:t>1. </a:t>
            </a:r>
            <a:r>
              <a:rPr lang="fr-FR" sz="2700" b="1" dirty="0" smtClean="0">
                <a:solidFill>
                  <a:srgbClr val="0070C0"/>
                </a:solidFill>
              </a:rPr>
              <a:t>National </a:t>
            </a:r>
            <a:r>
              <a:rPr lang="fr-FR" sz="2700" b="1" dirty="0">
                <a:solidFill>
                  <a:srgbClr val="0070C0"/>
                </a:solidFill>
              </a:rPr>
              <a:t>Institute of </a:t>
            </a:r>
            <a:r>
              <a:rPr lang="fr-FR" sz="2700" b="1" dirty="0" err="1">
                <a:solidFill>
                  <a:srgbClr val="0070C0"/>
                </a:solidFill>
              </a:rPr>
              <a:t>Statistics</a:t>
            </a:r>
            <a:r>
              <a:rPr lang="fr-FR" sz="2700" b="1" dirty="0">
                <a:solidFill>
                  <a:srgbClr val="0070C0"/>
                </a:solidFill>
              </a:rPr>
              <a:t> of </a:t>
            </a:r>
            <a:r>
              <a:rPr lang="fr-FR" sz="2700" b="1" dirty="0" smtClean="0">
                <a:solidFill>
                  <a:srgbClr val="0070C0"/>
                </a:solidFill>
              </a:rPr>
              <a:t>Congo (2/2)</a:t>
            </a:r>
            <a:r>
              <a:rPr lang="fr-FR" sz="4000" b="1" i="1" dirty="0">
                <a:latin typeface="Calibri" panose="020F0502020204030204" pitchFamily="34" charset="0"/>
              </a:rPr>
              <a:t/>
            </a:r>
            <a:br>
              <a:rPr lang="fr-FR" sz="4000" b="1" i="1" dirty="0">
                <a:latin typeface="Calibri" panose="020F0502020204030204" pitchFamily="34" charset="0"/>
              </a:rPr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206" y="1412776"/>
            <a:ext cx="7632848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HA1.a</a:t>
            </a:r>
            <a:r>
              <a:rPr lang="fr-FR" dirty="0"/>
              <a:t>: </a:t>
            </a:r>
            <a:r>
              <a:rPr lang="fr-FR" dirty="0" err="1"/>
              <a:t>Does</a:t>
            </a:r>
            <a:r>
              <a:rPr lang="fr-FR" dirty="0"/>
              <a:t> [NAME] have </a:t>
            </a:r>
            <a:r>
              <a:rPr lang="fr-FR" dirty="0" err="1"/>
              <a:t>difficulty</a:t>
            </a:r>
            <a:r>
              <a:rPr lang="fr-FR" dirty="0"/>
              <a:t> </a:t>
            </a:r>
            <a:r>
              <a:rPr lang="fr-FR" dirty="0" err="1"/>
              <a:t>seeing</a:t>
            </a:r>
            <a:r>
              <a:rPr lang="fr-FR" dirty="0"/>
              <a:t>, </a:t>
            </a:r>
            <a:r>
              <a:rPr lang="fr-FR" dirty="0" err="1"/>
              <a:t>even</a:t>
            </a:r>
            <a:r>
              <a:rPr lang="fr-FR" dirty="0"/>
              <a:t> if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wearing</a:t>
            </a:r>
            <a:r>
              <a:rPr lang="fr-FR" dirty="0"/>
              <a:t> glasses?</a:t>
            </a:r>
          </a:p>
          <a:p>
            <a:pPr marL="0" indent="0">
              <a:buNone/>
            </a:pPr>
            <a:r>
              <a:rPr lang="fr-FR" dirty="0"/>
              <a:t>0. No, no </a:t>
            </a:r>
            <a:r>
              <a:rPr lang="fr-FR" dirty="0" err="1"/>
              <a:t>difficulty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1. </a:t>
            </a:r>
            <a:r>
              <a:rPr lang="fr-FR" dirty="0" err="1"/>
              <a:t>Yes</a:t>
            </a:r>
            <a:r>
              <a:rPr lang="fr-FR" dirty="0"/>
              <a:t>,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 smtClean="0"/>
              <a:t>difficulties</a:t>
            </a:r>
            <a:r>
              <a:rPr lang="fr-FR" dirty="0" smtClean="0"/>
              <a:t>                </a:t>
            </a:r>
            <a:r>
              <a:rPr lang="fr-FR" dirty="0" err="1">
                <a:solidFill>
                  <a:srgbClr val="00B0F0"/>
                </a:solidFill>
              </a:rPr>
              <a:t>Degree</a:t>
            </a:r>
            <a:r>
              <a:rPr lang="fr-FR" dirty="0">
                <a:solidFill>
                  <a:srgbClr val="00B0F0"/>
                </a:solidFill>
              </a:rPr>
              <a:t> / _ _ _ __ </a:t>
            </a:r>
            <a:r>
              <a:rPr lang="fr-FR" dirty="0" smtClean="0">
                <a:solidFill>
                  <a:srgbClr val="00B0F0"/>
                </a:solidFill>
              </a:rPr>
              <a:t>/</a:t>
            </a:r>
            <a:endParaRPr lang="fr-FR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dirty="0"/>
              <a:t>2. </a:t>
            </a:r>
            <a:r>
              <a:rPr lang="fr-FR" dirty="0" err="1"/>
              <a:t>Yes</a:t>
            </a:r>
            <a:r>
              <a:rPr lang="fr-FR" dirty="0"/>
              <a:t>, a lot of </a:t>
            </a:r>
            <a:r>
              <a:rPr lang="fr-FR" dirty="0" err="1"/>
              <a:t>difficulty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3. </a:t>
            </a:r>
            <a:r>
              <a:rPr lang="fr-FR" dirty="0" err="1"/>
              <a:t>Can't</a:t>
            </a:r>
            <a:r>
              <a:rPr lang="fr-FR" dirty="0"/>
              <a:t> (</a:t>
            </a:r>
            <a:r>
              <a:rPr lang="fr-FR" dirty="0" err="1"/>
              <a:t>blind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 </a:t>
            </a:r>
            <a:r>
              <a:rPr lang="fr-FR" dirty="0" smtClean="0"/>
              <a:t>                                                 (If </a:t>
            </a:r>
            <a:r>
              <a:rPr lang="fr-FR" dirty="0"/>
              <a:t>HA1.a = 0 </a:t>
            </a:r>
            <a:r>
              <a:rPr lang="fr-FR" dirty="0" err="1" smtClean="0"/>
              <a:t>skeep</a:t>
            </a:r>
            <a:r>
              <a:rPr lang="fr-FR" dirty="0" smtClean="0"/>
              <a:t> </a:t>
            </a:r>
            <a:r>
              <a:rPr lang="fr-FR" dirty="0"/>
              <a:t>to </a:t>
            </a:r>
            <a:r>
              <a:rPr lang="fr-FR" dirty="0" smtClean="0"/>
              <a:t>HA2.a)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HA1.b </a:t>
            </a:r>
            <a:r>
              <a:rPr lang="fr-FR" dirty="0" err="1"/>
              <a:t>age</a:t>
            </a:r>
            <a:r>
              <a:rPr lang="fr-FR" dirty="0"/>
              <a:t> at </a:t>
            </a:r>
            <a:r>
              <a:rPr lang="fr-FR" dirty="0" err="1" smtClean="0"/>
              <a:t>onset</a:t>
            </a:r>
            <a:r>
              <a:rPr lang="fr-FR" dirty="0" smtClean="0"/>
              <a:t> : (</a:t>
            </a:r>
            <a:r>
              <a:rPr lang="fr-FR" dirty="0" err="1" smtClean="0"/>
              <a:t>Don't</a:t>
            </a:r>
            <a:r>
              <a:rPr lang="fr-FR" dirty="0" smtClean="0"/>
              <a:t> know = 98)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                         </a:t>
            </a:r>
            <a:r>
              <a:rPr lang="fr-FR" dirty="0" smtClean="0">
                <a:solidFill>
                  <a:srgbClr val="00B0F0"/>
                </a:solidFill>
              </a:rPr>
              <a:t>Age    </a:t>
            </a:r>
            <a:r>
              <a:rPr lang="fr-FR" dirty="0">
                <a:solidFill>
                  <a:srgbClr val="00B0F0"/>
                </a:solidFill>
              </a:rPr>
              <a:t>/ ____ _ /_ ___ _/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533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396084"/>
            <a:ext cx="7181390" cy="756824"/>
          </a:xfrm>
        </p:spPr>
        <p:txBody>
          <a:bodyPr>
            <a:normAutofit fontScale="90000"/>
          </a:bodyPr>
          <a:lstStyle/>
          <a:p>
            <a:r>
              <a:rPr lang="fr-FR" sz="4000" b="1" dirty="0"/>
              <a:t>2</a:t>
            </a:r>
            <a:r>
              <a:rPr lang="fr-FR" sz="2700" b="1" dirty="0" smtClean="0">
                <a:solidFill>
                  <a:srgbClr val="0070C0"/>
                </a:solidFill>
              </a:rPr>
              <a:t>. Brazzaville group </a:t>
            </a:r>
            <a:r>
              <a:rPr lang="fr-FR" sz="2700" b="1" dirty="0" err="1" smtClean="0">
                <a:solidFill>
                  <a:srgbClr val="0070C0"/>
                </a:solidFill>
              </a:rPr>
              <a:t>Secretariat</a:t>
            </a:r>
            <a:r>
              <a:rPr lang="fr-FR" sz="2700" b="1" dirty="0" smtClean="0">
                <a:solidFill>
                  <a:srgbClr val="0070C0"/>
                </a:solidFill>
              </a:rPr>
              <a:t> (1/2)</a:t>
            </a:r>
            <a:r>
              <a:rPr lang="fr-FR" sz="4000" b="1" i="1" dirty="0">
                <a:latin typeface="Calibri" panose="020F0502020204030204" pitchFamily="34" charset="0"/>
              </a:rPr>
              <a:t/>
            </a:r>
            <a:br>
              <a:rPr lang="fr-FR" sz="4000" b="1" i="1" dirty="0">
                <a:latin typeface="Calibri" panose="020F0502020204030204" pitchFamily="34" charset="0"/>
              </a:rPr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206" y="1412776"/>
            <a:ext cx="7632848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/>
              <a:t>the </a:t>
            </a:r>
            <a:r>
              <a:rPr lang="fr-FR" dirty="0" err="1"/>
              <a:t>sub-regional</a:t>
            </a:r>
            <a:r>
              <a:rPr lang="fr-FR" dirty="0"/>
              <a:t> workshops in Dakar (2016, </a:t>
            </a:r>
            <a:r>
              <a:rPr lang="fr-FR" dirty="0" err="1"/>
              <a:t>with</a:t>
            </a:r>
            <a:r>
              <a:rPr lang="fr-FR" dirty="0"/>
              <a:t> UNICEF and 2019), the </a:t>
            </a:r>
            <a:r>
              <a:rPr lang="fr-FR" dirty="0" smtClean="0"/>
              <a:t>NIS </a:t>
            </a:r>
            <a:r>
              <a:rPr lang="fr-FR" dirty="0"/>
              <a:t>of </a:t>
            </a:r>
            <a:r>
              <a:rPr lang="fr-FR" dirty="0" smtClean="0"/>
              <a:t>Congo and WG exchanges </a:t>
            </a:r>
            <a:r>
              <a:rPr lang="fr-FR" dirty="0" err="1" smtClean="0"/>
              <a:t>led</a:t>
            </a:r>
            <a:r>
              <a:rPr lang="fr-FR" dirty="0" smtClean="0"/>
              <a:t> </a:t>
            </a:r>
            <a:r>
              <a:rPr lang="fr-FR" dirty="0"/>
              <a:t>to the setting up of a </a:t>
            </a:r>
            <a:r>
              <a:rPr lang="fr-FR" dirty="0" err="1"/>
              <a:t>sub-regional</a:t>
            </a:r>
            <a:r>
              <a:rPr lang="fr-FR" dirty="0"/>
              <a:t> </a:t>
            </a:r>
            <a:r>
              <a:rPr lang="fr-FR" dirty="0" err="1"/>
              <a:t>secretariat</a:t>
            </a:r>
            <a:r>
              <a:rPr lang="fr-FR" dirty="0"/>
              <a:t> </a:t>
            </a:r>
            <a:r>
              <a:rPr lang="fr-FR" dirty="0" err="1"/>
              <a:t>responsible</a:t>
            </a:r>
            <a:r>
              <a:rPr lang="fr-FR" dirty="0"/>
              <a:t> for </a:t>
            </a:r>
            <a:r>
              <a:rPr lang="fr-FR" dirty="0" err="1" smtClean="0"/>
              <a:t>preparing</a:t>
            </a:r>
            <a:r>
              <a:rPr lang="fr-FR" dirty="0" smtClean="0"/>
              <a:t> </a:t>
            </a:r>
            <a:r>
              <a:rPr lang="fr-FR" dirty="0"/>
              <a:t>all the documentation </a:t>
            </a:r>
            <a:r>
              <a:rPr lang="fr-FR" dirty="0" err="1"/>
              <a:t>necessary</a:t>
            </a:r>
            <a:r>
              <a:rPr lang="fr-FR" dirty="0"/>
              <a:t> for the </a:t>
            </a:r>
            <a:r>
              <a:rPr lang="fr-FR" dirty="0" err="1"/>
              <a:t>functioning</a:t>
            </a:r>
            <a:r>
              <a:rPr lang="fr-FR" dirty="0"/>
              <a:t> of the Brazzaville Group on </a:t>
            </a:r>
            <a:r>
              <a:rPr lang="fr-FR" dirty="0" err="1"/>
              <a:t>disability</a:t>
            </a:r>
            <a:r>
              <a:rPr lang="fr-FR" dirty="0"/>
              <a:t> </a:t>
            </a:r>
            <a:r>
              <a:rPr lang="fr-FR" dirty="0" err="1"/>
              <a:t>statistics</a:t>
            </a:r>
            <a:r>
              <a:rPr lang="fr-FR" dirty="0"/>
              <a:t>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Define</a:t>
            </a:r>
            <a:r>
              <a:rPr lang="fr-FR" dirty="0" smtClean="0"/>
              <a:t> the </a:t>
            </a:r>
            <a:r>
              <a:rPr lang="fr-FR" dirty="0"/>
              <a:t>mandate of </a:t>
            </a:r>
            <a:r>
              <a:rPr lang="fr-FR" dirty="0" smtClean="0"/>
              <a:t>BG </a:t>
            </a:r>
            <a:r>
              <a:rPr lang="fr-FR" dirty="0"/>
              <a:t>for Francophone </a:t>
            </a:r>
            <a:r>
              <a:rPr lang="fr-FR" dirty="0" err="1"/>
              <a:t>Africa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After</a:t>
            </a:r>
            <a:r>
              <a:rPr lang="fr-FR" dirty="0"/>
              <a:t> discussions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members</a:t>
            </a:r>
            <a:r>
              <a:rPr lang="fr-FR" dirty="0"/>
              <a:t> of French-</a:t>
            </a:r>
            <a:r>
              <a:rPr lang="fr-FR" dirty="0" err="1"/>
              <a:t>speaking</a:t>
            </a:r>
            <a:r>
              <a:rPr lang="fr-FR" dirty="0"/>
              <a:t> countries and the </a:t>
            </a:r>
            <a:r>
              <a:rPr lang="fr-FR" dirty="0" smtClean="0"/>
              <a:t>WG</a:t>
            </a:r>
            <a:r>
              <a:rPr lang="fr-FR" dirty="0"/>
              <a:t>, the </a:t>
            </a:r>
            <a:r>
              <a:rPr lang="fr-FR" dirty="0" smtClean="0"/>
              <a:t>BG </a:t>
            </a:r>
            <a:r>
              <a:rPr lang="fr-FR" dirty="0" err="1" smtClean="0"/>
              <a:t>secretariat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/>
              <a:t>set up, </a:t>
            </a:r>
            <a:r>
              <a:rPr lang="fr-FR" dirty="0" err="1"/>
              <a:t>composed</a:t>
            </a:r>
            <a:r>
              <a:rPr lang="fr-FR" dirty="0"/>
              <a:t> as </a:t>
            </a:r>
            <a:r>
              <a:rPr lang="fr-FR" dirty="0" err="1"/>
              <a:t>follows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2 </a:t>
            </a:r>
            <a:r>
              <a:rPr lang="fr-FR" dirty="0" err="1" smtClean="0"/>
              <a:t>members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NIS (Congo-BZV)</a:t>
            </a:r>
          </a:p>
          <a:p>
            <a:pPr marL="0" indent="0">
              <a:buNone/>
            </a:pPr>
            <a:r>
              <a:rPr lang="fr-FR" dirty="0" smtClean="0"/>
              <a:t>1-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Chad (NIS)</a:t>
            </a:r>
          </a:p>
          <a:p>
            <a:pPr marL="0" indent="0">
              <a:buNone/>
            </a:pPr>
            <a:r>
              <a:rPr lang="fr-FR" dirty="0" smtClean="0"/>
              <a:t>1-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Togo (NIS)</a:t>
            </a:r>
          </a:p>
          <a:p>
            <a:pPr marL="0" indent="0">
              <a:buNone/>
            </a:pPr>
            <a:r>
              <a:rPr lang="fr-FR" dirty="0" smtClean="0"/>
              <a:t>1-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Djibouti (NIS)</a:t>
            </a:r>
          </a:p>
          <a:p>
            <a:pPr marL="0" indent="0">
              <a:buNone/>
            </a:pPr>
            <a:r>
              <a:rPr lang="fr-FR" dirty="0" smtClean="0"/>
              <a:t>1-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Congo (National </a:t>
            </a:r>
            <a:r>
              <a:rPr lang="fr-FR" dirty="0" err="1" smtClean="0"/>
              <a:t>Disability</a:t>
            </a:r>
            <a:r>
              <a:rPr lang="fr-FR" dirty="0" smtClean="0"/>
              <a:t> organisation) 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607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396084"/>
            <a:ext cx="7181390" cy="756824"/>
          </a:xfrm>
        </p:spPr>
        <p:txBody>
          <a:bodyPr>
            <a:noAutofit/>
          </a:bodyPr>
          <a:lstStyle/>
          <a:p>
            <a:r>
              <a:rPr lang="fr-FR" sz="4400" b="1" dirty="0"/>
              <a:t>2</a:t>
            </a:r>
            <a:r>
              <a:rPr lang="fr-FR" sz="2800" b="1" dirty="0">
                <a:solidFill>
                  <a:srgbClr val="0070C0"/>
                </a:solidFill>
              </a:rPr>
              <a:t>. Brazzaville group </a:t>
            </a:r>
            <a:r>
              <a:rPr lang="fr-FR" sz="2800" b="1" dirty="0" err="1" smtClean="0">
                <a:solidFill>
                  <a:srgbClr val="0070C0"/>
                </a:solidFill>
              </a:rPr>
              <a:t>Secretariat</a:t>
            </a:r>
            <a:r>
              <a:rPr lang="fr-FR" sz="2800" b="1" dirty="0" smtClean="0">
                <a:solidFill>
                  <a:srgbClr val="0070C0"/>
                </a:solidFill>
              </a:rPr>
              <a:t> (2/2)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206" y="1412776"/>
            <a:ext cx="7632848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mandate of the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secretariat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</a:t>
            </a:r>
            <a:r>
              <a:rPr lang="fr-FR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renewable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candidatures for the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submitted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election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countries.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speed up exchanges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secretariat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setup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whatsup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677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396084"/>
            <a:ext cx="7181390" cy="756824"/>
          </a:xfrm>
        </p:spPr>
        <p:txBody>
          <a:bodyPr>
            <a:noAutofit/>
          </a:bodyPr>
          <a:lstStyle/>
          <a:p>
            <a:r>
              <a:rPr lang="fr-FR" sz="4400" b="1" dirty="0" smtClean="0"/>
              <a:t>3</a:t>
            </a:r>
            <a:r>
              <a:rPr lang="fr-FR" sz="2800" b="1" dirty="0" smtClean="0">
                <a:solidFill>
                  <a:srgbClr val="0070C0"/>
                </a:solidFill>
              </a:rPr>
              <a:t>. </a:t>
            </a:r>
            <a:r>
              <a:rPr lang="fr-FR" sz="2800" b="1" dirty="0" err="1" smtClean="0">
                <a:solidFill>
                  <a:srgbClr val="0070C0"/>
                </a:solidFill>
              </a:rPr>
              <a:t>Terms</a:t>
            </a:r>
            <a:r>
              <a:rPr lang="fr-FR" sz="2800" b="1" dirty="0" smtClean="0">
                <a:solidFill>
                  <a:srgbClr val="0070C0"/>
                </a:solidFill>
              </a:rPr>
              <a:t> of Reference-BG- (1/4)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6206" y="1412776"/>
            <a:ext cx="7632848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 algn="just">
              <a:buNone/>
            </a:pPr>
            <a:r>
              <a:rPr lang="fr-FR" sz="2000" dirty="0"/>
              <a:t>The </a:t>
            </a:r>
            <a:r>
              <a:rPr lang="fr-FR" sz="2000" dirty="0" err="1"/>
              <a:t>ToRs</a:t>
            </a:r>
            <a:r>
              <a:rPr lang="fr-FR" sz="2000" dirty="0"/>
              <a:t> for the Brazzaville group </a:t>
            </a:r>
            <a:r>
              <a:rPr lang="fr-FR" sz="2000" dirty="0" err="1"/>
              <a:t>were</a:t>
            </a:r>
            <a:r>
              <a:rPr lang="fr-FR" sz="2000" dirty="0"/>
              <a:t> </a:t>
            </a:r>
            <a:r>
              <a:rPr lang="fr-FR" sz="2000" dirty="0" err="1"/>
              <a:t>prepared</a:t>
            </a:r>
            <a:r>
              <a:rPr lang="fr-FR" sz="2000" dirty="0"/>
              <a:t> by the group </a:t>
            </a:r>
            <a:r>
              <a:rPr lang="fr-FR" sz="2000" dirty="0" err="1"/>
              <a:t>secretariat</a:t>
            </a:r>
            <a:r>
              <a:rPr lang="fr-FR" sz="2000" dirty="0"/>
              <a:t>, </a:t>
            </a:r>
            <a:r>
              <a:rPr lang="fr-FR" sz="2000" dirty="0" err="1"/>
              <a:t>with</a:t>
            </a:r>
            <a:r>
              <a:rPr lang="fr-FR" sz="2000" dirty="0"/>
              <a:t> the assistance of </a:t>
            </a:r>
            <a:r>
              <a:rPr lang="fr-FR" sz="2000" dirty="0" err="1"/>
              <a:t>resource</a:t>
            </a:r>
            <a:r>
              <a:rPr lang="fr-FR" sz="2000" dirty="0"/>
              <a:t> </a:t>
            </a:r>
            <a:r>
              <a:rPr lang="fr-FR" sz="2000" dirty="0" err="1"/>
              <a:t>persons</a:t>
            </a:r>
            <a:r>
              <a:rPr lang="fr-FR" sz="2000" dirty="0"/>
              <a:t> </a:t>
            </a:r>
            <a:r>
              <a:rPr lang="fr-FR" sz="2000" dirty="0" err="1"/>
              <a:t>from</a:t>
            </a:r>
            <a:r>
              <a:rPr lang="fr-FR" sz="2000" dirty="0"/>
              <a:t> WG and Unicef-Congo. </a:t>
            </a: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err="1" smtClean="0"/>
              <a:t>These</a:t>
            </a:r>
            <a:r>
              <a:rPr lang="fr-FR" sz="2000" dirty="0" smtClean="0"/>
              <a:t> </a:t>
            </a:r>
            <a:r>
              <a:rPr lang="fr-FR" sz="2000" dirty="0" err="1"/>
              <a:t>ToRs</a:t>
            </a:r>
            <a:r>
              <a:rPr lang="fr-FR" sz="2000" dirty="0"/>
              <a:t> </a:t>
            </a:r>
            <a:r>
              <a:rPr lang="fr-FR" sz="2000" dirty="0" err="1"/>
              <a:t>specify</a:t>
            </a:r>
            <a:r>
              <a:rPr lang="fr-FR" sz="2000" dirty="0"/>
              <a:t> the mandate of the </a:t>
            </a:r>
            <a:r>
              <a:rPr lang="fr-FR" sz="2000" dirty="0" err="1"/>
              <a:t>secretariat</a:t>
            </a:r>
            <a:r>
              <a:rPr lang="fr-FR" sz="2000" dirty="0"/>
              <a:t> as </a:t>
            </a:r>
            <a:r>
              <a:rPr lang="fr-FR" sz="2000" dirty="0" err="1"/>
              <a:t>well</a:t>
            </a:r>
            <a:r>
              <a:rPr lang="fr-FR" sz="2000" dirty="0"/>
              <a:t> as the conditions for </a:t>
            </a:r>
            <a:r>
              <a:rPr lang="fr-FR" sz="2000" dirty="0" err="1"/>
              <a:t>its</a:t>
            </a:r>
            <a:r>
              <a:rPr lang="fr-FR" sz="2000" dirty="0"/>
              <a:t> </a:t>
            </a:r>
            <a:r>
              <a:rPr lang="fr-FR" sz="2000" dirty="0" err="1"/>
              <a:t>updating</a:t>
            </a:r>
            <a:r>
              <a:rPr lang="fr-FR" sz="2000" dirty="0"/>
              <a:t> and more </a:t>
            </a:r>
            <a:r>
              <a:rPr lang="fr-FR" sz="2000" dirty="0" err="1"/>
              <a:t>particularly</a:t>
            </a:r>
            <a:r>
              <a:rPr lang="fr-FR" sz="2000" dirty="0"/>
              <a:t> </a:t>
            </a:r>
            <a:r>
              <a:rPr lang="fr-FR" sz="2000" dirty="0" err="1"/>
              <a:t>address</a:t>
            </a:r>
            <a:r>
              <a:rPr lang="fr-FR" sz="2000" dirty="0"/>
              <a:t> aspects </a:t>
            </a:r>
            <a:r>
              <a:rPr lang="fr-FR" sz="2000" dirty="0" err="1"/>
              <a:t>related</a:t>
            </a:r>
            <a:r>
              <a:rPr lang="fr-FR" sz="2000" dirty="0"/>
              <a:t> to the </a:t>
            </a:r>
            <a:r>
              <a:rPr lang="fr-FR" sz="2000" dirty="0" err="1"/>
              <a:t>work</a:t>
            </a:r>
            <a:r>
              <a:rPr lang="fr-FR" sz="2000" dirty="0"/>
              <a:t> plan of the BG, </a:t>
            </a:r>
            <a:r>
              <a:rPr lang="fr-FR" sz="2000" dirty="0" err="1"/>
              <a:t>products</a:t>
            </a:r>
            <a:r>
              <a:rPr lang="fr-FR" sz="2000" dirty="0"/>
              <a:t> and </a:t>
            </a:r>
            <a:r>
              <a:rPr lang="fr-FR" sz="2000" dirty="0" err="1"/>
              <a:t>deliverables</a:t>
            </a:r>
            <a:r>
              <a:rPr lang="fr-FR" sz="2000" dirty="0"/>
              <a:t>, scope of </a:t>
            </a:r>
            <a:r>
              <a:rPr lang="fr-FR" sz="2000" dirty="0" err="1"/>
              <a:t>work</a:t>
            </a:r>
            <a:r>
              <a:rPr lang="fr-FR" sz="2000" dirty="0"/>
              <a:t>, etc.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410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81390" cy="720080"/>
          </a:xfrm>
        </p:spPr>
        <p:txBody>
          <a:bodyPr>
            <a:noAutofit/>
          </a:bodyPr>
          <a:lstStyle/>
          <a:p>
            <a:r>
              <a:rPr lang="fr-FR" b="1" dirty="0" smtClean="0"/>
              <a:t>3</a:t>
            </a:r>
            <a:r>
              <a:rPr lang="fr-FR" sz="2000" b="1" dirty="0" smtClean="0">
                <a:solidFill>
                  <a:srgbClr val="0070C0"/>
                </a:solidFill>
              </a:rPr>
              <a:t>. </a:t>
            </a:r>
            <a:r>
              <a:rPr lang="fr-FR" sz="2000" b="1" dirty="0" err="1" smtClean="0">
                <a:solidFill>
                  <a:srgbClr val="0070C0"/>
                </a:solidFill>
              </a:rPr>
              <a:t>Terms</a:t>
            </a:r>
            <a:r>
              <a:rPr lang="fr-FR" sz="2000" b="1" dirty="0" smtClean="0">
                <a:solidFill>
                  <a:srgbClr val="0070C0"/>
                </a:solidFill>
              </a:rPr>
              <a:t> of Reference-BG- (2/4)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/>
              <a:t>            I- </a:t>
            </a:r>
            <a:r>
              <a:rPr lang="fr-FR" b="1" dirty="0" err="1" smtClean="0"/>
              <a:t>Work</a:t>
            </a:r>
            <a:r>
              <a:rPr lang="fr-FR" b="1" dirty="0" smtClean="0"/>
              <a:t> </a:t>
            </a:r>
            <a:r>
              <a:rPr lang="fr-FR" b="1" dirty="0"/>
              <a:t>plan</a:t>
            </a:r>
          </a:p>
          <a:p>
            <a:pPr marL="0" indent="0">
              <a:buNone/>
            </a:pPr>
            <a:r>
              <a:rPr lang="fr-FR" dirty="0"/>
              <a:t>The initial </a:t>
            </a:r>
            <a:r>
              <a:rPr lang="fr-FR" dirty="0" err="1"/>
              <a:t>work</a:t>
            </a:r>
            <a:r>
              <a:rPr lang="fr-FR" dirty="0"/>
              <a:t> plan of the </a:t>
            </a:r>
            <a:r>
              <a:rPr lang="fr-FR" dirty="0" smtClean="0"/>
              <a:t>BG </a:t>
            </a:r>
            <a:r>
              <a:rPr lang="fr-FR" dirty="0" err="1"/>
              <a:t>includes</a:t>
            </a:r>
            <a:r>
              <a:rPr lang="fr-FR" dirty="0"/>
              <a:t>:</a:t>
            </a:r>
          </a:p>
          <a:p>
            <a:r>
              <a:rPr lang="fr-FR" dirty="0"/>
              <a:t>a) </a:t>
            </a:r>
            <a:r>
              <a:rPr lang="fr-FR" dirty="0" err="1"/>
              <a:t>obtain</a:t>
            </a:r>
            <a:r>
              <a:rPr lang="fr-FR" dirty="0"/>
              <a:t> the </a:t>
            </a:r>
            <a:r>
              <a:rPr lang="fr-FR" dirty="0" err="1"/>
              <a:t>adhesion</a:t>
            </a:r>
            <a:r>
              <a:rPr lang="fr-FR" dirty="0"/>
              <a:t> of </a:t>
            </a:r>
            <a:r>
              <a:rPr lang="fr-FR" dirty="0" err="1"/>
              <a:t>member</a:t>
            </a:r>
            <a:r>
              <a:rPr lang="fr-FR" dirty="0"/>
              <a:t> and non-</a:t>
            </a:r>
            <a:r>
              <a:rPr lang="fr-FR" dirty="0" err="1"/>
              <a:t>member</a:t>
            </a:r>
            <a:r>
              <a:rPr lang="fr-FR" dirty="0"/>
              <a:t> countries of the </a:t>
            </a:r>
            <a:r>
              <a:rPr lang="fr-FR" dirty="0" err="1"/>
              <a:t>working</a:t>
            </a:r>
            <a:r>
              <a:rPr lang="fr-FR" dirty="0"/>
              <a:t> group in the Central </a:t>
            </a:r>
            <a:r>
              <a:rPr lang="fr-FR" dirty="0" err="1"/>
              <a:t>Africa</a:t>
            </a:r>
            <a:r>
              <a:rPr lang="fr-FR" dirty="0"/>
              <a:t> and West </a:t>
            </a:r>
            <a:r>
              <a:rPr lang="fr-FR" dirty="0" err="1"/>
              <a:t>Africa</a:t>
            </a:r>
            <a:r>
              <a:rPr lang="fr-FR" dirty="0"/>
              <a:t> </a:t>
            </a:r>
            <a:r>
              <a:rPr lang="fr-FR" dirty="0" err="1"/>
              <a:t>sub-regions</a:t>
            </a:r>
            <a:r>
              <a:rPr lang="fr-FR" dirty="0"/>
              <a:t>;</a:t>
            </a:r>
          </a:p>
          <a:p>
            <a:r>
              <a:rPr lang="fr-FR" dirty="0"/>
              <a:t>b) </a:t>
            </a:r>
            <a:r>
              <a:rPr lang="fr-FR" dirty="0" err="1"/>
              <a:t>develop</a:t>
            </a:r>
            <a:r>
              <a:rPr lang="fr-FR" dirty="0"/>
              <a:t> and </a:t>
            </a:r>
            <a:r>
              <a:rPr lang="fr-FR" dirty="0" err="1"/>
              <a:t>adopt</a:t>
            </a:r>
            <a:r>
              <a:rPr lang="fr-FR" dirty="0"/>
              <a:t> a scope and mandate;</a:t>
            </a:r>
          </a:p>
          <a:p>
            <a:r>
              <a:rPr lang="fr-FR" dirty="0"/>
              <a:t>c) </a:t>
            </a:r>
            <a:r>
              <a:rPr lang="fr-FR" dirty="0" err="1"/>
              <a:t>organize</a:t>
            </a:r>
            <a:r>
              <a:rPr lang="fr-FR" dirty="0"/>
              <a:t> </a:t>
            </a:r>
            <a:r>
              <a:rPr lang="fr-FR" dirty="0" err="1"/>
              <a:t>regional</a:t>
            </a:r>
            <a:r>
              <a:rPr lang="fr-FR" dirty="0"/>
              <a:t> workshops as </a:t>
            </a:r>
            <a:r>
              <a:rPr lang="fr-FR" dirty="0" err="1"/>
              <a:t>needed</a:t>
            </a:r>
            <a:r>
              <a:rPr lang="fr-FR" dirty="0"/>
              <a:t>;</a:t>
            </a:r>
          </a:p>
          <a:p>
            <a:r>
              <a:rPr lang="fr-FR" dirty="0"/>
              <a:t>d)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member</a:t>
            </a:r>
            <a:r>
              <a:rPr lang="fr-FR" dirty="0"/>
              <a:t> countries </a:t>
            </a:r>
            <a:r>
              <a:rPr lang="fr-FR" dirty="0" err="1" smtClean="0"/>
              <a:t>from</a:t>
            </a:r>
            <a:r>
              <a:rPr lang="fr-FR" dirty="0" smtClean="0"/>
              <a:t> NSI, </a:t>
            </a:r>
            <a:r>
              <a:rPr lang="fr-FR" dirty="0"/>
              <a:t>civil society, </a:t>
            </a:r>
            <a:r>
              <a:rPr lang="fr-FR" dirty="0" err="1"/>
              <a:t>researchers</a:t>
            </a:r>
            <a:r>
              <a:rPr lang="fr-FR" dirty="0"/>
              <a:t> and </a:t>
            </a:r>
            <a:r>
              <a:rPr lang="fr-FR" dirty="0" err="1"/>
              <a:t>advocates</a:t>
            </a:r>
            <a:r>
              <a:rPr lang="fr-FR" dirty="0"/>
              <a:t> to </a:t>
            </a:r>
            <a:r>
              <a:rPr lang="fr-FR" dirty="0" err="1"/>
              <a:t>meet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, and to </a:t>
            </a:r>
            <a:r>
              <a:rPr lang="fr-FR" dirty="0" err="1"/>
              <a:t>ensure</a:t>
            </a:r>
            <a:r>
              <a:rPr lang="fr-FR" dirty="0"/>
              <a:t> </a:t>
            </a:r>
            <a:r>
              <a:rPr lang="fr-FR" dirty="0" err="1"/>
              <a:t>careful</a:t>
            </a:r>
            <a:r>
              <a:rPr lang="fr-FR" dirty="0"/>
              <a:t> monitoring and </a:t>
            </a:r>
            <a:r>
              <a:rPr lang="fr-FR" dirty="0" err="1"/>
              <a:t>evaluation</a:t>
            </a:r>
            <a:r>
              <a:rPr lang="fr-FR" dirty="0"/>
              <a:t> of the pilot </a:t>
            </a:r>
            <a:r>
              <a:rPr lang="fr-FR" dirty="0" err="1"/>
              <a:t>process</a:t>
            </a:r>
            <a:r>
              <a:rPr lang="fr-FR" dirty="0"/>
              <a:t> to </a:t>
            </a:r>
            <a:r>
              <a:rPr lang="fr-FR" dirty="0" err="1"/>
              <a:t>inform</a:t>
            </a:r>
            <a:r>
              <a:rPr lang="fr-FR" dirty="0"/>
              <a:t> the </a:t>
            </a:r>
            <a:r>
              <a:rPr lang="fr-FR" dirty="0" err="1"/>
              <a:t>creation</a:t>
            </a:r>
            <a:r>
              <a:rPr lang="fr-FR" dirty="0"/>
              <a:t> of future </a:t>
            </a:r>
            <a:r>
              <a:rPr lang="fr-FR" dirty="0" err="1"/>
              <a:t>centers</a:t>
            </a:r>
            <a:r>
              <a:rPr lang="fr-FR" dirty="0"/>
              <a:t>;</a:t>
            </a:r>
          </a:p>
          <a:p>
            <a:r>
              <a:rPr lang="fr-FR" dirty="0"/>
              <a:t>e) </a:t>
            </a:r>
            <a:r>
              <a:rPr lang="fr-FR" dirty="0" err="1"/>
              <a:t>Organize</a:t>
            </a:r>
            <a:r>
              <a:rPr lang="fr-FR" dirty="0"/>
              <a:t> </a:t>
            </a:r>
            <a:r>
              <a:rPr lang="fr-FR" dirty="0" err="1"/>
              <a:t>conferences</a:t>
            </a:r>
            <a:r>
              <a:rPr lang="fr-FR" dirty="0"/>
              <a:t>, workshops and trainings for group </a:t>
            </a:r>
            <a:r>
              <a:rPr lang="fr-FR" dirty="0" err="1"/>
              <a:t>members</a:t>
            </a:r>
            <a:r>
              <a:rPr lang="fr-FR" dirty="0"/>
              <a:t> and;</a:t>
            </a:r>
          </a:p>
          <a:p>
            <a:r>
              <a:rPr lang="fr-FR" dirty="0"/>
              <a:t>f) </a:t>
            </a:r>
            <a:r>
              <a:rPr lang="fr-FR" dirty="0" err="1"/>
              <a:t>Provide</a:t>
            </a:r>
            <a:r>
              <a:rPr lang="fr-FR" dirty="0"/>
              <a:t> </a:t>
            </a:r>
            <a:r>
              <a:rPr lang="fr-FR" dirty="0" err="1"/>
              <a:t>technical</a:t>
            </a:r>
            <a:r>
              <a:rPr lang="fr-FR" dirty="0"/>
              <a:t> support to group </a:t>
            </a:r>
            <a:r>
              <a:rPr lang="fr-FR" dirty="0" err="1"/>
              <a:t>members</a:t>
            </a:r>
            <a:r>
              <a:rPr lang="fr-FR" dirty="0"/>
              <a:t> by </a:t>
            </a:r>
            <a:r>
              <a:rPr lang="fr-FR" dirty="0" err="1"/>
              <a:t>encouraging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to </a:t>
            </a:r>
            <a:r>
              <a:rPr lang="fr-FR" dirty="0" err="1"/>
              <a:t>ensure</a:t>
            </a:r>
            <a:r>
              <a:rPr lang="fr-FR" dirty="0"/>
              <a:t> the inclusion of WG modules in </a:t>
            </a:r>
            <a:r>
              <a:rPr lang="fr-FR" dirty="0" err="1"/>
              <a:t>censuses</a:t>
            </a:r>
            <a:r>
              <a:rPr lang="fr-FR" dirty="0"/>
              <a:t> and </a:t>
            </a:r>
            <a:r>
              <a:rPr lang="fr-FR" dirty="0" err="1"/>
              <a:t>statistical</a:t>
            </a:r>
            <a:r>
              <a:rPr lang="fr-FR" dirty="0"/>
              <a:t> </a:t>
            </a:r>
            <a:r>
              <a:rPr lang="fr-FR" dirty="0" err="1"/>
              <a:t>surveys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248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81390" cy="720080"/>
          </a:xfrm>
        </p:spPr>
        <p:txBody>
          <a:bodyPr>
            <a:noAutofit/>
          </a:bodyPr>
          <a:lstStyle/>
          <a:p>
            <a:r>
              <a:rPr lang="fr-FR" b="1" dirty="0" smtClean="0"/>
              <a:t>3</a:t>
            </a:r>
            <a:r>
              <a:rPr lang="fr-FR" sz="2000" b="1" dirty="0" smtClean="0">
                <a:solidFill>
                  <a:srgbClr val="0070C0"/>
                </a:solidFill>
              </a:rPr>
              <a:t>. </a:t>
            </a:r>
            <a:r>
              <a:rPr lang="fr-FR" sz="2000" b="1" dirty="0" err="1" smtClean="0">
                <a:solidFill>
                  <a:srgbClr val="0070C0"/>
                </a:solidFill>
              </a:rPr>
              <a:t>Terms</a:t>
            </a:r>
            <a:r>
              <a:rPr lang="fr-FR" sz="2000" b="1" dirty="0" smtClean="0">
                <a:solidFill>
                  <a:srgbClr val="0070C0"/>
                </a:solidFill>
              </a:rPr>
              <a:t> of Reference-BG- (3/4)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184576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   - II </a:t>
            </a:r>
            <a:r>
              <a:rPr lang="fr-FR" sz="2000" b="1" dirty="0" err="1" smtClean="0"/>
              <a:t>Products</a:t>
            </a:r>
            <a:r>
              <a:rPr lang="fr-FR" sz="2000" b="1" dirty="0" smtClean="0"/>
              <a:t>/</a:t>
            </a:r>
            <a:r>
              <a:rPr lang="fr-FR" sz="2000" b="1" dirty="0" err="1" smtClean="0"/>
              <a:t>Deliverables</a:t>
            </a:r>
            <a:endParaRPr lang="fr-FR" sz="2000" b="1" dirty="0"/>
          </a:p>
          <a:p>
            <a:r>
              <a:rPr lang="fr-FR" sz="2000" dirty="0" smtClean="0"/>
              <a:t>All data </a:t>
            </a:r>
            <a:r>
              <a:rPr lang="fr-FR" sz="2000" dirty="0"/>
              <a:t>collections </a:t>
            </a:r>
            <a:r>
              <a:rPr lang="fr-FR" sz="2000" dirty="0" err="1" smtClean="0"/>
              <a:t>carried</a:t>
            </a:r>
            <a:r>
              <a:rPr lang="fr-FR" sz="2000" dirty="0" smtClean="0"/>
              <a:t> </a:t>
            </a:r>
            <a:r>
              <a:rPr lang="fr-FR" sz="2000" dirty="0"/>
              <a:t>out by the </a:t>
            </a:r>
            <a:r>
              <a:rPr lang="fr-FR" sz="2000" dirty="0" err="1"/>
              <a:t>country's</a:t>
            </a:r>
            <a:r>
              <a:rPr lang="fr-FR" sz="2000" dirty="0"/>
              <a:t> </a:t>
            </a:r>
            <a:r>
              <a:rPr lang="fr-FR" sz="2000" dirty="0" smtClean="0"/>
              <a:t>NSI </a:t>
            </a:r>
            <a:r>
              <a:rPr lang="fr-FR" sz="2000" dirty="0"/>
              <a:t>in the </a:t>
            </a:r>
            <a:r>
              <a:rPr lang="fr-FR" sz="2000" dirty="0" err="1"/>
              <a:t>region</a:t>
            </a:r>
            <a:r>
              <a:rPr lang="fr-FR" sz="2000" dirty="0"/>
              <a:t> </a:t>
            </a:r>
            <a:r>
              <a:rPr lang="fr-FR" sz="2000" dirty="0" err="1"/>
              <a:t>should</a:t>
            </a:r>
            <a:r>
              <a:rPr lang="fr-FR" sz="2000" dirty="0"/>
              <a:t> </a:t>
            </a:r>
            <a:r>
              <a:rPr lang="fr-FR" sz="2000" dirty="0" err="1"/>
              <a:t>include</a:t>
            </a:r>
            <a:r>
              <a:rPr lang="fr-FR" sz="2000" dirty="0"/>
              <a:t> the WG </a:t>
            </a:r>
            <a:r>
              <a:rPr lang="fr-FR" sz="2000" dirty="0" err="1" smtClean="0"/>
              <a:t>tool</a:t>
            </a:r>
            <a:r>
              <a:rPr lang="fr-FR" sz="2000" dirty="0" smtClean="0"/>
              <a:t>(s</a:t>
            </a:r>
            <a:r>
              <a:rPr lang="fr-FR" sz="2000" dirty="0"/>
              <a:t>) and </a:t>
            </a:r>
            <a:r>
              <a:rPr lang="fr-FR" sz="2000" dirty="0" err="1"/>
              <a:t>implement</a:t>
            </a:r>
            <a:r>
              <a:rPr lang="fr-FR" sz="2000" dirty="0"/>
              <a:t> </a:t>
            </a:r>
            <a:r>
              <a:rPr lang="fr-FR" sz="2000" dirty="0" err="1"/>
              <a:t>them</a:t>
            </a:r>
            <a:r>
              <a:rPr lang="fr-FR" sz="2000" dirty="0"/>
              <a:t> as </a:t>
            </a:r>
            <a:r>
              <a:rPr lang="fr-FR" sz="2000" dirty="0" err="1"/>
              <a:t>planned</a:t>
            </a:r>
            <a:r>
              <a:rPr lang="fr-FR" sz="2000" dirty="0"/>
              <a:t> in the 2020 </a:t>
            </a:r>
            <a:r>
              <a:rPr lang="fr-FR" sz="2000" dirty="0" err="1"/>
              <a:t>census</a:t>
            </a:r>
            <a:r>
              <a:rPr lang="fr-FR" sz="2000" dirty="0"/>
              <a:t> cycle or by 2030.</a:t>
            </a:r>
          </a:p>
          <a:p>
            <a:r>
              <a:rPr lang="fr-FR" sz="2000" dirty="0" smtClean="0"/>
              <a:t>Data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analyzed</a:t>
            </a:r>
            <a:r>
              <a:rPr lang="fr-FR" sz="2000" dirty="0"/>
              <a:t> in a consistent and </a:t>
            </a:r>
            <a:r>
              <a:rPr lang="fr-FR" sz="2000" dirty="0" err="1"/>
              <a:t>uniform</a:t>
            </a:r>
            <a:r>
              <a:rPr lang="fr-FR" sz="2000" dirty="0"/>
              <a:t> </a:t>
            </a:r>
            <a:r>
              <a:rPr lang="fr-FR" sz="2000" dirty="0" err="1"/>
              <a:t>manner</a:t>
            </a:r>
            <a:r>
              <a:rPr lang="fr-FR" sz="2000" dirty="0"/>
              <a:t> - </a:t>
            </a:r>
            <a:r>
              <a:rPr lang="fr-FR" sz="2000" dirty="0" err="1"/>
              <a:t>according</a:t>
            </a:r>
            <a:r>
              <a:rPr lang="fr-FR" sz="2000" dirty="0"/>
              <a:t> to </a:t>
            </a:r>
            <a:r>
              <a:rPr lang="fr-FR" sz="2000" dirty="0" err="1"/>
              <a:t>standardized</a:t>
            </a:r>
            <a:r>
              <a:rPr lang="fr-FR" sz="2000" dirty="0"/>
              <a:t> </a:t>
            </a:r>
            <a:r>
              <a:rPr lang="fr-FR" sz="2000" dirty="0" err="1"/>
              <a:t>regional</a:t>
            </a:r>
            <a:r>
              <a:rPr lang="fr-FR" sz="2000" dirty="0"/>
              <a:t> </a:t>
            </a:r>
            <a:r>
              <a:rPr lang="fr-FR" sz="2000" dirty="0" err="1"/>
              <a:t>models</a:t>
            </a:r>
            <a:r>
              <a:rPr lang="fr-FR" sz="2000" dirty="0"/>
              <a:t> </a:t>
            </a:r>
            <a:r>
              <a:rPr lang="fr-FR" sz="2000" dirty="0" err="1"/>
              <a:t>developed</a:t>
            </a:r>
            <a:r>
              <a:rPr lang="fr-FR" sz="2000" dirty="0"/>
              <a:t> in the 2020 </a:t>
            </a:r>
            <a:r>
              <a:rPr lang="fr-FR" sz="2000" dirty="0" err="1"/>
              <a:t>census</a:t>
            </a:r>
            <a:r>
              <a:rPr lang="fr-FR" sz="2000" dirty="0"/>
              <a:t> cycle or by 2030.</a:t>
            </a:r>
          </a:p>
          <a:p>
            <a:r>
              <a:rPr lang="fr-FR" sz="2000" dirty="0" smtClean="0"/>
              <a:t>3</a:t>
            </a:r>
            <a:r>
              <a:rPr lang="fr-FR" sz="2000" dirty="0"/>
              <a:t>) </a:t>
            </a:r>
            <a:r>
              <a:rPr lang="fr-FR" sz="2000" dirty="0" err="1"/>
              <a:t>Results</a:t>
            </a:r>
            <a:r>
              <a:rPr lang="fr-FR" sz="2000" dirty="0"/>
              <a:t> are </a:t>
            </a:r>
            <a:r>
              <a:rPr lang="fr-FR" sz="2000" dirty="0" err="1"/>
              <a:t>disseminated</a:t>
            </a:r>
            <a:r>
              <a:rPr lang="fr-FR" sz="2000" dirty="0"/>
              <a:t> </a:t>
            </a:r>
            <a:r>
              <a:rPr lang="fr-FR" sz="2000" dirty="0" err="1"/>
              <a:t>according</a:t>
            </a:r>
            <a:r>
              <a:rPr lang="fr-FR" sz="2000" dirty="0"/>
              <a:t> to the </a:t>
            </a:r>
            <a:r>
              <a:rPr lang="fr-FR" sz="2000" dirty="0" err="1"/>
              <a:t>region-specific</a:t>
            </a:r>
            <a:r>
              <a:rPr lang="fr-FR" sz="2000" dirty="0"/>
              <a:t> </a:t>
            </a:r>
            <a:r>
              <a:rPr lang="fr-FR" sz="2000" dirty="0" err="1"/>
              <a:t>framework</a:t>
            </a:r>
            <a:r>
              <a:rPr lang="fr-FR" sz="2000" dirty="0"/>
              <a:t> by 2030.</a:t>
            </a:r>
          </a:p>
          <a:p>
            <a:r>
              <a:rPr lang="fr-FR" sz="2000" dirty="0" smtClean="0"/>
              <a:t>4</a:t>
            </a:r>
            <a:r>
              <a:rPr lang="fr-FR" sz="2000" dirty="0"/>
              <a:t>) A </a:t>
            </a:r>
            <a:r>
              <a:rPr lang="fr-FR" sz="2000" dirty="0" err="1"/>
              <a:t>regional</a:t>
            </a:r>
            <a:r>
              <a:rPr lang="fr-FR" sz="2000" dirty="0"/>
              <a:t> guide to </a:t>
            </a:r>
            <a:r>
              <a:rPr lang="fr-FR" sz="2000" dirty="0" err="1"/>
              <a:t>improve</a:t>
            </a:r>
            <a:r>
              <a:rPr lang="fr-FR" sz="2000" dirty="0"/>
              <a:t> the collection and </a:t>
            </a:r>
            <a:r>
              <a:rPr lang="fr-FR" sz="2000" dirty="0" err="1"/>
              <a:t>analysis</a:t>
            </a:r>
            <a:r>
              <a:rPr lang="fr-FR" sz="2000" dirty="0"/>
              <a:t> of data on </a:t>
            </a:r>
            <a:r>
              <a:rPr lang="fr-FR" sz="2000" dirty="0" err="1"/>
              <a:t>disability</a:t>
            </a:r>
            <a:r>
              <a:rPr lang="fr-FR" sz="2000" dirty="0"/>
              <a:t> in French-</a:t>
            </a:r>
            <a:r>
              <a:rPr lang="fr-FR" sz="2000" dirty="0" err="1"/>
              <a:t>speaking</a:t>
            </a:r>
            <a:r>
              <a:rPr lang="fr-FR" sz="2000" dirty="0"/>
              <a:t> </a:t>
            </a:r>
            <a:r>
              <a:rPr lang="fr-FR" sz="2000" dirty="0" err="1"/>
              <a:t>African</a:t>
            </a:r>
            <a:r>
              <a:rPr lang="fr-FR" sz="2000" dirty="0"/>
              <a:t> countries [</a:t>
            </a:r>
            <a:r>
              <a:rPr lang="fr-FR" sz="2000" dirty="0" err="1"/>
              <a:t>based</a:t>
            </a:r>
            <a:r>
              <a:rPr lang="fr-FR" sz="2000" dirty="0"/>
              <a:t> on the guide </a:t>
            </a:r>
            <a:r>
              <a:rPr lang="fr-FR" sz="2000" dirty="0" err="1"/>
              <a:t>developed</a:t>
            </a:r>
            <a:r>
              <a:rPr lang="fr-FR" sz="2000" dirty="0"/>
              <a:t> for the </a:t>
            </a:r>
            <a:r>
              <a:rPr lang="fr-FR" sz="2000" dirty="0" err="1"/>
              <a:t>Arab-speaking</a:t>
            </a:r>
            <a:r>
              <a:rPr lang="fr-FR" sz="2000" dirty="0"/>
              <a:t> </a:t>
            </a:r>
            <a:r>
              <a:rPr lang="fr-FR" sz="2000" dirty="0" err="1" smtClean="0"/>
              <a:t>region</a:t>
            </a:r>
            <a:endParaRPr lang="fr-FR" sz="2000" dirty="0"/>
          </a:p>
          <a:p>
            <a:r>
              <a:rPr lang="fr-FR" sz="2000" dirty="0" smtClean="0"/>
              <a:t>5</a:t>
            </a:r>
            <a:r>
              <a:rPr lang="fr-FR" sz="2000" dirty="0"/>
              <a:t>) A </a:t>
            </a:r>
            <a:r>
              <a:rPr lang="fr-FR" sz="2000" dirty="0" err="1"/>
              <a:t>regional</a:t>
            </a:r>
            <a:r>
              <a:rPr lang="fr-FR" sz="2000" dirty="0"/>
              <a:t> </a:t>
            </a:r>
            <a:r>
              <a:rPr lang="fr-FR" sz="2000" dirty="0" err="1"/>
              <a:t>disability</a:t>
            </a:r>
            <a:r>
              <a:rPr lang="fr-FR" sz="2000" dirty="0"/>
              <a:t> </a:t>
            </a:r>
            <a:r>
              <a:rPr lang="fr-FR" sz="2000" dirty="0" err="1"/>
              <a:t>monograph</a:t>
            </a:r>
            <a:r>
              <a:rPr lang="fr-FR" sz="2000" dirty="0"/>
              <a:t> </a:t>
            </a:r>
            <a:r>
              <a:rPr lang="fr-FR" sz="2000" dirty="0" err="1"/>
              <a:t>produced</a:t>
            </a:r>
            <a:r>
              <a:rPr lang="fr-FR" sz="2000" dirty="0"/>
              <a:t> by 2030.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465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6929</TotalTime>
  <Words>875</Words>
  <Application>Microsoft Office PowerPoint</Application>
  <PresentationFormat>Affichage à l'écran (4:3)</PresentationFormat>
  <Paragraphs>88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Brin</vt:lpstr>
      <vt:lpstr>2020 VIRTUAL MEETING of THE WASHINGTON GROUP ON DISABILITY STATISTICS: ********** BRAZZAVILLE GROUP on  DISABILITY STATISTICS</vt:lpstr>
      <vt:lpstr>            AGENDA</vt:lpstr>
      <vt:lpstr>1. National Institute of Statistics of Congo </vt:lpstr>
      <vt:lpstr>1. National Institute of Statistics of Congo (2/2) </vt:lpstr>
      <vt:lpstr>2. Brazzaville group Secretariat (1/2) </vt:lpstr>
      <vt:lpstr>2. Brazzaville group Secretariat (2/2)</vt:lpstr>
      <vt:lpstr>3. Terms of Reference-BG- (1/4)</vt:lpstr>
      <vt:lpstr>3. Terms of Reference-BG- (2/4)</vt:lpstr>
      <vt:lpstr>3. Terms of Reference-BG- (3/4)</vt:lpstr>
      <vt:lpstr>3. Terms of Reference-BG- (4/4)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Etat d’avancement des travaux du 5ème  RGPH</dc:title>
  <dc:creator>Stone Chancel NZAOU</dc:creator>
  <cp:lastModifiedBy>BERTRAND STEVE</cp:lastModifiedBy>
  <cp:revision>330</cp:revision>
  <cp:lastPrinted>2018-11-12T07:32:42Z</cp:lastPrinted>
  <dcterms:created xsi:type="dcterms:W3CDTF">2016-08-27T10:44:31Z</dcterms:created>
  <dcterms:modified xsi:type="dcterms:W3CDTF">2020-09-18T19:00:40Z</dcterms:modified>
</cp:coreProperties>
</file>