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0" r:id="rId2"/>
    <p:sldMasterId id="2147483672" r:id="rId3"/>
  </p:sldMasterIdLst>
  <p:notesMasterIdLst>
    <p:notesMasterId r:id="rId13"/>
  </p:notesMasterIdLst>
  <p:handoutMasterIdLst>
    <p:handoutMasterId r:id="rId14"/>
  </p:handoutMasterIdLst>
  <p:sldIdLst>
    <p:sldId id="338" r:id="rId4"/>
    <p:sldId id="347" r:id="rId5"/>
    <p:sldId id="340" r:id="rId6"/>
    <p:sldId id="346" r:id="rId7"/>
    <p:sldId id="343" r:id="rId8"/>
    <p:sldId id="348" r:id="rId9"/>
    <p:sldId id="342" r:id="rId10"/>
    <p:sldId id="344" r:id="rId11"/>
    <p:sldId id="339"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B9B6"/>
    <a:srgbClr val="F4ABC8"/>
    <a:srgbClr val="6F6E6E"/>
    <a:srgbClr val="6F6D6E"/>
    <a:srgbClr val="F0B102"/>
    <a:srgbClr val="019D99"/>
    <a:srgbClr val="F07867"/>
    <a:srgbClr val="8DC7ED"/>
    <a:srgbClr val="5F5D5E"/>
    <a:srgbClr val="D6D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0C5EF-26EA-4484-A135-311916881AB2}" v="681" dt="2020-09-22T19:28:58.046"/>
    <p1510:client id="{B7349A11-3DB1-9611-CA37-A55B72057598}" v="126" dt="2020-09-23T02:09:32.110"/>
    <p1510:client id="{EC74C3BE-C4AF-118E-701F-F81497A341E1}" v="29" dt="2020-09-21T23:43:36.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58" y="72"/>
      </p:cViewPr>
      <p:guideLst>
        <p:guide orient="horz" pos="2183"/>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3CE7F40-43EE-41FD-B834-A07D5DD12A3C}" type="datetimeFigureOut">
              <a:rPr lang="es-AR" smtClean="0"/>
              <a:t>22/9/2020</a:t>
            </a:fld>
            <a:endParaRPr lang="es-AR"/>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B6746B4-C112-4B94-9BAA-DFAAF2177ABF}" type="slidenum">
              <a:rPr lang="es-AR" smtClean="0"/>
              <a:t>‹Nº›</a:t>
            </a:fld>
            <a:endParaRPr lang="es-AR"/>
          </a:p>
        </p:txBody>
      </p:sp>
    </p:spTree>
    <p:extLst>
      <p:ext uri="{BB962C8B-B14F-4D97-AF65-F5344CB8AC3E}">
        <p14:creationId xmlns:p14="http://schemas.microsoft.com/office/powerpoint/2010/main" val="413591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3B2666-1839-4D35-B638-C8E9AF165199}" type="datetimeFigureOut">
              <a:rPr lang="es-AR" smtClean="0"/>
              <a:pPr/>
              <a:t>22/9/2020</a:t>
            </a:fld>
            <a:endParaRPr lang="es-AR"/>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2B58763-39A9-410F-9AC7-1CC1501BB856}" type="slidenum">
              <a:rPr lang="es-AR" smtClean="0"/>
              <a:pPr/>
              <a:t>‹Nº›</a:t>
            </a:fld>
            <a:endParaRPr lang="es-AR"/>
          </a:p>
        </p:txBody>
      </p:sp>
    </p:spTree>
    <p:extLst>
      <p:ext uri="{BB962C8B-B14F-4D97-AF65-F5344CB8AC3E}">
        <p14:creationId xmlns:p14="http://schemas.microsoft.com/office/powerpoint/2010/main" val="344212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90000"/>
              </a:lnSpc>
              <a:spcBef>
                <a:spcPts val="1000"/>
              </a:spcBef>
              <a:buFont typeface="Arial"/>
              <a:buChar char="•"/>
            </a:pPr>
            <a:r>
              <a:rPr lang="es-ES"/>
              <a:t>El trabajo conjunto entre los países de América Latina y la CEPAL en materia de medición de la discapacidad es de larga data. En el año 2014 los Estados miembros de la Conferencia Estadística de las Américas (CEA) acuerdan crear un Grupo de Tareas y luego un Grupo de Trabajo, sobre la Medición de la Discapacidad cuyo objetivo fue fortalecer la capacidad de  los países de la región en la medición y tratamiento de la información sobre discapacidad a partir de mejorar la solvencia técnica, el conocimiento de metodologías, el apoyo para su captación durante la ronda censal 2020 y el acompañamiento técnico- conceptual a los países. </a:t>
            </a:r>
          </a:p>
          <a:p>
            <a:pPr marL="285750" indent="-285750" algn="just">
              <a:lnSpc>
                <a:spcPct val="90000"/>
              </a:lnSpc>
              <a:spcBef>
                <a:spcPts val="1000"/>
              </a:spcBef>
              <a:buFont typeface="Arial"/>
              <a:buChar char="•"/>
            </a:pPr>
            <a:r>
              <a:rPr lang="es-ES"/>
              <a:t>Bajo el liderazgo de la División de Desarrollo Social de la CEPAL, en su condición de Secretaría Técnica, este Grupo de Trabajo tuvo cuatro años muy productivos, en los cuales se organizaron talleres de capacitación y se preparó una nota técnica con lineamientos para la inclusión de preguntas sobre discapacidad para los cuestionarios censales de la ronda 2020. </a:t>
            </a:r>
          </a:p>
          <a:p>
            <a:pPr marL="285750" indent="-285750" algn="just">
              <a:lnSpc>
                <a:spcPct val="90000"/>
              </a:lnSpc>
              <a:spcBef>
                <a:spcPts val="1000"/>
              </a:spcBef>
              <a:buFont typeface="Arial"/>
              <a:buChar char="•"/>
            </a:pPr>
            <a:r>
              <a:rPr lang="es-ES"/>
              <a:t>Tras la re-estructuración de los grupos de trabajo de la CEA que derivó en la disolución del Grupo de Trabajo sobre Medición de la Discapacidad, consideramos necesario seguir avanzando sobre lo construido y fortalecer los sistemas nacionales estadísticos en torno a esta importante temática ya que persisten brechas y debilidades. </a:t>
            </a:r>
            <a:endParaRPr lang="en-US"/>
          </a:p>
          <a:p>
            <a:pPr marL="285750" indent="-285750" algn="just">
              <a:lnSpc>
                <a:spcPct val="90000"/>
              </a:lnSpc>
              <a:spcBef>
                <a:spcPts val="1000"/>
              </a:spcBef>
              <a:buFont typeface="Arial"/>
              <a:buChar char="•"/>
            </a:pPr>
            <a:r>
              <a:rPr lang="es-ES"/>
              <a:t>En la 19va reunión anual del Washington Group celebrada en la ciudad de Buenos Aires, en septiembre de 2019, el WG propuso la creación del Grupo Regional para América Latina hispano y portugués hablantes para promover la armonización de la medición de discapacidad en los países de la región. Durante este evento se comenzó a discutir entre los representantes de la región que participaron en la reunión y la representante de la CEPAL, la conformación del grupo de Buenos Aires de medición de discapacidad en América Latina.  </a:t>
            </a:r>
            <a:endParaRPr lang="en-US"/>
          </a:p>
          <a:p>
            <a:pPr marL="285750" indent="-285750" algn="just">
              <a:lnSpc>
                <a:spcPct val="90000"/>
              </a:lnSpc>
              <a:spcBef>
                <a:spcPts val="1000"/>
              </a:spcBef>
              <a:buFont typeface="Arial"/>
              <a:buChar char="•"/>
            </a:pPr>
            <a:r>
              <a:rPr lang="es-ES"/>
              <a:t>El Instituto Nacional de Estadística y Censos (INDEC) de Argentina se ofreció a liderar la coordinación del grupo regional, con la colaboración del Instituto Brasileño de Geografía y Estadística (IBGE) de Brasil, para la conformación del Grupo de Buenos Aires.  </a:t>
            </a:r>
          </a:p>
          <a:p>
            <a:pPr marL="285750" indent="-285750" algn="just">
              <a:lnSpc>
                <a:spcPct val="90000"/>
              </a:lnSpc>
              <a:spcBef>
                <a:spcPts val="1000"/>
              </a:spcBef>
              <a:buFont typeface="Arial"/>
              <a:buChar char="•"/>
            </a:pPr>
            <a:r>
              <a:rPr lang="es-ES"/>
              <a:t>De esta manera, se constituyó un pequeño grupo de trabajo [véase más adelante] que identificó las actividades iniciales que debía llevar a cabo el Grupo de Buenos Aires y redactó los términos de referencia del grupo.  </a:t>
            </a:r>
            <a:endParaRPr lang="en-US"/>
          </a:p>
        </p:txBody>
      </p:sp>
      <p:sp>
        <p:nvSpPr>
          <p:cNvPr id="4" name="Slide Number Placeholder 3"/>
          <p:cNvSpPr>
            <a:spLocks noGrp="1"/>
          </p:cNvSpPr>
          <p:nvPr>
            <p:ph type="sldNum" sz="quarter" idx="5"/>
          </p:nvPr>
        </p:nvSpPr>
        <p:spPr/>
        <p:txBody>
          <a:bodyPr/>
          <a:lstStyle/>
          <a:p>
            <a:fld id="{E2B58763-39A9-410F-9AC7-1CC1501BB856}" type="slidenum">
              <a:rPr lang="es-AR" smtClean="0"/>
              <a:pPr/>
              <a:t>3</a:t>
            </a:fld>
            <a:endParaRPr lang="es-AR"/>
          </a:p>
        </p:txBody>
      </p:sp>
    </p:spTree>
    <p:extLst>
      <p:ext uri="{BB962C8B-B14F-4D97-AF65-F5344CB8AC3E}">
        <p14:creationId xmlns:p14="http://schemas.microsoft.com/office/powerpoint/2010/main" val="398583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marR="0" lvl="0" indent="-285750" algn="just" defTabSz="914400" rtl="0" eaLnBrk="1" fontAlgn="auto" latinLnBrk="0" hangingPunct="1">
              <a:lnSpc>
                <a:spcPct val="90000"/>
              </a:lnSpc>
              <a:spcBef>
                <a:spcPts val="1000"/>
              </a:spcBef>
              <a:spcAft>
                <a:spcPts val="0"/>
              </a:spcAft>
              <a:buClrTx/>
              <a:buSzTx/>
              <a:buFont typeface="Arial"/>
              <a:buChar char="•"/>
              <a:tabLst/>
              <a:defRPr/>
            </a:pPr>
            <a:r>
              <a:rPr lang="es-ES" b="0" i="0">
                <a:solidFill>
                  <a:srgbClr val="000000"/>
                </a:solidFill>
                <a:effectLst/>
                <a:latin typeface="Calibri"/>
                <a:cs typeface="Arial"/>
              </a:rPr>
              <a:t>Promover la </a:t>
            </a:r>
            <a:r>
              <a:rPr lang="es-ES" b="1" i="0">
                <a:solidFill>
                  <a:srgbClr val="000000"/>
                </a:solidFill>
                <a:effectLst/>
                <a:latin typeface="Calibri"/>
                <a:cs typeface="Arial"/>
              </a:rPr>
              <a:t>armonización de la medición de discapacidad  y </a:t>
            </a:r>
            <a:r>
              <a:rPr lang="es-ES" b="0" i="0">
                <a:solidFill>
                  <a:srgbClr val="000000"/>
                </a:solidFill>
                <a:effectLst/>
                <a:latin typeface="Calibri"/>
                <a:cs typeface="Arial"/>
              </a:rPr>
              <a:t>el </a:t>
            </a:r>
            <a:r>
              <a:rPr lang="es-ES" b="1" i="0">
                <a:solidFill>
                  <a:srgbClr val="000000"/>
                </a:solidFill>
                <a:effectLst/>
                <a:latin typeface="Calibri"/>
                <a:cs typeface="Arial"/>
              </a:rPr>
              <a:t>desarrollo de diseños metodológicos y conceptuales</a:t>
            </a:r>
            <a:r>
              <a:rPr lang="es-ES" b="0" i="0">
                <a:solidFill>
                  <a:srgbClr val="000000"/>
                </a:solidFill>
                <a:effectLst/>
                <a:latin typeface="Calibri"/>
                <a:cs typeface="Arial"/>
              </a:rPr>
              <a:t> para el </a:t>
            </a:r>
            <a:r>
              <a:rPr lang="es-ES" b="1" i="0">
                <a:solidFill>
                  <a:srgbClr val="000000"/>
                </a:solidFill>
                <a:effectLst/>
                <a:latin typeface="Calibri"/>
                <a:cs typeface="Arial"/>
              </a:rPr>
              <a:t>mejoramiento de la medición de la discapacidad </a:t>
            </a:r>
            <a:r>
              <a:rPr lang="es-ES" b="0" i="0">
                <a:solidFill>
                  <a:srgbClr val="000000"/>
                </a:solidFill>
                <a:effectLst/>
                <a:latin typeface="Calibri"/>
                <a:cs typeface="Arial"/>
              </a:rPr>
              <a:t>en la </a:t>
            </a:r>
            <a:r>
              <a:rPr lang="es-ES" b="1" i="0">
                <a:solidFill>
                  <a:srgbClr val="000000"/>
                </a:solidFill>
                <a:effectLst/>
                <a:latin typeface="Calibri"/>
                <a:cs typeface="Arial"/>
              </a:rPr>
              <a:t>región </a:t>
            </a:r>
          </a:p>
          <a:p>
            <a:pPr marL="285750" marR="0" lvl="0" indent="-285750" algn="just" defTabSz="914400" rtl="0" eaLnBrk="1" fontAlgn="auto" latinLnBrk="0" hangingPunct="1">
              <a:lnSpc>
                <a:spcPct val="90000"/>
              </a:lnSpc>
              <a:spcBef>
                <a:spcPts val="1000"/>
              </a:spcBef>
              <a:spcAft>
                <a:spcPts val="0"/>
              </a:spcAft>
              <a:buClrTx/>
              <a:buSzTx/>
              <a:buFont typeface="Arial"/>
              <a:buChar char="•"/>
              <a:tabLst/>
              <a:defRPr/>
            </a:pPr>
            <a:r>
              <a:rPr lang="es-ES" b="1" i="0">
                <a:solidFill>
                  <a:srgbClr val="000000"/>
                </a:solidFill>
                <a:effectLst/>
                <a:latin typeface="Calibri"/>
                <a:cs typeface="Arial"/>
              </a:rPr>
              <a:t>Relevancia: </a:t>
            </a:r>
            <a:r>
              <a:rPr lang="es-AR" b="1">
                <a:solidFill>
                  <a:srgbClr val="000000"/>
                </a:solidFill>
                <a:latin typeface="Calibri"/>
                <a:cs typeface="Arial"/>
              </a:rPr>
              <a:t>discutir sobre  las estadísticas de discapacidad en la región, adaptar las herramientas a las realidades idiomáticas, culturales de la región </a:t>
            </a:r>
            <a:endParaRPr lang="es-ES" b="1" i="0">
              <a:solidFill>
                <a:srgbClr val="000000"/>
              </a:solidFill>
              <a:effectLst/>
              <a:latin typeface="Calibri"/>
              <a:cs typeface="Arial"/>
            </a:endParaRPr>
          </a:p>
          <a:p>
            <a:pPr marL="285750" indent="-285750" algn="just">
              <a:lnSpc>
                <a:spcPct val="90000"/>
              </a:lnSpc>
              <a:spcBef>
                <a:spcPts val="1000"/>
              </a:spcBef>
              <a:buFont typeface="Arial"/>
              <a:buChar char="•"/>
            </a:pPr>
            <a:endParaRPr lang="es-ES"/>
          </a:p>
        </p:txBody>
      </p:sp>
      <p:sp>
        <p:nvSpPr>
          <p:cNvPr id="4" name="Marcador de número de diapositiva 3"/>
          <p:cNvSpPr>
            <a:spLocks noGrp="1"/>
          </p:cNvSpPr>
          <p:nvPr>
            <p:ph type="sldNum" sz="quarter" idx="5"/>
          </p:nvPr>
        </p:nvSpPr>
        <p:spPr/>
        <p:txBody>
          <a:bodyPr/>
          <a:lstStyle/>
          <a:p>
            <a:fld id="{E2B58763-39A9-410F-9AC7-1CC1501BB856}" type="slidenum">
              <a:rPr lang="es-AR" smtClean="0"/>
              <a:pPr/>
              <a:t>5</a:t>
            </a:fld>
            <a:endParaRPr lang="es-AR"/>
          </a:p>
        </p:txBody>
      </p:sp>
    </p:spTree>
    <p:extLst>
      <p:ext uri="{BB962C8B-B14F-4D97-AF65-F5344CB8AC3E}">
        <p14:creationId xmlns:p14="http://schemas.microsoft.com/office/powerpoint/2010/main" val="295721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lgn="just">
              <a:lnSpc>
                <a:spcPct val="90000"/>
              </a:lnSpc>
              <a:spcBef>
                <a:spcPts val="1000"/>
              </a:spcBef>
              <a:buFont typeface="Arial"/>
              <a:buChar char="•"/>
            </a:pPr>
            <a:r>
              <a:rPr lang="es-ES" dirty="0"/>
              <a:t>Cronograma </a:t>
            </a:r>
            <a:r>
              <a:rPr lang="es-ES"/>
              <a:t>de reuniones</a:t>
            </a:r>
          </a:p>
          <a:p>
            <a:pPr marL="285750" indent="-285750" algn="just">
              <a:lnSpc>
                <a:spcPct val="90000"/>
              </a:lnSpc>
              <a:spcBef>
                <a:spcPts val="1000"/>
              </a:spcBef>
              <a:buFont typeface="Arial"/>
              <a:buChar char="•"/>
            </a:pPr>
            <a:r>
              <a:rPr lang="es-ES" dirty="0"/>
              <a:t>Identificar las herramientas de recolección de datos en la región </a:t>
            </a:r>
          </a:p>
          <a:p>
            <a:pPr marL="285750" indent="-285750" algn="just">
              <a:lnSpc>
                <a:spcPct val="90000"/>
              </a:lnSpc>
              <a:spcBef>
                <a:spcPts val="1000"/>
              </a:spcBef>
              <a:buFont typeface="Arial"/>
              <a:buChar char="•"/>
            </a:pPr>
            <a:r>
              <a:rPr lang="es-ES" dirty="0"/>
              <a:t>Generar un canal de comunicación</a:t>
            </a:r>
          </a:p>
          <a:p>
            <a:pPr marL="285750" indent="-285750" algn="just">
              <a:lnSpc>
                <a:spcPct val="90000"/>
              </a:lnSpc>
              <a:spcBef>
                <a:spcPts val="1000"/>
              </a:spcBef>
              <a:buFont typeface="Arial"/>
              <a:buChar char="•"/>
            </a:pPr>
            <a:r>
              <a:rPr lang="es-ES" dirty="0"/>
              <a:t>Brindar capacitaciones para productores de datos sobre las herramientas WG</a:t>
            </a:r>
          </a:p>
          <a:p>
            <a:pPr marL="285750" indent="-285750" algn="just">
              <a:lnSpc>
                <a:spcPct val="90000"/>
              </a:lnSpc>
              <a:spcBef>
                <a:spcPts val="1000"/>
              </a:spcBef>
              <a:buFont typeface="Arial"/>
              <a:buChar char="•"/>
            </a:pPr>
            <a:r>
              <a:rPr lang="es-ES" sz="1200" b="0" i="0" dirty="0">
                <a:solidFill>
                  <a:srgbClr val="000000"/>
                </a:solidFill>
                <a:effectLst/>
                <a:latin typeface="Calibri" panose="020F0502020204030204" pitchFamily="34" charset="0"/>
              </a:rPr>
              <a:t>Generar productos estándar para su difusión de información de discapacidad armonizada en la región </a:t>
            </a:r>
            <a:endParaRPr lang="es-ES"/>
          </a:p>
        </p:txBody>
      </p:sp>
      <p:sp>
        <p:nvSpPr>
          <p:cNvPr id="4" name="Marcador de número de diapositiva 3"/>
          <p:cNvSpPr>
            <a:spLocks noGrp="1"/>
          </p:cNvSpPr>
          <p:nvPr>
            <p:ph type="sldNum" sz="quarter" idx="5"/>
          </p:nvPr>
        </p:nvSpPr>
        <p:spPr/>
        <p:txBody>
          <a:bodyPr/>
          <a:lstStyle/>
          <a:p>
            <a:fld id="{E2B58763-39A9-410F-9AC7-1CC1501BB856}" type="slidenum">
              <a:rPr lang="es-AR" smtClean="0"/>
              <a:pPr/>
              <a:t>6</a:t>
            </a:fld>
            <a:endParaRPr lang="es-AR"/>
          </a:p>
        </p:txBody>
      </p:sp>
    </p:spTree>
    <p:extLst>
      <p:ext uri="{BB962C8B-B14F-4D97-AF65-F5344CB8AC3E}">
        <p14:creationId xmlns:p14="http://schemas.microsoft.com/office/powerpoint/2010/main" val="116469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AR" dirty="0"/>
              <a:t>Documento diagnóstico con las experiencias de medición en la países de la región, en especial Short set</a:t>
            </a:r>
          </a:p>
          <a:p>
            <a:pPr marL="171450" indent="-171450">
              <a:buFont typeface="Arial" panose="020B0604020202020204" pitchFamily="34" charset="0"/>
              <a:buChar char="•"/>
            </a:pPr>
            <a:r>
              <a:rPr lang="es-AR" dirty="0"/>
              <a:t>Adaptar el SS </a:t>
            </a:r>
            <a:r>
              <a:rPr lang="es-AR" dirty="0">
                <a:sym typeface="Wingdings" panose="05000000000000000000" pitchFamily="2" charset="2"/>
              </a:rPr>
              <a:t> para aplicar en la ronda censal 2020</a:t>
            </a:r>
          </a:p>
          <a:p>
            <a:pPr marL="171450" indent="-171450">
              <a:buFont typeface="Arial" panose="020B0604020202020204" pitchFamily="34" charset="0"/>
              <a:buChar char="•"/>
            </a:pPr>
            <a:r>
              <a:rPr lang="es-AR" dirty="0">
                <a:sym typeface="Wingdings" panose="05000000000000000000" pitchFamily="2" charset="2"/>
              </a:rPr>
              <a:t>Hacer test cognitivos conjuntos para mejorar las herramientas de medición </a:t>
            </a:r>
          </a:p>
          <a:p>
            <a:pPr marL="171450" indent="-171450">
              <a:buFont typeface="Arial" panose="020B0604020202020204" pitchFamily="34" charset="0"/>
              <a:buChar char="•"/>
            </a:pPr>
            <a:r>
              <a:rPr lang="es-AR" dirty="0">
                <a:sym typeface="Wingdings" panose="05000000000000000000" pitchFamily="2" charset="2"/>
              </a:rPr>
              <a:t>Diseñar un plan de análisis de datos común</a:t>
            </a:r>
          </a:p>
          <a:p>
            <a:pPr marL="171450" indent="-171450">
              <a:buFont typeface="Arial" panose="020B0604020202020204" pitchFamily="34" charset="0"/>
              <a:buChar char="•"/>
            </a:pPr>
            <a:r>
              <a:rPr lang="es-AR" dirty="0">
                <a:sym typeface="Wingdings" panose="05000000000000000000" pitchFamily="2" charset="2"/>
              </a:rPr>
              <a:t>Establecer criterios comunes para la difusión de resultados</a:t>
            </a:r>
          </a:p>
          <a:p>
            <a:pPr marL="171450" indent="-171450">
              <a:buFont typeface="Arial" panose="020B0604020202020204" pitchFamily="34" charset="0"/>
              <a:buChar char="•"/>
            </a:pPr>
            <a:r>
              <a:rPr lang="es-AR" dirty="0">
                <a:sym typeface="Wingdings" panose="05000000000000000000" pitchFamily="2" charset="2"/>
              </a:rPr>
              <a:t>Diseñar indicadores específicos de la población con discapacidad comunes comparables en la regional</a:t>
            </a:r>
          </a:p>
          <a:p>
            <a:pPr marL="171450" indent="-171450">
              <a:buFont typeface="Arial" panose="020B0604020202020204" pitchFamily="34" charset="0"/>
              <a:buChar char="•"/>
            </a:pPr>
            <a:r>
              <a:rPr lang="es-AR" dirty="0">
                <a:sym typeface="Wingdings" panose="05000000000000000000" pitchFamily="2" charset="2"/>
              </a:rPr>
              <a:t>Diseñar sets de preguntas para medir discapacidad en RA--&lt; fundamental importancia en el contexto COVID</a:t>
            </a:r>
          </a:p>
          <a:p>
            <a:pPr marL="171450" indent="-171450">
              <a:buFont typeface="Arial" panose="020B0604020202020204" pitchFamily="34" charset="0"/>
              <a:buChar char="•"/>
            </a:pPr>
            <a:endParaRPr lang="es-AR" dirty="0"/>
          </a:p>
        </p:txBody>
      </p:sp>
      <p:sp>
        <p:nvSpPr>
          <p:cNvPr id="4" name="Marcador de número de diapositiva 3"/>
          <p:cNvSpPr>
            <a:spLocks noGrp="1"/>
          </p:cNvSpPr>
          <p:nvPr>
            <p:ph type="sldNum" sz="quarter" idx="5"/>
          </p:nvPr>
        </p:nvSpPr>
        <p:spPr/>
        <p:txBody>
          <a:bodyPr/>
          <a:lstStyle/>
          <a:p>
            <a:fld id="{E2B58763-39A9-410F-9AC7-1CC1501BB856}" type="slidenum">
              <a:rPr lang="es-AR" smtClean="0"/>
              <a:pPr/>
              <a:t>7</a:t>
            </a:fld>
            <a:endParaRPr lang="es-AR"/>
          </a:p>
        </p:txBody>
      </p:sp>
    </p:spTree>
    <p:extLst>
      <p:ext uri="{BB962C8B-B14F-4D97-AF65-F5344CB8AC3E}">
        <p14:creationId xmlns:p14="http://schemas.microsoft.com/office/powerpoint/2010/main" val="73896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E2B58763-39A9-410F-9AC7-1CC1501BB856}" type="slidenum">
              <a:rPr lang="es-AR" smtClean="0"/>
              <a:pPr/>
              <a:t>8</a:t>
            </a:fld>
            <a:endParaRPr lang="es-AR"/>
          </a:p>
        </p:txBody>
      </p:sp>
    </p:spTree>
    <p:extLst>
      <p:ext uri="{BB962C8B-B14F-4D97-AF65-F5344CB8AC3E}">
        <p14:creationId xmlns:p14="http://schemas.microsoft.com/office/powerpoint/2010/main" val="287999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con contenido 1">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1333501"/>
            <a:ext cx="10982325" cy="451485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Título 6"/>
          <p:cNvSpPr>
            <a:spLocks noGrp="1"/>
          </p:cNvSpPr>
          <p:nvPr>
            <p:ph type="title" hasCustomPrompt="1"/>
          </p:nvPr>
        </p:nvSpPr>
        <p:spPr/>
        <p:txBody>
          <a:bodyPr/>
          <a:lstStyle/>
          <a:p>
            <a:r>
              <a:rPr lang="es-ES"/>
              <a:t>Título de la diapositiva</a:t>
            </a:r>
            <a:endParaRPr lang="es-AR"/>
          </a:p>
        </p:txBody>
      </p:sp>
    </p:spTree>
    <p:extLst>
      <p:ext uri="{BB962C8B-B14F-4D97-AF65-F5344CB8AC3E}">
        <p14:creationId xmlns:p14="http://schemas.microsoft.com/office/powerpoint/2010/main" val="90712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erre muchas gracia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734175" y="4289426"/>
            <a:ext cx="4476750" cy="463550"/>
          </a:xfrm>
          <a:prstGeom prst="rect">
            <a:avLst/>
          </a:prstGeom>
        </p:spPr>
        <p:txBody>
          <a:bodyPr/>
          <a:lstStyle>
            <a:lvl1pPr>
              <a:defRPr sz="2400" b="1">
                <a:solidFill>
                  <a:schemeClr val="bg1"/>
                </a:solidFill>
                <a:latin typeface="Arial" panose="020B0604020202020204" pitchFamily="34" charset="0"/>
                <a:cs typeface="Arial" panose="020B0604020202020204" pitchFamily="34" charset="0"/>
              </a:defRPr>
            </a:lvl1pPr>
          </a:lstStyle>
          <a:p>
            <a:r>
              <a:rPr lang="es-ES"/>
              <a:t>Muchas gracias</a:t>
            </a:r>
            <a:endParaRPr lang="es-AR"/>
          </a:p>
        </p:txBody>
      </p:sp>
    </p:spTree>
    <p:extLst>
      <p:ext uri="{BB962C8B-B14F-4D97-AF65-F5344CB8AC3E}">
        <p14:creationId xmlns:p14="http://schemas.microsoft.com/office/powerpoint/2010/main" val="81180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iapositiva con contenido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a:t>Título de la diapositiva</a:t>
            </a:r>
            <a:endParaRPr lang="en-US"/>
          </a:p>
        </p:txBody>
      </p:sp>
      <p:sp>
        <p:nvSpPr>
          <p:cNvPr id="3" name="Content Placeholder 2"/>
          <p:cNvSpPr>
            <a:spLocks noGrp="1"/>
          </p:cNvSpPr>
          <p:nvPr>
            <p:ph sz="half" idx="1"/>
          </p:nvPr>
        </p:nvSpPr>
        <p:spPr>
          <a:xfrm>
            <a:off x="371475" y="1332000"/>
            <a:ext cx="5400675" cy="45144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953800" y="1332000"/>
            <a:ext cx="5400000" cy="45144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425752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Diapositiva con contenido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0200" y="358775"/>
            <a:ext cx="10983600" cy="720000"/>
          </a:xfrm>
        </p:spPr>
        <p:txBody>
          <a:bodyPr/>
          <a:lstStyle>
            <a:lvl1pPr>
              <a:defRPr baseline="0"/>
            </a:lvl1pPr>
          </a:lstStyle>
          <a:p>
            <a:r>
              <a:rPr lang="es-ES"/>
              <a:t>Título de la diapositiva</a:t>
            </a:r>
            <a:endParaRPr lang="en-US"/>
          </a:p>
        </p:txBody>
      </p:sp>
      <p:sp>
        <p:nvSpPr>
          <p:cNvPr id="3" name="Text Placeholder 2"/>
          <p:cNvSpPr>
            <a:spLocks noGrp="1"/>
          </p:cNvSpPr>
          <p:nvPr>
            <p:ph type="body" idx="1"/>
          </p:nvPr>
        </p:nvSpPr>
        <p:spPr>
          <a:xfrm>
            <a:off x="370800" y="1332000"/>
            <a:ext cx="540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368612" y="2228850"/>
            <a:ext cx="5400000" cy="34671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953800" y="1332000"/>
            <a:ext cx="5400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953800" y="2228850"/>
            <a:ext cx="5400000" cy="34671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63902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Diapositiva con contenido 4">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306298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Diapositiva con contenido 5">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388673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con sub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47824"/>
            <a:ext cx="9144000" cy="1547813"/>
          </a:xfrm>
        </p:spPr>
        <p:txBody>
          <a:bodyPr anchor="b">
            <a:normAutofit/>
          </a:bodyPr>
          <a:lstStyle>
            <a:lvl1pPr algn="ctr">
              <a:defRPr sz="5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4115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Tree>
    <p:extLst>
      <p:ext uri="{BB962C8B-B14F-4D97-AF65-F5344CB8AC3E}">
        <p14:creationId xmlns:p14="http://schemas.microsoft.com/office/powerpoint/2010/main" val="87763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s-ES"/>
              <a:t>Título de la diapositiva</a:t>
            </a:r>
            <a:endParaRPr lang="en-US"/>
          </a:p>
        </p:txBody>
      </p:sp>
    </p:spTree>
    <p:extLst>
      <p:ext uri="{BB962C8B-B14F-4D97-AF65-F5344CB8AC3E}">
        <p14:creationId xmlns:p14="http://schemas.microsoft.com/office/powerpoint/2010/main" val="396515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Diapositiva 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20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Título 2"/>
          <p:cNvSpPr>
            <a:spLocks noGrp="1"/>
          </p:cNvSpPr>
          <p:nvPr>
            <p:ph type="title" hasCustomPrompt="1"/>
          </p:nvPr>
        </p:nvSpPr>
        <p:spPr/>
        <p:txBody>
          <a:bodyPr/>
          <a:lstStyle>
            <a:lvl1pPr>
              <a:defRPr/>
            </a:lvl1pPr>
          </a:lstStyle>
          <a:p>
            <a:r>
              <a:rPr lang="es-ES"/>
              <a:t>Título de la presentación</a:t>
            </a:r>
            <a:endParaRPr lang="es-AR"/>
          </a:p>
        </p:txBody>
      </p:sp>
      <p:sp>
        <p:nvSpPr>
          <p:cNvPr id="7" name="Marcador de texto 6"/>
          <p:cNvSpPr>
            <a:spLocks noGrp="1"/>
          </p:cNvSpPr>
          <p:nvPr>
            <p:ph type="body" sz="quarter" idx="10" hasCustomPrompt="1"/>
          </p:nvPr>
        </p:nvSpPr>
        <p:spPr>
          <a:xfrm>
            <a:off x="4210051" y="4143376"/>
            <a:ext cx="7620000" cy="438149"/>
          </a:xfrm>
        </p:spPr>
        <p:txBody>
          <a:bodyPr>
            <a:normAutofit/>
          </a:bodyPr>
          <a:lstStyle>
            <a:lvl1pPr marL="0" indent="0" algn="ctr">
              <a:buNone/>
              <a:defRPr sz="2400" b="1">
                <a:solidFill>
                  <a:srgbClr val="F4ABC8"/>
                </a:solidFill>
                <a:latin typeface="Arial" panose="020B0604020202020204" pitchFamily="34" charset="0"/>
                <a:cs typeface="Arial" panose="020B0604020202020204" pitchFamily="34" charset="0"/>
              </a:defRPr>
            </a:lvl1pPr>
          </a:lstStyle>
          <a:p>
            <a:pPr lvl="0"/>
            <a:r>
              <a:rPr lang="es-AR" sz="2400" b="1">
                <a:latin typeface="Arial" panose="020B0604020202020204" pitchFamily="34" charset="0"/>
                <a:cs typeface="Arial" panose="020B0604020202020204" pitchFamily="34" charset="0"/>
              </a:rPr>
              <a:t>Subtítulo de la presentación</a:t>
            </a:r>
            <a:endParaRPr lang="es-AR"/>
          </a:p>
        </p:txBody>
      </p:sp>
    </p:spTree>
    <p:extLst>
      <p:ext uri="{BB962C8B-B14F-4D97-AF65-F5344CB8AC3E}">
        <p14:creationId xmlns:p14="http://schemas.microsoft.com/office/powerpoint/2010/main" val="415871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1475" y="365125"/>
            <a:ext cx="10982325" cy="720000"/>
          </a:xfrm>
          <a:prstGeom prst="rect">
            <a:avLst/>
          </a:prstGeom>
        </p:spPr>
        <p:txBody>
          <a:bodyPr vert="horz" lIns="91440" tIns="45720" rIns="91440" bIns="45720" rtlCol="0" anchor="ctr">
            <a:normAutofit/>
          </a:bodyPr>
          <a:lstStyle/>
          <a:p>
            <a:r>
              <a:rPr lang="es-ES"/>
              <a:t>Título de la diapositiva</a:t>
            </a:r>
            <a:endParaRPr lang="en-US"/>
          </a:p>
        </p:txBody>
      </p:sp>
      <p:sp>
        <p:nvSpPr>
          <p:cNvPr id="3" name="Text Placeholder 2"/>
          <p:cNvSpPr>
            <a:spLocks noGrp="1"/>
          </p:cNvSpPr>
          <p:nvPr>
            <p:ph type="body" idx="1"/>
          </p:nvPr>
        </p:nvSpPr>
        <p:spPr>
          <a:xfrm>
            <a:off x="371475" y="1333500"/>
            <a:ext cx="10982325" cy="443865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954290340"/>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9" r:id="rId4"/>
    <p:sldLayoutId id="2147483668" r:id="rId5"/>
    <p:sldLayoutId id="2147483661" r:id="rId6"/>
    <p:sldLayoutId id="2147483666" r:id="rId7"/>
    <p:sldLayoutId id="2147483667" r:id="rId8"/>
  </p:sldLayoutIdLst>
  <p:txStyles>
    <p:titleStyle>
      <a:lvl1pPr algn="l" defTabSz="914400" rtl="0" eaLnBrk="1" latinLnBrk="0" hangingPunct="1">
        <a:lnSpc>
          <a:spcPct val="90000"/>
        </a:lnSpc>
        <a:spcBef>
          <a:spcPct val="0"/>
        </a:spcBef>
        <a:buNone/>
        <a:defRPr sz="4400" kern="1200">
          <a:solidFill>
            <a:srgbClr val="3BB9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0B10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0B10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0B10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0B10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0B10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210051" y="2155825"/>
            <a:ext cx="7620000" cy="1325563"/>
          </a:xfrm>
          <a:prstGeom prst="rect">
            <a:avLst/>
          </a:prstGeom>
        </p:spPr>
        <p:txBody>
          <a:bodyPr vert="horz" lIns="91440" tIns="45720" rIns="91440" bIns="45720" rtlCol="0" anchor="ctr">
            <a:noAutofit/>
          </a:bodyPr>
          <a:lstStyle/>
          <a:p>
            <a:r>
              <a:rPr lang="es-ES"/>
              <a:t>Título de la presentación</a:t>
            </a:r>
            <a:endParaRPr lang="es-AR"/>
          </a:p>
        </p:txBody>
      </p:sp>
      <p:sp>
        <p:nvSpPr>
          <p:cNvPr id="10" name="Marcador de texto 9"/>
          <p:cNvSpPr>
            <a:spLocks noGrp="1"/>
          </p:cNvSpPr>
          <p:nvPr>
            <p:ph type="body" idx="1"/>
          </p:nvPr>
        </p:nvSpPr>
        <p:spPr>
          <a:xfrm>
            <a:off x="4210051" y="4143375"/>
            <a:ext cx="7620001" cy="457200"/>
          </a:xfrm>
          <a:prstGeom prst="rect">
            <a:avLst/>
          </a:prstGeom>
        </p:spPr>
        <p:txBody>
          <a:bodyPr vert="horz" lIns="91440" tIns="45720" rIns="91440" bIns="45720" rtlCol="0">
            <a:normAutofit/>
          </a:bodyPr>
          <a:lstStyle/>
          <a:p>
            <a:pPr lvl="2"/>
            <a:r>
              <a:rPr lang="es-AR"/>
              <a:t>Subtítulo de la presentación</a:t>
            </a:r>
          </a:p>
        </p:txBody>
      </p:sp>
    </p:spTree>
    <p:extLst>
      <p:ext uri="{BB962C8B-B14F-4D97-AF65-F5344CB8AC3E}">
        <p14:creationId xmlns:p14="http://schemas.microsoft.com/office/powerpoint/2010/main" val="4022234685"/>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lnSpc>
          <a:spcPct val="90000"/>
        </a:lnSpc>
        <a:spcBef>
          <a:spcPct val="0"/>
        </a:spcBef>
        <a:buNone/>
        <a:defRPr sz="50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0" indent="0" algn="ctr" defTabSz="914400" rtl="0" eaLnBrk="1" latinLnBrk="0" hangingPunct="1">
        <a:lnSpc>
          <a:spcPct val="90000"/>
        </a:lnSpc>
        <a:spcBef>
          <a:spcPts val="500"/>
        </a:spcBef>
        <a:buFont typeface="Arial" panose="020B0604020202020204" pitchFamily="34" charset="0"/>
        <a:buNone/>
        <a:defRPr sz="2400" b="1" kern="1200" baseline="0">
          <a:solidFill>
            <a:srgbClr val="F4ABC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48528"/>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lnSpc>
          <a:spcPct val="90000"/>
        </a:lnSpc>
        <a:spcBef>
          <a:spcPct val="0"/>
        </a:spcBef>
        <a:buNone/>
        <a:defRPr sz="50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0" indent="0" algn="ctr"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cgauna@indec.gob.ar" TargetMode="External"/><Relationship Id="rId2" Type="http://schemas.openxmlformats.org/officeDocument/2006/relationships/hyperlink" Target="NULL" TargetMode="External"/><Relationship Id="rId1" Type="http://schemas.openxmlformats.org/officeDocument/2006/relationships/slideLayout" Target="../slideLayouts/slideLayout10.xml"/><Relationship Id="rId5" Type="http://schemas.openxmlformats.org/officeDocument/2006/relationships/hyperlink" Target="mailto:internacionales@indec.gob.ar" TargetMode="External"/><Relationship Id="rId4" Type="http://schemas.openxmlformats.org/officeDocument/2006/relationships/hyperlink" Target="mailto:smuhafra@indec.gob.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85349" y="1011164"/>
            <a:ext cx="8410928" cy="1325563"/>
          </a:xfrm>
        </p:spPr>
        <p:txBody>
          <a:bodyPr/>
          <a:lstStyle/>
          <a:p>
            <a:r>
              <a:rPr lang="en-US" sz="2400" b="1">
                <a:latin typeface="Arial"/>
                <a:cs typeface="Arial"/>
              </a:rPr>
              <a:t>2020 Virtual Meeting of the Washington Group on Disability Statistics (WG)</a:t>
            </a:r>
            <a:endParaRPr lang="es-AR"/>
          </a:p>
        </p:txBody>
      </p:sp>
      <p:sp>
        <p:nvSpPr>
          <p:cNvPr id="3" name="Marcador de texto 2"/>
          <p:cNvSpPr>
            <a:spLocks noGrp="1"/>
          </p:cNvSpPr>
          <p:nvPr>
            <p:ph type="body" sz="quarter" idx="10"/>
          </p:nvPr>
        </p:nvSpPr>
        <p:spPr>
          <a:xfrm>
            <a:off x="3687157" y="2389212"/>
            <a:ext cx="8597395" cy="1850434"/>
          </a:xfrm>
        </p:spPr>
        <p:txBody>
          <a:bodyPr vert="horz" lIns="91440" tIns="45720" rIns="91440" bIns="45720" rtlCol="0" anchor="t">
            <a:noAutofit/>
          </a:bodyPr>
          <a:lstStyle/>
          <a:p>
            <a:r>
              <a:rPr lang="en-US" sz="2800">
                <a:solidFill>
                  <a:srgbClr val="3BB9B6"/>
                </a:solidFill>
                <a:latin typeface="Arial"/>
                <a:cs typeface="Arial"/>
              </a:rPr>
              <a:t>WG’s Efforts to Establish Regional Entities</a:t>
            </a:r>
            <a:endParaRPr lang="en-US" sz="2800">
              <a:solidFill>
                <a:srgbClr val="3BB9B6"/>
              </a:solidFill>
            </a:endParaRPr>
          </a:p>
          <a:p>
            <a:r>
              <a:rPr lang="en-US" sz="2800">
                <a:solidFill>
                  <a:srgbClr val="3BB9B6"/>
                </a:solidFill>
                <a:latin typeface="Arial"/>
                <a:cs typeface="Arial"/>
              </a:rPr>
              <a:t>Buenos Aires Group </a:t>
            </a:r>
          </a:p>
          <a:p>
            <a:r>
              <a:rPr lang="en-US" sz="2800">
                <a:solidFill>
                  <a:srgbClr val="3BB9B6"/>
                </a:solidFill>
                <a:latin typeface="Arial"/>
                <a:cs typeface="Arial"/>
              </a:rPr>
              <a:t>for Latin-American countries</a:t>
            </a:r>
            <a:endParaRPr lang="es-ES" sz="2800">
              <a:solidFill>
                <a:srgbClr val="3BB9B6"/>
              </a:solidFill>
            </a:endParaRPr>
          </a:p>
        </p:txBody>
      </p:sp>
      <p:sp>
        <p:nvSpPr>
          <p:cNvPr id="4" name="Marcador de texto 2"/>
          <p:cNvSpPr txBox="1">
            <a:spLocks/>
          </p:cNvSpPr>
          <p:nvPr/>
        </p:nvSpPr>
        <p:spPr>
          <a:xfrm>
            <a:off x="6399104" y="4756299"/>
            <a:ext cx="3173500" cy="45412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F4ABC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0" indent="0" algn="ctr" defTabSz="914400" rtl="0" eaLnBrk="1" latinLnBrk="0" hangingPunct="1">
              <a:lnSpc>
                <a:spcPct val="90000"/>
              </a:lnSpc>
              <a:spcBef>
                <a:spcPts val="500"/>
              </a:spcBef>
              <a:buFont typeface="Arial" panose="020B0604020202020204" pitchFamily="34" charset="0"/>
              <a:buNone/>
              <a:defRPr sz="2400" b="1" kern="1200" baseline="0">
                <a:solidFill>
                  <a:srgbClr val="F4ABC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rgbClr val="3BB9B6"/>
                </a:solidFill>
                <a:latin typeface="Arial"/>
                <a:cs typeface="Arial"/>
              </a:rPr>
              <a:t>22-24 September 2020</a:t>
            </a:r>
            <a:r>
              <a:rPr lang="es-AR" sz="2000">
                <a:solidFill>
                  <a:srgbClr val="3BB9B6"/>
                </a:solidFill>
                <a:latin typeface="Arial"/>
                <a:cs typeface="Arial"/>
              </a:rPr>
              <a:t> </a:t>
            </a:r>
            <a:endParaRPr lang="es-AR" sz="2200">
              <a:solidFill>
                <a:srgbClr val="3BB9B6"/>
              </a:solidFill>
            </a:endParaRPr>
          </a:p>
        </p:txBody>
      </p:sp>
      <p:pic>
        <p:nvPicPr>
          <p:cNvPr id="5" name="Picture 27">
            <a:extLst>
              <a:ext uri="{FF2B5EF4-FFF2-40B4-BE49-F238E27FC236}">
                <a16:creationId xmlns:a16="http://schemas.microsoft.com/office/drawing/2014/main" id="{4106D5C2-CA2A-4E05-8265-0765F0093D0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360323" y="0"/>
            <a:ext cx="7251065" cy="895985"/>
          </a:xfrm>
          <a:prstGeom prst="rect">
            <a:avLst/>
          </a:prstGeom>
        </p:spPr>
      </p:pic>
    </p:spTree>
    <p:extLst>
      <p:ext uri="{BB962C8B-B14F-4D97-AF65-F5344CB8AC3E}">
        <p14:creationId xmlns:p14="http://schemas.microsoft.com/office/powerpoint/2010/main" val="121117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C59F84-F313-4319-A275-EDF6BCC6C6DB}"/>
              </a:ext>
            </a:extLst>
          </p:cNvPr>
          <p:cNvSpPr>
            <a:spLocks noGrp="1"/>
          </p:cNvSpPr>
          <p:nvPr>
            <p:ph type="title"/>
          </p:nvPr>
        </p:nvSpPr>
        <p:spPr/>
        <p:txBody>
          <a:bodyPr/>
          <a:lstStyle/>
          <a:p>
            <a:pPr algn="ctr"/>
            <a:r>
              <a:rPr lang="en-US" b="1">
                <a:latin typeface="Arial"/>
                <a:cs typeface="Arial"/>
              </a:rPr>
              <a:t>Topics overview</a:t>
            </a:r>
            <a:endParaRPr lang="en-US" b="1"/>
          </a:p>
        </p:txBody>
      </p:sp>
      <p:sp>
        <p:nvSpPr>
          <p:cNvPr id="3" name="Marcador de contenido 2">
            <a:extLst>
              <a:ext uri="{FF2B5EF4-FFF2-40B4-BE49-F238E27FC236}">
                <a16:creationId xmlns:a16="http://schemas.microsoft.com/office/drawing/2014/main" id="{1A472331-1B43-44D3-94A4-07C0619F33DE}"/>
              </a:ext>
            </a:extLst>
          </p:cNvPr>
          <p:cNvSpPr>
            <a:spLocks noGrp="1"/>
          </p:cNvSpPr>
          <p:nvPr>
            <p:ph sz="half" idx="1"/>
          </p:nvPr>
        </p:nvSpPr>
        <p:spPr>
          <a:xfrm>
            <a:off x="508083" y="1407610"/>
            <a:ext cx="11175833" cy="4133382"/>
          </a:xfrm>
        </p:spPr>
        <p:txBody>
          <a:bodyPr vert="horz" lIns="91440" tIns="45720" rIns="91440" bIns="45720" rtlCol="0" anchor="ctr">
            <a:normAutofit/>
          </a:bodyPr>
          <a:lstStyle/>
          <a:p>
            <a:pPr marL="514350" indent="-514350">
              <a:lnSpc>
                <a:spcPct val="150000"/>
              </a:lnSpc>
              <a:buAutoNum type="arabicPeriod"/>
            </a:pPr>
            <a:r>
              <a:rPr lang="en-US" sz="3200">
                <a:latin typeface="Arial"/>
                <a:cs typeface="Arial"/>
              </a:rPr>
              <a:t>Background</a:t>
            </a:r>
          </a:p>
          <a:p>
            <a:pPr marL="514350" indent="-514350">
              <a:lnSpc>
                <a:spcPct val="150000"/>
              </a:lnSpc>
              <a:buAutoNum type="arabicPeriod"/>
            </a:pPr>
            <a:r>
              <a:rPr lang="en-US" sz="3200">
                <a:latin typeface="Arial"/>
                <a:cs typeface="Arial"/>
              </a:rPr>
              <a:t>Buenos Aires Group meetings </a:t>
            </a:r>
          </a:p>
          <a:p>
            <a:pPr marL="514350" indent="-514350">
              <a:lnSpc>
                <a:spcPct val="150000"/>
              </a:lnSpc>
              <a:buAutoNum type="arabicPeriod"/>
            </a:pPr>
            <a:r>
              <a:rPr lang="en-US" sz="3200">
                <a:latin typeface="Arial"/>
                <a:cs typeface="Arial"/>
              </a:rPr>
              <a:t>Terms of Reference</a:t>
            </a:r>
          </a:p>
          <a:p>
            <a:pPr marL="514350" indent="-514350">
              <a:lnSpc>
                <a:spcPct val="150000"/>
              </a:lnSpc>
              <a:buAutoNum type="arabicPeriod"/>
            </a:pPr>
            <a:r>
              <a:rPr lang="en-US" sz="3200">
                <a:latin typeface="Arial"/>
                <a:cs typeface="Arial"/>
              </a:rPr>
              <a:t>Current situation and following steps</a:t>
            </a:r>
          </a:p>
        </p:txBody>
      </p:sp>
    </p:spTree>
    <p:extLst>
      <p:ext uri="{BB962C8B-B14F-4D97-AF65-F5344CB8AC3E}">
        <p14:creationId xmlns:p14="http://schemas.microsoft.com/office/powerpoint/2010/main" val="248410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43959" y="1206758"/>
            <a:ext cx="11753656" cy="4675427"/>
          </a:xfrm>
        </p:spPr>
        <p:txBody>
          <a:bodyPr vert="horz" lIns="91440" tIns="45720" rIns="91440" bIns="45720" rtlCol="0" anchor="t">
            <a:noAutofit/>
          </a:bodyPr>
          <a:lstStyle/>
          <a:p>
            <a:pPr algn="just" fontAlgn="base">
              <a:spcAft>
                <a:spcPts val="1200"/>
              </a:spcAft>
            </a:pPr>
            <a:r>
              <a:rPr lang="en-US" sz="2300">
                <a:solidFill>
                  <a:srgbClr val="000000"/>
                </a:solidFill>
                <a:latin typeface="Calibri"/>
                <a:cs typeface="Arial"/>
              </a:rPr>
              <a:t>The Statistical Conference of the Americas </a:t>
            </a:r>
            <a:r>
              <a:rPr lang="en-US" sz="2300" b="1">
                <a:solidFill>
                  <a:srgbClr val="000000"/>
                </a:solidFill>
                <a:latin typeface="Calibri"/>
                <a:cs typeface="Arial"/>
              </a:rPr>
              <a:t>(SCA-ECLAC) </a:t>
            </a:r>
            <a:r>
              <a:rPr lang="en-US" sz="2300">
                <a:solidFill>
                  <a:srgbClr val="000000"/>
                </a:solidFill>
                <a:latin typeface="Calibri"/>
                <a:cs typeface="Arial"/>
              </a:rPr>
              <a:t>agreed in </a:t>
            </a:r>
            <a:r>
              <a:rPr lang="en-US" sz="2300" b="1">
                <a:solidFill>
                  <a:srgbClr val="000000"/>
                </a:solidFill>
                <a:latin typeface="Calibri"/>
                <a:cs typeface="Arial"/>
              </a:rPr>
              <a:t>2014</a:t>
            </a:r>
            <a:r>
              <a:rPr lang="en-US" sz="2300">
                <a:solidFill>
                  <a:srgbClr val="000000"/>
                </a:solidFill>
                <a:latin typeface="Calibri"/>
                <a:cs typeface="Arial"/>
              </a:rPr>
              <a:t> to create a </a:t>
            </a:r>
            <a:r>
              <a:rPr lang="en-US" sz="2300" b="1">
                <a:solidFill>
                  <a:srgbClr val="000000"/>
                </a:solidFill>
                <a:latin typeface="Calibri"/>
                <a:cs typeface="Arial"/>
              </a:rPr>
              <a:t>Working Group on Disability Measurement</a:t>
            </a:r>
            <a:r>
              <a:rPr lang="en-US" sz="2300">
                <a:solidFill>
                  <a:srgbClr val="000000"/>
                </a:solidFill>
                <a:latin typeface="Calibri"/>
                <a:cs typeface="Arial"/>
              </a:rPr>
              <a:t>, whose objective was to strengthen the capacity of the countries in the region to measure and process information on disability.</a:t>
            </a:r>
          </a:p>
          <a:p>
            <a:pPr algn="just" fontAlgn="base">
              <a:spcAft>
                <a:spcPts val="1200"/>
              </a:spcAft>
            </a:pPr>
            <a:r>
              <a:rPr lang="en-US" sz="2300">
                <a:solidFill>
                  <a:srgbClr val="000000"/>
                </a:solidFill>
                <a:latin typeface="Calibri"/>
                <a:cs typeface="Arial"/>
              </a:rPr>
              <a:t>SCA Working Groups restructuring </a:t>
            </a:r>
            <a:r>
              <a:rPr lang="en-US" sz="2300">
                <a:solidFill>
                  <a:srgbClr val="000000"/>
                </a:solidFill>
                <a:latin typeface="Calibri"/>
                <a:cs typeface="Arial"/>
                <a:sym typeface="Wingdings" panose="05000000000000000000" pitchFamily="2" charset="2"/>
              </a:rPr>
              <a:t></a:t>
            </a:r>
            <a:r>
              <a:rPr lang="en-US" sz="2300">
                <a:solidFill>
                  <a:srgbClr val="000000"/>
                </a:solidFill>
                <a:latin typeface="Calibri"/>
                <a:cs typeface="Arial"/>
              </a:rPr>
              <a:t> Working Group </a:t>
            </a:r>
            <a:r>
              <a:rPr lang="en-US" sz="2300" b="1">
                <a:solidFill>
                  <a:srgbClr val="000000"/>
                </a:solidFill>
                <a:latin typeface="Calibri"/>
                <a:cs typeface="Arial"/>
              </a:rPr>
              <a:t>is dissolved</a:t>
            </a:r>
          </a:p>
          <a:p>
            <a:pPr algn="just">
              <a:spcAft>
                <a:spcPts val="1200"/>
              </a:spcAft>
            </a:pPr>
            <a:r>
              <a:rPr lang="en-US" sz="2300">
                <a:solidFill>
                  <a:srgbClr val="000000"/>
                </a:solidFill>
                <a:latin typeface="Calibri"/>
                <a:cs typeface="Arial"/>
              </a:rPr>
              <a:t>During the </a:t>
            </a:r>
            <a:r>
              <a:rPr lang="en-US" sz="2300" b="1">
                <a:solidFill>
                  <a:srgbClr val="000000"/>
                </a:solidFill>
                <a:latin typeface="Calibri"/>
                <a:cs typeface="Arial"/>
              </a:rPr>
              <a:t>19th Washington Group annual meeting </a:t>
            </a:r>
            <a:r>
              <a:rPr lang="en-US" sz="2300">
                <a:solidFill>
                  <a:srgbClr val="000000"/>
                </a:solidFill>
                <a:latin typeface="Calibri"/>
                <a:cs typeface="Arial"/>
              </a:rPr>
              <a:t>held in Buenos Aires in </a:t>
            </a:r>
            <a:r>
              <a:rPr lang="en-US" sz="2300" b="1">
                <a:solidFill>
                  <a:srgbClr val="000000"/>
                </a:solidFill>
                <a:latin typeface="Calibri"/>
                <a:cs typeface="Arial"/>
              </a:rPr>
              <a:t>2019</a:t>
            </a:r>
            <a:r>
              <a:rPr lang="en-US" sz="2300">
                <a:solidFill>
                  <a:srgbClr val="000000"/>
                </a:solidFill>
                <a:latin typeface="Calibri"/>
                <a:cs typeface="Arial"/>
              </a:rPr>
              <a:t>, </a:t>
            </a:r>
            <a:r>
              <a:rPr lang="en-US" sz="2300">
                <a:latin typeface="Calibri"/>
                <a:cs typeface="Arial"/>
              </a:rPr>
              <a:t>the </a:t>
            </a:r>
            <a:r>
              <a:rPr lang="en-US" sz="2300" b="1">
                <a:latin typeface="Calibri"/>
                <a:cs typeface="Arial"/>
              </a:rPr>
              <a:t>creation of the Regional Group for Latin America</a:t>
            </a:r>
            <a:r>
              <a:rPr lang="en-US" sz="2300" b="1">
                <a:latin typeface="Arial"/>
                <a:cs typeface="Arial"/>
              </a:rPr>
              <a:t> </a:t>
            </a:r>
            <a:r>
              <a:rPr lang="en-US" sz="2300">
                <a:latin typeface="Calibri"/>
                <a:cs typeface="Arial"/>
              </a:rPr>
              <a:t>was </a:t>
            </a:r>
            <a:r>
              <a:rPr lang="en-US" sz="2300">
                <a:solidFill>
                  <a:srgbClr val="000000"/>
                </a:solidFill>
                <a:latin typeface="Calibri"/>
                <a:cs typeface="Arial"/>
              </a:rPr>
              <a:t>proposed.</a:t>
            </a:r>
            <a:r>
              <a:rPr lang="es-ES" sz="2300" b="0" i="0">
                <a:solidFill>
                  <a:srgbClr val="000000"/>
                </a:solidFill>
                <a:effectLst/>
                <a:latin typeface="Calibri"/>
                <a:cs typeface="Arial"/>
              </a:rPr>
              <a:t>  </a:t>
            </a:r>
          </a:p>
          <a:p>
            <a:pPr algn="just">
              <a:spcAft>
                <a:spcPts val="1200"/>
              </a:spcAft>
            </a:pPr>
            <a:r>
              <a:rPr lang="en-US" sz="2300">
                <a:solidFill>
                  <a:srgbClr val="000000"/>
                </a:solidFill>
                <a:latin typeface="Calibri"/>
                <a:cs typeface="Arial"/>
              </a:rPr>
              <a:t>The National Institute of Statistics and Censuses </a:t>
            </a:r>
            <a:r>
              <a:rPr lang="en-US" sz="2300" b="1">
                <a:solidFill>
                  <a:srgbClr val="000000"/>
                </a:solidFill>
                <a:latin typeface="Calibri"/>
                <a:cs typeface="Arial"/>
              </a:rPr>
              <a:t>(INDEC) </a:t>
            </a:r>
            <a:r>
              <a:rPr lang="en-US" sz="2300">
                <a:solidFill>
                  <a:srgbClr val="000000"/>
                </a:solidFill>
                <a:latin typeface="Calibri"/>
                <a:cs typeface="Arial"/>
              </a:rPr>
              <a:t>of </a:t>
            </a:r>
            <a:r>
              <a:rPr lang="en-US" sz="2300" b="1">
                <a:solidFill>
                  <a:srgbClr val="000000"/>
                </a:solidFill>
                <a:latin typeface="Calibri"/>
                <a:cs typeface="Arial"/>
              </a:rPr>
              <a:t>Argentina</a:t>
            </a:r>
            <a:r>
              <a:rPr lang="en-US" sz="2300">
                <a:solidFill>
                  <a:srgbClr val="000000"/>
                </a:solidFill>
                <a:latin typeface="Calibri"/>
                <a:cs typeface="Arial"/>
              </a:rPr>
              <a:t> offered to lead the </a:t>
            </a:r>
            <a:r>
              <a:rPr lang="en-US" sz="2300" b="1">
                <a:solidFill>
                  <a:srgbClr val="000000"/>
                </a:solidFill>
                <a:latin typeface="Calibri"/>
                <a:cs typeface="Arial"/>
              </a:rPr>
              <a:t>coordination </a:t>
            </a:r>
            <a:r>
              <a:rPr lang="en-US" sz="2300">
                <a:solidFill>
                  <a:srgbClr val="000000"/>
                </a:solidFill>
                <a:latin typeface="Calibri"/>
                <a:cs typeface="Arial"/>
              </a:rPr>
              <a:t>of the regional group: </a:t>
            </a:r>
            <a:r>
              <a:rPr lang="en-US" sz="2300" b="1">
                <a:solidFill>
                  <a:srgbClr val="000000"/>
                </a:solidFill>
                <a:latin typeface="Calibri"/>
                <a:cs typeface="Arial"/>
              </a:rPr>
              <a:t>"Buenos Aires Group".</a:t>
            </a:r>
            <a:r>
              <a:rPr lang="en-US" sz="2300">
                <a:solidFill>
                  <a:srgbClr val="000000"/>
                </a:solidFill>
                <a:latin typeface="Calibri"/>
                <a:cs typeface="Arial"/>
              </a:rPr>
              <a:t> </a:t>
            </a:r>
            <a:endParaRPr lang="es-ES" sz="2300" b="0" i="0">
              <a:solidFill>
                <a:srgbClr val="000000"/>
              </a:solidFill>
              <a:effectLst/>
              <a:latin typeface="Calibri"/>
              <a:cs typeface="Arial"/>
            </a:endParaRPr>
          </a:p>
          <a:p>
            <a:pPr algn="just" fontAlgn="base">
              <a:spcAft>
                <a:spcPts val="1200"/>
              </a:spcAft>
            </a:pPr>
            <a:r>
              <a:rPr lang="en-US" sz="2300">
                <a:solidFill>
                  <a:srgbClr val="000000"/>
                </a:solidFill>
                <a:latin typeface="Calibri"/>
                <a:cs typeface="Arial"/>
              </a:rPr>
              <a:t>A small working group was set up to identify the initial activities to be carried out by the Buenos Aires Group and to </a:t>
            </a:r>
            <a:r>
              <a:rPr lang="en-US" sz="2300" b="1">
                <a:solidFill>
                  <a:srgbClr val="000000"/>
                </a:solidFill>
                <a:latin typeface="Calibri"/>
                <a:cs typeface="Arial"/>
              </a:rPr>
              <a:t>draft the Group's terms of reference, which will be next displayed.</a:t>
            </a:r>
            <a:r>
              <a:rPr lang="en-US" sz="2300">
                <a:solidFill>
                  <a:srgbClr val="000000"/>
                </a:solidFill>
                <a:latin typeface="Calibri"/>
                <a:cs typeface="Arial"/>
              </a:rPr>
              <a:t> </a:t>
            </a:r>
            <a:endParaRPr lang="es-ES" sz="2300" i="0">
              <a:solidFill>
                <a:srgbClr val="000000"/>
              </a:solidFill>
              <a:effectLst/>
              <a:latin typeface="Calibri"/>
              <a:cs typeface="Arial"/>
            </a:endParaRPr>
          </a:p>
        </p:txBody>
      </p:sp>
      <p:sp>
        <p:nvSpPr>
          <p:cNvPr id="3" name="Título 2"/>
          <p:cNvSpPr>
            <a:spLocks noGrp="1"/>
          </p:cNvSpPr>
          <p:nvPr>
            <p:ph type="title"/>
          </p:nvPr>
        </p:nvSpPr>
        <p:spPr/>
        <p:txBody>
          <a:bodyPr/>
          <a:lstStyle/>
          <a:p>
            <a:r>
              <a:rPr lang="en-US" b="1">
                <a:latin typeface="Arial"/>
                <a:cs typeface="Arial"/>
              </a:rPr>
              <a:t>Background in the region</a:t>
            </a:r>
          </a:p>
        </p:txBody>
      </p:sp>
    </p:spTree>
    <p:extLst>
      <p:ext uri="{BB962C8B-B14F-4D97-AF65-F5344CB8AC3E}">
        <p14:creationId xmlns:p14="http://schemas.microsoft.com/office/powerpoint/2010/main" val="228442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29911" y="1782786"/>
            <a:ext cx="10982325" cy="2884748"/>
          </a:xfrm>
        </p:spPr>
        <p:txBody>
          <a:bodyPr vert="horz" lIns="91440" tIns="45720" rIns="91440" bIns="45720" rtlCol="0" anchor="t">
            <a:normAutofit/>
          </a:bodyPr>
          <a:lstStyle/>
          <a:p>
            <a:pPr marL="342900" indent="-342900" algn="just">
              <a:spcBef>
                <a:spcPts val="1200"/>
              </a:spcBef>
              <a:spcAft>
                <a:spcPts val="1200"/>
              </a:spcAft>
            </a:pPr>
            <a:r>
              <a:rPr lang="en-US" sz="2500">
                <a:solidFill>
                  <a:srgbClr val="000000"/>
                </a:solidFill>
                <a:latin typeface="Calibri" panose="020F0502020204030204" pitchFamily="34" charset="0"/>
              </a:rPr>
              <a:t>During the first part of 2020, 8 videoconferences have been held between the technical teams of Brazil and Argentina (30</a:t>
            </a:r>
            <a:r>
              <a:rPr lang="en-US" sz="2500" baseline="30000">
                <a:solidFill>
                  <a:srgbClr val="000000"/>
                </a:solidFill>
                <a:latin typeface="Calibri" panose="020F0502020204030204" pitchFamily="34" charset="0"/>
              </a:rPr>
              <a:t>th</a:t>
            </a:r>
            <a:r>
              <a:rPr lang="en-US" sz="2500">
                <a:solidFill>
                  <a:srgbClr val="000000"/>
                </a:solidFill>
                <a:latin typeface="Calibri" panose="020F0502020204030204" pitchFamily="34" charset="0"/>
              </a:rPr>
              <a:t> March, 2</a:t>
            </a:r>
            <a:r>
              <a:rPr lang="en-US" sz="2500" baseline="30000">
                <a:solidFill>
                  <a:srgbClr val="000000"/>
                </a:solidFill>
                <a:latin typeface="Calibri" panose="020F0502020204030204" pitchFamily="34" charset="0"/>
              </a:rPr>
              <a:t>th</a:t>
            </a:r>
            <a:r>
              <a:rPr lang="en-US" sz="2500">
                <a:solidFill>
                  <a:srgbClr val="000000"/>
                </a:solidFill>
                <a:latin typeface="Calibri" panose="020F0502020204030204" pitchFamily="34" charset="0"/>
              </a:rPr>
              <a:t> April, 27</a:t>
            </a:r>
            <a:r>
              <a:rPr lang="en-US" sz="2500" baseline="30000">
                <a:solidFill>
                  <a:srgbClr val="000000"/>
                </a:solidFill>
                <a:latin typeface="Calibri" panose="020F0502020204030204" pitchFamily="34" charset="0"/>
              </a:rPr>
              <a:t>th</a:t>
            </a:r>
            <a:r>
              <a:rPr lang="en-US" sz="2500">
                <a:solidFill>
                  <a:srgbClr val="000000"/>
                </a:solidFill>
                <a:latin typeface="Calibri" panose="020F0502020204030204" pitchFamily="34" charset="0"/>
              </a:rPr>
              <a:t> April, 26</a:t>
            </a:r>
            <a:r>
              <a:rPr lang="en-US" sz="2500" baseline="30000">
                <a:solidFill>
                  <a:srgbClr val="000000"/>
                </a:solidFill>
                <a:latin typeface="Calibri" panose="020F0502020204030204" pitchFamily="34" charset="0"/>
              </a:rPr>
              <a:t>th</a:t>
            </a:r>
            <a:r>
              <a:rPr lang="en-US" sz="2500">
                <a:solidFill>
                  <a:srgbClr val="000000"/>
                </a:solidFill>
                <a:latin typeface="Calibri" panose="020F0502020204030204" pitchFamily="34" charset="0"/>
              </a:rPr>
              <a:t> May, 8</a:t>
            </a:r>
            <a:r>
              <a:rPr lang="en-US" sz="2500" baseline="30000">
                <a:solidFill>
                  <a:srgbClr val="000000"/>
                </a:solidFill>
                <a:latin typeface="Calibri" panose="020F0502020204030204" pitchFamily="34" charset="0"/>
              </a:rPr>
              <a:t>th</a:t>
            </a:r>
            <a:r>
              <a:rPr lang="en-US" sz="2500">
                <a:solidFill>
                  <a:srgbClr val="000000"/>
                </a:solidFill>
                <a:latin typeface="Calibri" panose="020F0502020204030204" pitchFamily="34" charset="0"/>
              </a:rPr>
              <a:t> June, 8</a:t>
            </a:r>
            <a:r>
              <a:rPr lang="en-US" sz="2500" baseline="30000">
                <a:solidFill>
                  <a:srgbClr val="000000"/>
                </a:solidFill>
                <a:latin typeface="Calibri" panose="020F0502020204030204" pitchFamily="34" charset="0"/>
              </a:rPr>
              <a:t>th</a:t>
            </a:r>
            <a:r>
              <a:rPr lang="en-US" sz="2500">
                <a:solidFill>
                  <a:srgbClr val="000000"/>
                </a:solidFill>
                <a:latin typeface="Calibri" panose="020F0502020204030204" pitchFamily="34" charset="0"/>
              </a:rPr>
              <a:t> July, 9</a:t>
            </a:r>
            <a:r>
              <a:rPr lang="en-US" sz="2500" baseline="30000">
                <a:solidFill>
                  <a:srgbClr val="000000"/>
                </a:solidFill>
                <a:latin typeface="Calibri" panose="020F0502020204030204" pitchFamily="34" charset="0"/>
              </a:rPr>
              <a:t>th</a:t>
            </a:r>
            <a:r>
              <a:rPr lang="en-US" sz="2500">
                <a:solidFill>
                  <a:srgbClr val="000000"/>
                </a:solidFill>
                <a:latin typeface="Calibri" panose="020F0502020204030204" pitchFamily="34" charset="0"/>
              </a:rPr>
              <a:t> September and 17</a:t>
            </a:r>
            <a:r>
              <a:rPr lang="en-US" sz="2500" baseline="30000">
                <a:solidFill>
                  <a:srgbClr val="000000"/>
                </a:solidFill>
                <a:latin typeface="Calibri" panose="020F0502020204030204" pitchFamily="34" charset="0"/>
              </a:rPr>
              <a:t>th</a:t>
            </a:r>
            <a:r>
              <a:rPr lang="en-US" sz="2500">
                <a:solidFill>
                  <a:srgbClr val="000000"/>
                </a:solidFill>
                <a:latin typeface="Calibri" panose="020F0502020204030204" pitchFamily="34" charset="0"/>
              </a:rPr>
              <a:t> September). Also, ECLAC, WG and RIADIS participated on some occasions.</a:t>
            </a:r>
            <a:endParaRPr lang="es-MX" sz="2500">
              <a:solidFill>
                <a:srgbClr val="000000"/>
              </a:solidFill>
              <a:latin typeface="Calibri" panose="020F0502020204030204" pitchFamily="34" charset="0"/>
            </a:endParaRPr>
          </a:p>
          <a:p>
            <a:pPr marL="342900" indent="-342900" algn="just">
              <a:spcBef>
                <a:spcPts val="1200"/>
              </a:spcBef>
              <a:spcAft>
                <a:spcPts val="1200"/>
              </a:spcAft>
            </a:pPr>
            <a:r>
              <a:rPr lang="en-US" sz="2500">
                <a:solidFill>
                  <a:srgbClr val="000000"/>
                </a:solidFill>
                <a:latin typeface="Calibri" panose="020F0502020204030204" pitchFamily="34" charset="0"/>
              </a:rPr>
              <a:t>On July 1</a:t>
            </a:r>
            <a:r>
              <a:rPr lang="en-US" sz="2500" baseline="30000">
                <a:solidFill>
                  <a:srgbClr val="000000"/>
                </a:solidFill>
                <a:latin typeface="Calibri" panose="020F0502020204030204" pitchFamily="34" charset="0"/>
              </a:rPr>
              <a:t>st</a:t>
            </a:r>
            <a:r>
              <a:rPr lang="en-US" sz="2500">
                <a:solidFill>
                  <a:srgbClr val="000000"/>
                </a:solidFill>
                <a:latin typeface="Calibri" panose="020F0502020204030204" pitchFamily="34" charset="0"/>
              </a:rPr>
              <a:t>, a videoconference was held with the Pacific Group to exchange experiences. </a:t>
            </a:r>
            <a:endParaRPr lang="es-MX" sz="2500">
              <a:solidFill>
                <a:srgbClr val="000000"/>
              </a:solidFill>
              <a:latin typeface="Calibri" panose="020F0502020204030204" pitchFamily="34" charset="0"/>
            </a:endParaRPr>
          </a:p>
          <a:p>
            <a:pPr algn="just"/>
            <a:endParaRPr lang="es-MX" sz="2500">
              <a:solidFill>
                <a:srgbClr val="000000"/>
              </a:solidFill>
              <a:latin typeface="Calibri" panose="020F0502020204030204" pitchFamily="34" charset="0"/>
            </a:endParaRPr>
          </a:p>
        </p:txBody>
      </p:sp>
      <p:sp>
        <p:nvSpPr>
          <p:cNvPr id="3" name="Título 2"/>
          <p:cNvSpPr>
            <a:spLocks noGrp="1"/>
          </p:cNvSpPr>
          <p:nvPr>
            <p:ph type="title"/>
          </p:nvPr>
        </p:nvSpPr>
        <p:spPr>
          <a:xfrm>
            <a:off x="371475" y="600652"/>
            <a:ext cx="10982325" cy="720000"/>
          </a:xfrm>
        </p:spPr>
        <p:txBody>
          <a:bodyPr/>
          <a:lstStyle/>
          <a:p>
            <a:r>
              <a:rPr lang="en-US" b="1">
                <a:latin typeface="Arial"/>
                <a:cs typeface="Arial"/>
              </a:rPr>
              <a:t>Buenos Aires Group Meetings</a:t>
            </a:r>
          </a:p>
        </p:txBody>
      </p:sp>
    </p:spTree>
    <p:extLst>
      <p:ext uri="{BB962C8B-B14F-4D97-AF65-F5344CB8AC3E}">
        <p14:creationId xmlns:p14="http://schemas.microsoft.com/office/powerpoint/2010/main" val="231647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70015" y="1085126"/>
            <a:ext cx="11303167" cy="4990802"/>
          </a:xfrm>
        </p:spPr>
        <p:txBody>
          <a:bodyPr vert="horz" lIns="91440" tIns="45720" rIns="91440" bIns="45720" rtlCol="0" anchor="t">
            <a:normAutofit/>
          </a:bodyPr>
          <a:lstStyle/>
          <a:p>
            <a:pPr marL="0" indent="0" algn="l" rtl="0" fontAlgn="base">
              <a:buNone/>
            </a:pPr>
            <a:r>
              <a:rPr lang="en-US" b="0" i="0">
                <a:solidFill>
                  <a:srgbClr val="2F5496"/>
                </a:solidFill>
                <a:effectLst/>
                <a:latin typeface="Calibri Light" panose="020F0302020204030204" pitchFamily="34" charset="0"/>
              </a:rPr>
              <a:t>Objectives</a:t>
            </a:r>
          </a:p>
          <a:p>
            <a:pPr marL="0" indent="0" algn="just" fontAlgn="base">
              <a:buNone/>
            </a:pPr>
            <a:r>
              <a:rPr lang="en-US">
                <a:solidFill>
                  <a:srgbClr val="000000"/>
                </a:solidFill>
                <a:latin typeface="Calibri"/>
                <a:cs typeface="Arial"/>
              </a:rPr>
              <a:t>To promote the </a:t>
            </a:r>
            <a:r>
              <a:rPr lang="en-US" b="1">
                <a:solidFill>
                  <a:srgbClr val="000000"/>
                </a:solidFill>
                <a:latin typeface="Calibri"/>
                <a:cs typeface="Arial"/>
              </a:rPr>
              <a:t>harmonization of disability measurement </a:t>
            </a:r>
            <a:r>
              <a:rPr lang="en-US">
                <a:solidFill>
                  <a:srgbClr val="000000"/>
                </a:solidFill>
                <a:latin typeface="Calibri"/>
                <a:cs typeface="Arial"/>
              </a:rPr>
              <a:t>and the </a:t>
            </a:r>
            <a:r>
              <a:rPr lang="en-US" b="1">
                <a:solidFill>
                  <a:srgbClr val="000000"/>
                </a:solidFill>
                <a:latin typeface="Calibri"/>
                <a:cs typeface="Arial"/>
              </a:rPr>
              <a:t>development of methodological and conceptual designs</a:t>
            </a:r>
            <a:r>
              <a:rPr lang="en-US">
                <a:solidFill>
                  <a:srgbClr val="000000"/>
                </a:solidFill>
                <a:latin typeface="Calibri"/>
                <a:cs typeface="Arial"/>
              </a:rPr>
              <a:t> for the </a:t>
            </a:r>
            <a:r>
              <a:rPr lang="en-US" b="1">
                <a:solidFill>
                  <a:srgbClr val="000000"/>
                </a:solidFill>
                <a:latin typeface="Calibri"/>
                <a:cs typeface="Arial"/>
              </a:rPr>
              <a:t>improvement of disability measurement</a:t>
            </a:r>
            <a:r>
              <a:rPr lang="en-US">
                <a:solidFill>
                  <a:srgbClr val="000000"/>
                </a:solidFill>
                <a:latin typeface="Calibri"/>
                <a:cs typeface="Arial"/>
              </a:rPr>
              <a:t> in the </a:t>
            </a:r>
            <a:r>
              <a:rPr lang="en-US" b="1">
                <a:solidFill>
                  <a:srgbClr val="000000"/>
                </a:solidFill>
                <a:latin typeface="Calibri"/>
                <a:cs typeface="Arial"/>
              </a:rPr>
              <a:t>region</a:t>
            </a:r>
            <a:r>
              <a:rPr lang="en-US">
                <a:solidFill>
                  <a:srgbClr val="000000"/>
                </a:solidFill>
                <a:latin typeface="Calibri"/>
                <a:cs typeface="Arial"/>
              </a:rPr>
              <a:t>.</a:t>
            </a:r>
            <a:endParaRPr lang="es-ES" i="0">
              <a:solidFill>
                <a:srgbClr val="000000"/>
              </a:solidFill>
              <a:effectLst/>
              <a:latin typeface="Calibri"/>
              <a:cs typeface="Arial"/>
            </a:endParaRPr>
          </a:p>
          <a:p>
            <a:pPr marL="0" indent="0" algn="l" rtl="0" fontAlgn="base">
              <a:buNone/>
            </a:pPr>
            <a:endParaRPr lang="es-ES" b="1">
              <a:solidFill>
                <a:srgbClr val="000000"/>
              </a:solidFill>
              <a:latin typeface="Calibri"/>
              <a:cs typeface="Arial"/>
            </a:endParaRPr>
          </a:p>
          <a:p>
            <a:pPr marL="0" indent="0" fontAlgn="base">
              <a:buNone/>
            </a:pPr>
            <a:r>
              <a:rPr lang="en-US">
                <a:solidFill>
                  <a:srgbClr val="2F5496"/>
                </a:solidFill>
                <a:latin typeface="Calibri Light" panose="020F0302020204030204" pitchFamily="34" charset="0"/>
              </a:rPr>
              <a:t>Relevance of the group</a:t>
            </a:r>
          </a:p>
          <a:p>
            <a:pPr marL="0" indent="0" algn="just" fontAlgn="base">
              <a:buNone/>
            </a:pPr>
            <a:r>
              <a:rPr lang="en-US" b="1">
                <a:solidFill>
                  <a:srgbClr val="000000"/>
                </a:solidFill>
                <a:latin typeface="Calibri"/>
                <a:cs typeface="Arial"/>
              </a:rPr>
              <a:t>The formation of the Buenos Aires Group </a:t>
            </a:r>
            <a:r>
              <a:rPr lang="en-US">
                <a:solidFill>
                  <a:srgbClr val="000000"/>
                </a:solidFill>
                <a:latin typeface="Calibri"/>
                <a:cs typeface="Arial"/>
              </a:rPr>
              <a:t>takes on special importance to </a:t>
            </a:r>
            <a:r>
              <a:rPr lang="en-US" b="1">
                <a:solidFill>
                  <a:srgbClr val="000000"/>
                </a:solidFill>
                <a:latin typeface="Calibri"/>
                <a:cs typeface="Arial"/>
              </a:rPr>
              <a:t>discuss disability statistics in the region</a:t>
            </a:r>
            <a:r>
              <a:rPr lang="en-US">
                <a:solidFill>
                  <a:srgbClr val="000000"/>
                </a:solidFill>
                <a:latin typeface="Calibri"/>
                <a:cs typeface="Arial"/>
              </a:rPr>
              <a:t>, adapting it to national, cultural and language realities, with the aim of leaving no one behind.</a:t>
            </a:r>
            <a:endParaRPr lang="es-ES" i="0">
              <a:solidFill>
                <a:srgbClr val="000000"/>
              </a:solidFill>
              <a:effectLst/>
              <a:latin typeface="Calibri"/>
              <a:cs typeface="Arial"/>
            </a:endParaRPr>
          </a:p>
        </p:txBody>
      </p:sp>
      <p:sp>
        <p:nvSpPr>
          <p:cNvPr id="3" name="Título 2"/>
          <p:cNvSpPr>
            <a:spLocks noGrp="1"/>
          </p:cNvSpPr>
          <p:nvPr>
            <p:ph type="title"/>
          </p:nvPr>
        </p:nvSpPr>
        <p:spPr/>
        <p:txBody>
          <a:bodyPr/>
          <a:lstStyle/>
          <a:p>
            <a:r>
              <a:rPr lang="en-GB" b="1">
                <a:latin typeface="Arial"/>
                <a:cs typeface="Arial"/>
              </a:rPr>
              <a:t>TOR</a:t>
            </a:r>
            <a:endParaRPr lang="es-ES"/>
          </a:p>
        </p:txBody>
      </p:sp>
    </p:spTree>
    <p:extLst>
      <p:ext uri="{BB962C8B-B14F-4D97-AF65-F5344CB8AC3E}">
        <p14:creationId xmlns:p14="http://schemas.microsoft.com/office/powerpoint/2010/main" val="86474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70015" y="1153366"/>
            <a:ext cx="11303167" cy="4387626"/>
          </a:xfrm>
        </p:spPr>
        <p:txBody>
          <a:bodyPr vert="horz" lIns="91440" tIns="45720" rIns="91440" bIns="45720" rtlCol="0" anchor="t">
            <a:normAutofit/>
          </a:bodyPr>
          <a:lstStyle/>
          <a:p>
            <a:pPr algn="just" fontAlgn="base">
              <a:spcAft>
                <a:spcPts val="1200"/>
              </a:spcAft>
            </a:pPr>
            <a:r>
              <a:rPr lang="en-US" sz="2600" b="1">
                <a:solidFill>
                  <a:srgbClr val="000000"/>
                </a:solidFill>
                <a:latin typeface="Calibri"/>
                <a:cs typeface="Arial"/>
              </a:rPr>
              <a:t>Virtual meeting’s schedule</a:t>
            </a:r>
          </a:p>
          <a:p>
            <a:pPr algn="just" fontAlgn="base">
              <a:spcAft>
                <a:spcPts val="1200"/>
              </a:spcAft>
            </a:pPr>
            <a:r>
              <a:rPr lang="en-US" sz="2600" b="1">
                <a:solidFill>
                  <a:srgbClr val="000000"/>
                </a:solidFill>
                <a:latin typeface="Calibri"/>
                <a:cs typeface="Arial"/>
              </a:rPr>
              <a:t>Identify</a:t>
            </a:r>
            <a:r>
              <a:rPr lang="en-US" sz="2600">
                <a:solidFill>
                  <a:srgbClr val="000000"/>
                </a:solidFill>
                <a:latin typeface="Calibri"/>
                <a:cs typeface="Arial"/>
              </a:rPr>
              <a:t> existing </a:t>
            </a:r>
            <a:r>
              <a:rPr lang="en-US" sz="2600" b="1">
                <a:solidFill>
                  <a:srgbClr val="000000"/>
                </a:solidFill>
                <a:latin typeface="Calibri"/>
                <a:cs typeface="Arial"/>
              </a:rPr>
              <a:t>disability data collection tools</a:t>
            </a:r>
            <a:r>
              <a:rPr lang="en-US" sz="2600">
                <a:solidFill>
                  <a:srgbClr val="000000"/>
                </a:solidFill>
                <a:latin typeface="Calibri"/>
                <a:cs typeface="Arial"/>
              </a:rPr>
              <a:t> in the region</a:t>
            </a:r>
            <a:endParaRPr lang="es-ES" sz="2600" b="0" i="0">
              <a:solidFill>
                <a:srgbClr val="000000"/>
              </a:solidFill>
              <a:effectLst/>
              <a:latin typeface="Calibri"/>
              <a:cs typeface="Arial"/>
            </a:endParaRPr>
          </a:p>
          <a:p>
            <a:pPr algn="just" fontAlgn="base">
              <a:spcAft>
                <a:spcPts val="1200"/>
              </a:spcAft>
            </a:pPr>
            <a:r>
              <a:rPr lang="en-US" sz="2600">
                <a:solidFill>
                  <a:srgbClr val="000000"/>
                </a:solidFill>
                <a:latin typeface="Calibri"/>
                <a:cs typeface="Arial"/>
              </a:rPr>
              <a:t>Maintain a </a:t>
            </a:r>
            <a:r>
              <a:rPr lang="en-US" sz="2600" b="1">
                <a:solidFill>
                  <a:srgbClr val="000000"/>
                </a:solidFill>
                <a:latin typeface="Calibri"/>
                <a:cs typeface="Arial"/>
              </a:rPr>
              <a:t>fluid communication channel </a:t>
            </a:r>
            <a:r>
              <a:rPr lang="en-US" sz="2600" b="1" i="0">
                <a:solidFill>
                  <a:srgbClr val="000000"/>
                </a:solidFill>
                <a:effectLst/>
                <a:latin typeface="Calibri"/>
                <a:cs typeface="Arial"/>
                <a:sym typeface="Wingdings" panose="05000000000000000000" pitchFamily="2" charset="2"/>
              </a:rPr>
              <a:t> </a:t>
            </a:r>
            <a:r>
              <a:rPr lang="en-US" sz="2600" b="1">
                <a:solidFill>
                  <a:srgbClr val="000000"/>
                </a:solidFill>
                <a:latin typeface="Calibri"/>
                <a:cs typeface="Arial"/>
              </a:rPr>
              <a:t>share results and experiences</a:t>
            </a:r>
            <a:endParaRPr lang="en-US" sz="2600" b="1" i="0">
              <a:solidFill>
                <a:srgbClr val="000000"/>
              </a:solidFill>
              <a:effectLst/>
              <a:latin typeface="Calibri"/>
              <a:cs typeface="Arial"/>
            </a:endParaRPr>
          </a:p>
          <a:p>
            <a:pPr algn="just" fontAlgn="base">
              <a:spcAft>
                <a:spcPts val="1200"/>
              </a:spcAft>
            </a:pPr>
            <a:r>
              <a:rPr lang="en-US" sz="2600">
                <a:solidFill>
                  <a:srgbClr val="000000"/>
                </a:solidFill>
                <a:latin typeface="Calibri"/>
                <a:cs typeface="Arial"/>
              </a:rPr>
              <a:t>Provide </a:t>
            </a:r>
            <a:r>
              <a:rPr lang="en-US" sz="2600" b="1">
                <a:solidFill>
                  <a:srgbClr val="000000"/>
                </a:solidFill>
                <a:latin typeface="Calibri"/>
                <a:cs typeface="Arial"/>
              </a:rPr>
              <a:t>training workshops for producers and data users</a:t>
            </a:r>
            <a:r>
              <a:rPr lang="en-US" sz="2600">
                <a:solidFill>
                  <a:srgbClr val="000000"/>
                </a:solidFill>
                <a:latin typeface="Calibri"/>
                <a:cs typeface="Arial"/>
              </a:rPr>
              <a:t> </a:t>
            </a:r>
            <a:r>
              <a:rPr lang="es-ES" sz="2600" b="0" i="0">
                <a:solidFill>
                  <a:srgbClr val="000000"/>
                </a:solidFill>
                <a:effectLst/>
                <a:latin typeface="Calibri"/>
                <a:cs typeface="Arial"/>
                <a:sym typeface="Wingdings" panose="05000000000000000000" pitchFamily="2" charset="2"/>
              </a:rPr>
              <a:t> </a:t>
            </a:r>
            <a:r>
              <a:rPr lang="en-US" sz="2600">
                <a:solidFill>
                  <a:srgbClr val="000000"/>
                </a:solidFill>
                <a:latin typeface="Calibri"/>
                <a:cs typeface="Arial"/>
              </a:rPr>
              <a:t>collection, analysis and dissemination of data using WG tools. </a:t>
            </a:r>
            <a:endParaRPr lang="es-ES" sz="2600" b="0" i="0">
              <a:solidFill>
                <a:srgbClr val="000000"/>
              </a:solidFill>
              <a:effectLst/>
              <a:latin typeface="Calibri"/>
              <a:cs typeface="Arial"/>
            </a:endParaRPr>
          </a:p>
          <a:p>
            <a:pPr algn="just" fontAlgn="base">
              <a:spcAft>
                <a:spcPts val="1200"/>
              </a:spcAft>
            </a:pPr>
            <a:r>
              <a:rPr lang="en-US" sz="2600" b="1">
                <a:solidFill>
                  <a:srgbClr val="000000"/>
                </a:solidFill>
                <a:latin typeface="Calibri"/>
                <a:cs typeface="Arial"/>
              </a:rPr>
              <a:t>Support collaboration between countries (South-South) </a:t>
            </a:r>
            <a:r>
              <a:rPr lang="en-US" sz="2600">
                <a:solidFill>
                  <a:srgbClr val="000000"/>
                </a:solidFill>
                <a:latin typeface="Calibri"/>
                <a:cs typeface="Arial"/>
                <a:sym typeface="Wingdings" panose="05000000000000000000" pitchFamily="2" charset="2"/>
              </a:rPr>
              <a:t> share experiences</a:t>
            </a:r>
            <a:endParaRPr lang="en-US" sz="2600" b="0" i="0">
              <a:solidFill>
                <a:srgbClr val="000000"/>
              </a:solidFill>
              <a:effectLst/>
              <a:latin typeface="Calibri" panose="020F0502020204030204" pitchFamily="34" charset="0"/>
            </a:endParaRPr>
          </a:p>
          <a:p>
            <a:pPr algn="just" fontAlgn="base">
              <a:spcAft>
                <a:spcPts val="1200"/>
              </a:spcAft>
            </a:pPr>
            <a:r>
              <a:rPr lang="en-US" sz="2600" b="1">
                <a:solidFill>
                  <a:srgbClr val="000000"/>
                </a:solidFill>
                <a:latin typeface="Calibri" panose="020F0502020204030204" pitchFamily="34" charset="0"/>
              </a:rPr>
              <a:t>Standardization of tools and analytical methodologies</a:t>
            </a:r>
            <a:r>
              <a:rPr lang="es-ES" sz="2600" b="1" i="0">
                <a:solidFill>
                  <a:srgbClr val="000000"/>
                </a:solidFill>
                <a:effectLst/>
                <a:latin typeface="Calibri" panose="020F0502020204030204" pitchFamily="34" charset="0"/>
              </a:rPr>
              <a:t> </a:t>
            </a:r>
            <a:r>
              <a:rPr lang="es-ES" sz="2600" b="1" i="0">
                <a:solidFill>
                  <a:srgbClr val="000000"/>
                </a:solidFill>
                <a:effectLst/>
                <a:latin typeface="Calibri" panose="020F0502020204030204" pitchFamily="34" charset="0"/>
                <a:sym typeface="Wingdings" panose="05000000000000000000" pitchFamily="2" charset="2"/>
              </a:rPr>
              <a:t> </a:t>
            </a:r>
            <a:r>
              <a:rPr lang="en-US" sz="2600">
                <a:solidFill>
                  <a:srgbClr val="000000"/>
                </a:solidFill>
                <a:latin typeface="Calibri" panose="020F0502020204030204" pitchFamily="34" charset="0"/>
              </a:rPr>
              <a:t>generate</a:t>
            </a:r>
            <a:r>
              <a:rPr lang="es-ES" sz="2600">
                <a:solidFill>
                  <a:srgbClr val="000000"/>
                </a:solidFill>
                <a:latin typeface="Calibri" panose="020F0502020204030204" pitchFamily="34" charset="0"/>
              </a:rPr>
              <a:t> standard </a:t>
            </a:r>
            <a:r>
              <a:rPr lang="en-US" sz="2600">
                <a:solidFill>
                  <a:srgbClr val="000000"/>
                </a:solidFill>
                <a:latin typeface="Calibri" panose="020F0502020204030204" pitchFamily="34" charset="0"/>
              </a:rPr>
              <a:t>products for dissemination. </a:t>
            </a:r>
            <a:endParaRPr lang="en-US" sz="2600" b="0" i="0">
              <a:solidFill>
                <a:srgbClr val="000000"/>
              </a:solidFill>
              <a:effectLst/>
              <a:latin typeface="Calibri" panose="020F0502020204030204" pitchFamily="34" charset="0"/>
            </a:endParaRPr>
          </a:p>
        </p:txBody>
      </p:sp>
      <p:sp>
        <p:nvSpPr>
          <p:cNvPr id="3" name="Título 2"/>
          <p:cNvSpPr>
            <a:spLocks noGrp="1"/>
          </p:cNvSpPr>
          <p:nvPr>
            <p:ph type="title"/>
          </p:nvPr>
        </p:nvSpPr>
        <p:spPr/>
        <p:txBody>
          <a:bodyPr/>
          <a:lstStyle/>
          <a:p>
            <a:r>
              <a:rPr lang="en-GB" b="1">
                <a:latin typeface="Arial"/>
                <a:cs typeface="Arial"/>
              </a:rPr>
              <a:t>TOR - Activities</a:t>
            </a:r>
            <a:endParaRPr lang="es-ES"/>
          </a:p>
        </p:txBody>
      </p:sp>
    </p:spTree>
    <p:extLst>
      <p:ext uri="{BB962C8B-B14F-4D97-AF65-F5344CB8AC3E}">
        <p14:creationId xmlns:p14="http://schemas.microsoft.com/office/powerpoint/2010/main" val="371950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371475" y="1085125"/>
            <a:ext cx="10982325" cy="4974482"/>
          </a:xfrm>
        </p:spPr>
        <p:txBody>
          <a:bodyPr vert="horz" lIns="91440" tIns="45720" rIns="91440" bIns="45720" rtlCol="0" anchor="t">
            <a:noAutofit/>
          </a:bodyPr>
          <a:lstStyle/>
          <a:p>
            <a:pPr algn="just" fontAlgn="base">
              <a:spcAft>
                <a:spcPts val="1200"/>
              </a:spcAft>
            </a:pPr>
            <a:r>
              <a:rPr lang="en-US" sz="2300" b="1">
                <a:solidFill>
                  <a:srgbClr val="000000"/>
                </a:solidFill>
                <a:latin typeface="Calibri"/>
                <a:cs typeface="Arial"/>
              </a:rPr>
              <a:t>Diagnostic document </a:t>
            </a:r>
            <a:r>
              <a:rPr lang="es-ES" sz="2300" b="0" i="0">
                <a:solidFill>
                  <a:srgbClr val="000000"/>
                </a:solidFill>
                <a:effectLst/>
                <a:latin typeface="Calibri"/>
                <a:cs typeface="Arial"/>
                <a:sym typeface="Wingdings" panose="05000000000000000000" pitchFamily="2" charset="2"/>
              </a:rPr>
              <a:t> </a:t>
            </a:r>
            <a:r>
              <a:rPr lang="en-US" sz="2300" b="1">
                <a:solidFill>
                  <a:srgbClr val="000000"/>
                </a:solidFill>
                <a:latin typeface="Calibri"/>
                <a:cs typeface="Arial"/>
              </a:rPr>
              <a:t>country experiences </a:t>
            </a:r>
            <a:r>
              <a:rPr lang="en-US" sz="2300">
                <a:solidFill>
                  <a:srgbClr val="000000"/>
                </a:solidFill>
                <a:latin typeface="Calibri"/>
                <a:cs typeface="Arial"/>
              </a:rPr>
              <a:t>in measuring disability </a:t>
            </a:r>
            <a:r>
              <a:rPr lang="en-US" sz="2300" b="1">
                <a:solidFill>
                  <a:srgbClr val="000000"/>
                </a:solidFill>
                <a:latin typeface="Calibri"/>
                <a:cs typeface="Arial"/>
              </a:rPr>
              <a:t>using the WG Short Set</a:t>
            </a:r>
            <a:endParaRPr lang="es-ES" sz="2300" b="0" i="0">
              <a:solidFill>
                <a:srgbClr val="000000"/>
              </a:solidFill>
              <a:effectLst/>
              <a:latin typeface="Calibri"/>
              <a:cs typeface="Arial"/>
            </a:endParaRPr>
          </a:p>
          <a:p>
            <a:pPr algn="just" fontAlgn="base">
              <a:spcAft>
                <a:spcPts val="1200"/>
              </a:spcAft>
            </a:pPr>
            <a:r>
              <a:rPr lang="en-US" sz="2300" b="1">
                <a:solidFill>
                  <a:srgbClr val="000000"/>
                </a:solidFill>
                <a:latin typeface="Calibri"/>
                <a:cs typeface="Arial"/>
              </a:rPr>
              <a:t>Elaborate a proposal of the WG short set </a:t>
            </a:r>
            <a:r>
              <a:rPr lang="es-ES" sz="2300" b="1" i="0">
                <a:solidFill>
                  <a:srgbClr val="000000"/>
                </a:solidFill>
                <a:effectLst/>
                <a:latin typeface="Calibri"/>
                <a:cs typeface="Arial"/>
                <a:sym typeface="Wingdings" panose="05000000000000000000" pitchFamily="2" charset="2"/>
              </a:rPr>
              <a:t> </a:t>
            </a:r>
            <a:r>
              <a:rPr lang="en-US" sz="2300" b="1">
                <a:solidFill>
                  <a:srgbClr val="000000"/>
                </a:solidFill>
                <a:latin typeface="Calibri"/>
                <a:cs typeface="Arial"/>
              </a:rPr>
              <a:t>censuses of the 2020 round </a:t>
            </a:r>
            <a:r>
              <a:rPr lang="en-US" sz="2300">
                <a:solidFill>
                  <a:srgbClr val="000000"/>
                </a:solidFill>
                <a:latin typeface="Calibri"/>
                <a:cs typeface="Arial"/>
              </a:rPr>
              <a:t>in the </a:t>
            </a:r>
            <a:r>
              <a:rPr lang="en-US" sz="2300" b="1">
                <a:solidFill>
                  <a:srgbClr val="000000"/>
                </a:solidFill>
                <a:latin typeface="Calibri"/>
                <a:cs typeface="Arial"/>
              </a:rPr>
              <a:t>region</a:t>
            </a:r>
            <a:endParaRPr lang="es-ES" sz="2300" b="1" i="0">
              <a:solidFill>
                <a:srgbClr val="000000"/>
              </a:solidFill>
              <a:effectLst/>
              <a:latin typeface="Calibri"/>
              <a:cs typeface="Arial"/>
            </a:endParaRPr>
          </a:p>
          <a:p>
            <a:pPr algn="just" fontAlgn="base">
              <a:spcAft>
                <a:spcPts val="1200"/>
              </a:spcAft>
            </a:pPr>
            <a:r>
              <a:rPr lang="en-US" sz="2300" b="1">
                <a:solidFill>
                  <a:srgbClr val="000000"/>
                </a:solidFill>
                <a:latin typeface="Calibri"/>
                <a:cs typeface="Arial"/>
              </a:rPr>
              <a:t>Perform cognitive tests </a:t>
            </a:r>
            <a:r>
              <a:rPr lang="en-US" sz="2300">
                <a:solidFill>
                  <a:srgbClr val="000000"/>
                </a:solidFill>
                <a:latin typeface="Calibri"/>
                <a:cs typeface="Arial"/>
              </a:rPr>
              <a:t>to improve disability measurement tools. </a:t>
            </a:r>
            <a:endParaRPr lang="es-ES" sz="2300" b="0" i="0">
              <a:solidFill>
                <a:srgbClr val="000000"/>
              </a:solidFill>
              <a:effectLst/>
              <a:latin typeface="Calibri"/>
              <a:cs typeface="Arial"/>
            </a:endParaRPr>
          </a:p>
          <a:p>
            <a:pPr algn="just" fontAlgn="base">
              <a:spcAft>
                <a:spcPts val="1200"/>
              </a:spcAft>
            </a:pPr>
            <a:r>
              <a:rPr lang="en-US" sz="2300" b="1">
                <a:solidFill>
                  <a:srgbClr val="000000"/>
                </a:solidFill>
                <a:latin typeface="Calibri"/>
                <a:cs typeface="Arial"/>
              </a:rPr>
              <a:t>Design a </a:t>
            </a:r>
            <a:r>
              <a:rPr lang="en-US" sz="2300">
                <a:solidFill>
                  <a:srgbClr val="000000"/>
                </a:solidFill>
                <a:latin typeface="Calibri"/>
                <a:cs typeface="Arial"/>
              </a:rPr>
              <a:t>plan for data collection</a:t>
            </a:r>
            <a:r>
              <a:rPr lang="en-US" sz="2300" b="0" i="0">
                <a:solidFill>
                  <a:srgbClr val="000000"/>
                </a:solidFill>
                <a:effectLst/>
                <a:latin typeface="Calibri"/>
                <a:cs typeface="Arial"/>
                <a:sym typeface="Wingdings" panose="05000000000000000000" pitchFamily="2" charset="2"/>
              </a:rPr>
              <a:t></a:t>
            </a:r>
            <a:r>
              <a:rPr lang="en-US" sz="2300">
                <a:solidFill>
                  <a:srgbClr val="000000"/>
                </a:solidFill>
                <a:latin typeface="Calibri"/>
                <a:cs typeface="Arial"/>
                <a:sym typeface="Wingdings" panose="05000000000000000000" pitchFamily="2" charset="2"/>
              </a:rPr>
              <a:t> </a:t>
            </a:r>
            <a:r>
              <a:rPr lang="en-US" sz="2300" b="1">
                <a:solidFill>
                  <a:srgbClr val="000000"/>
                </a:solidFill>
                <a:latin typeface="Calibri"/>
                <a:cs typeface="Arial"/>
              </a:rPr>
              <a:t>disseminate census data on disability.  </a:t>
            </a:r>
            <a:endParaRPr lang="en-US" sz="2300" b="1" i="0">
              <a:solidFill>
                <a:srgbClr val="000000"/>
              </a:solidFill>
              <a:effectLst/>
              <a:latin typeface="Calibri"/>
              <a:cs typeface="Arial"/>
            </a:endParaRPr>
          </a:p>
          <a:p>
            <a:pPr algn="just" fontAlgn="base">
              <a:spcAft>
                <a:spcPts val="1200"/>
              </a:spcAft>
            </a:pPr>
            <a:r>
              <a:rPr lang="en-US" sz="2300" b="1" dirty="0">
                <a:solidFill>
                  <a:srgbClr val="000000"/>
                </a:solidFill>
                <a:latin typeface="Calibri"/>
                <a:cs typeface="Arial"/>
              </a:rPr>
              <a:t>Establish common criteria for the collected data dissemination</a:t>
            </a:r>
            <a:r>
              <a:rPr lang="en-US" sz="2300">
                <a:solidFill>
                  <a:srgbClr val="000000"/>
                </a:solidFill>
                <a:latin typeface="Calibri"/>
                <a:cs typeface="Arial"/>
              </a:rPr>
              <a:t>, especially about children and adolescents. </a:t>
            </a:r>
            <a:endParaRPr lang="es-ES" sz="2300" b="0" i="0">
              <a:solidFill>
                <a:srgbClr val="000000"/>
              </a:solidFill>
              <a:effectLst/>
              <a:latin typeface="Calibri"/>
              <a:cs typeface="Arial"/>
            </a:endParaRPr>
          </a:p>
          <a:p>
            <a:pPr algn="just" fontAlgn="base">
              <a:spcAft>
                <a:spcPts val="1200"/>
              </a:spcAft>
            </a:pPr>
            <a:r>
              <a:rPr lang="en-US" sz="2300" b="1">
                <a:solidFill>
                  <a:srgbClr val="000000"/>
                </a:solidFill>
                <a:latin typeface="Calibri"/>
                <a:cs typeface="Arial"/>
              </a:rPr>
              <a:t>Design indicators </a:t>
            </a:r>
            <a:r>
              <a:rPr lang="en-US" sz="2300">
                <a:solidFill>
                  <a:srgbClr val="000000"/>
                </a:solidFill>
                <a:latin typeface="Calibri"/>
                <a:cs typeface="Arial"/>
              </a:rPr>
              <a:t>of the population with disabilities </a:t>
            </a:r>
            <a:r>
              <a:rPr lang="es-ES" sz="2300" b="0" i="0">
                <a:solidFill>
                  <a:srgbClr val="000000"/>
                </a:solidFill>
                <a:effectLst/>
                <a:latin typeface="Calibri"/>
                <a:cs typeface="Arial"/>
                <a:sym typeface="Wingdings" panose="05000000000000000000" pitchFamily="2" charset="2"/>
              </a:rPr>
              <a:t> </a:t>
            </a:r>
            <a:r>
              <a:rPr lang="es-ES" sz="2300" b="1">
                <a:solidFill>
                  <a:srgbClr val="000000"/>
                </a:solidFill>
                <a:latin typeface="Calibri"/>
                <a:cs typeface="Arial"/>
              </a:rPr>
              <a:t>regional </a:t>
            </a:r>
            <a:r>
              <a:rPr lang="en-US" sz="2300" b="1">
                <a:solidFill>
                  <a:srgbClr val="000000"/>
                </a:solidFill>
                <a:latin typeface="Calibri"/>
                <a:cs typeface="Arial"/>
              </a:rPr>
              <a:t>comparability. </a:t>
            </a:r>
          </a:p>
          <a:p>
            <a:pPr algn="just" fontAlgn="base">
              <a:spcAft>
                <a:spcPts val="1200"/>
              </a:spcAft>
            </a:pPr>
            <a:r>
              <a:rPr lang="en-US" sz="2300" b="1">
                <a:solidFill>
                  <a:srgbClr val="000000"/>
                </a:solidFill>
                <a:latin typeface="Calibri"/>
                <a:cs typeface="Arial"/>
              </a:rPr>
              <a:t>Design question sets </a:t>
            </a:r>
            <a:r>
              <a:rPr lang="es-ES" sz="2300" b="1" i="0">
                <a:solidFill>
                  <a:srgbClr val="000000"/>
                </a:solidFill>
                <a:effectLst/>
                <a:latin typeface="Calibri"/>
                <a:cs typeface="Arial"/>
                <a:sym typeface="Wingdings" panose="05000000000000000000" pitchFamily="2" charset="2"/>
              </a:rPr>
              <a:t> </a:t>
            </a:r>
            <a:r>
              <a:rPr lang="en-US" sz="2300" b="1">
                <a:solidFill>
                  <a:srgbClr val="000000"/>
                </a:solidFill>
                <a:latin typeface="Calibri"/>
                <a:cs typeface="Arial"/>
              </a:rPr>
              <a:t>measurement of disability within</a:t>
            </a:r>
            <a:r>
              <a:rPr lang="en-US" sz="2300">
                <a:solidFill>
                  <a:srgbClr val="000000"/>
                </a:solidFill>
                <a:latin typeface="Calibri"/>
                <a:cs typeface="Arial"/>
              </a:rPr>
              <a:t> </a:t>
            </a:r>
            <a:r>
              <a:rPr lang="en-US" sz="2300" b="1">
                <a:solidFill>
                  <a:srgbClr val="000000"/>
                </a:solidFill>
                <a:latin typeface="Calibri"/>
                <a:cs typeface="Arial"/>
              </a:rPr>
              <a:t>administrative data </a:t>
            </a:r>
            <a:r>
              <a:rPr lang="en-US" sz="2300">
                <a:solidFill>
                  <a:srgbClr val="000000"/>
                </a:solidFill>
                <a:latin typeface="Calibri"/>
                <a:cs typeface="Arial"/>
              </a:rPr>
              <a:t>of education, health, employment, etc. </a:t>
            </a:r>
            <a:endParaRPr lang="es-ES" sz="2300" b="0" i="0">
              <a:solidFill>
                <a:srgbClr val="000000"/>
              </a:solidFill>
              <a:effectLst/>
              <a:latin typeface="Calibri"/>
              <a:cs typeface="Arial"/>
            </a:endParaRPr>
          </a:p>
        </p:txBody>
      </p:sp>
      <p:sp>
        <p:nvSpPr>
          <p:cNvPr id="3" name="Título 2"/>
          <p:cNvSpPr>
            <a:spLocks noGrp="1"/>
          </p:cNvSpPr>
          <p:nvPr>
            <p:ph type="title"/>
          </p:nvPr>
        </p:nvSpPr>
        <p:spPr/>
        <p:txBody>
          <a:bodyPr/>
          <a:lstStyle/>
          <a:p>
            <a:r>
              <a:rPr lang="es-AR" b="1">
                <a:latin typeface="Arial"/>
                <a:cs typeface="Arial"/>
              </a:rPr>
              <a:t>TOR - </a:t>
            </a:r>
            <a:r>
              <a:rPr lang="en-US" b="1">
                <a:latin typeface="Arial"/>
                <a:cs typeface="Arial"/>
              </a:rPr>
              <a:t>Products</a:t>
            </a:r>
          </a:p>
        </p:txBody>
      </p:sp>
    </p:spTree>
    <p:extLst>
      <p:ext uri="{BB962C8B-B14F-4D97-AF65-F5344CB8AC3E}">
        <p14:creationId xmlns:p14="http://schemas.microsoft.com/office/powerpoint/2010/main" val="1980916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ítulo 2">
            <a:extLst>
              <a:ext uri="{FF2B5EF4-FFF2-40B4-BE49-F238E27FC236}">
                <a16:creationId xmlns:a16="http://schemas.microsoft.com/office/drawing/2014/main" id="{A704FDE3-5E00-4B5C-A284-0774FEF514A7}"/>
              </a:ext>
            </a:extLst>
          </p:cNvPr>
          <p:cNvSpPr txBox="1">
            <a:spLocks/>
          </p:cNvSpPr>
          <p:nvPr/>
        </p:nvSpPr>
        <p:spPr>
          <a:xfrm>
            <a:off x="523875" y="402506"/>
            <a:ext cx="10982325"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3BB9B6"/>
                </a:solidFill>
                <a:latin typeface="Arial" panose="020B0604020202020204" pitchFamily="34" charset="0"/>
                <a:ea typeface="+mj-ea"/>
                <a:cs typeface="Arial" panose="020B0604020202020204" pitchFamily="34" charset="0"/>
              </a:defRPr>
            </a:lvl1pPr>
          </a:lstStyle>
          <a:p>
            <a:r>
              <a:rPr lang="en-US" b="1">
                <a:latin typeface="Arial"/>
                <a:cs typeface="Arial"/>
              </a:rPr>
              <a:t>Current situation and next steps</a:t>
            </a:r>
          </a:p>
        </p:txBody>
      </p:sp>
      <p:sp>
        <p:nvSpPr>
          <p:cNvPr id="7" name="CuadroTexto 6">
            <a:extLst>
              <a:ext uri="{FF2B5EF4-FFF2-40B4-BE49-F238E27FC236}">
                <a16:creationId xmlns:a16="http://schemas.microsoft.com/office/drawing/2014/main" id="{47D9B9EC-9375-48CE-B36F-BF6D91C8558D}"/>
              </a:ext>
            </a:extLst>
          </p:cNvPr>
          <p:cNvSpPr txBox="1"/>
          <p:nvPr/>
        </p:nvSpPr>
        <p:spPr>
          <a:xfrm>
            <a:off x="523874" y="1430295"/>
            <a:ext cx="10982324" cy="3785652"/>
          </a:xfrm>
          <a:prstGeom prst="rect">
            <a:avLst/>
          </a:prstGeom>
          <a:noFill/>
        </p:spPr>
        <p:txBody>
          <a:bodyPr wrap="square" lIns="91440" tIns="45720" rIns="91440" bIns="45720" anchor="t">
            <a:spAutoFit/>
          </a:bodyPr>
          <a:lstStyle/>
          <a:p>
            <a:pPr algn="just"/>
            <a:r>
              <a:rPr lang="en-US" sz="2400" b="1">
                <a:solidFill>
                  <a:srgbClr val="000000"/>
                </a:solidFill>
                <a:latin typeface="Calibri"/>
                <a:cs typeface="Arial"/>
              </a:rPr>
              <a:t>Current situation: </a:t>
            </a:r>
            <a:r>
              <a:rPr lang="en-US" sz="2400">
                <a:solidFill>
                  <a:srgbClr val="000000"/>
                </a:solidFill>
                <a:cs typeface="Arial"/>
              </a:rPr>
              <a:t>formal request for technical assistance from CELADE-ECLAC to participate in the coordination of the Group</a:t>
            </a:r>
            <a:endParaRPr lang="es-AR" sz="2400">
              <a:solidFill>
                <a:srgbClr val="000000"/>
              </a:solidFill>
              <a:latin typeface="Calibri"/>
              <a:cs typeface="Arial"/>
            </a:endParaRPr>
          </a:p>
          <a:p>
            <a:endParaRPr lang="es-AR" sz="2400">
              <a:solidFill>
                <a:srgbClr val="000000"/>
              </a:solidFill>
              <a:latin typeface="Calibri"/>
              <a:cs typeface="Arial"/>
            </a:endParaRPr>
          </a:p>
          <a:p>
            <a:r>
              <a:rPr lang="en-US" sz="2400" b="1">
                <a:solidFill>
                  <a:srgbClr val="000000"/>
                </a:solidFill>
                <a:latin typeface="Calibri"/>
                <a:cs typeface="Arial"/>
              </a:rPr>
              <a:t>Next steps:</a:t>
            </a:r>
          </a:p>
          <a:p>
            <a:pPr lvl="4">
              <a:buFont typeface="Arial"/>
              <a:buChar char="•"/>
            </a:pPr>
            <a:r>
              <a:rPr lang="en-US" sz="2400">
                <a:solidFill>
                  <a:srgbClr val="000000"/>
                </a:solidFill>
                <a:latin typeface="Calibri" panose="020F0502020204030204" pitchFamily="34" charset="0"/>
                <a:cs typeface="Arial" panose="020B0604020202020204" pitchFamily="34" charset="0"/>
              </a:rPr>
              <a:t>Convene the countries of the region</a:t>
            </a:r>
          </a:p>
          <a:p>
            <a:pPr lvl="4">
              <a:buFont typeface="Arial"/>
              <a:buChar char="•"/>
            </a:pPr>
            <a:r>
              <a:rPr lang="en-US" sz="2400">
                <a:solidFill>
                  <a:srgbClr val="000000"/>
                </a:solidFill>
                <a:latin typeface="Calibri"/>
                <a:cs typeface="Arial"/>
              </a:rPr>
              <a:t>Coordinate an initial </a:t>
            </a:r>
            <a:r>
              <a:rPr lang="en-US" sz="2400">
                <a:ea typeface="+mn-lt"/>
                <a:cs typeface="+mn-lt"/>
              </a:rPr>
              <a:t>extended </a:t>
            </a:r>
            <a:r>
              <a:rPr lang="en-US" sz="2400">
                <a:solidFill>
                  <a:srgbClr val="000000"/>
                </a:solidFill>
                <a:latin typeface="Calibri"/>
                <a:cs typeface="Arial"/>
              </a:rPr>
              <a:t>meeting </a:t>
            </a:r>
            <a:endParaRPr lang="en-US" sz="2400">
              <a:solidFill>
                <a:srgbClr val="000000"/>
              </a:solidFill>
              <a:latin typeface="Calibri" panose="020F0502020204030204" pitchFamily="34" charset="0"/>
              <a:cs typeface="Arial" panose="020B0604020202020204" pitchFamily="34" charset="0"/>
            </a:endParaRPr>
          </a:p>
          <a:p>
            <a:pPr lvl="4">
              <a:buFont typeface="Arial"/>
              <a:buChar char="•"/>
            </a:pPr>
            <a:r>
              <a:rPr lang="en-US" sz="2400">
                <a:solidFill>
                  <a:srgbClr val="000000"/>
                </a:solidFill>
                <a:latin typeface="Calibri" panose="020F0502020204030204" pitchFamily="34" charset="0"/>
                <a:cs typeface="Arial" panose="020B0604020202020204" pitchFamily="34" charset="0"/>
              </a:rPr>
              <a:t>Agree on a work schedule</a:t>
            </a:r>
          </a:p>
          <a:p>
            <a:pPr lvl="4">
              <a:buFont typeface="Arial"/>
              <a:buChar char="•"/>
            </a:pPr>
            <a:r>
              <a:rPr lang="en-US" sz="2400">
                <a:solidFill>
                  <a:srgbClr val="000000"/>
                </a:solidFill>
                <a:latin typeface="Calibri" panose="020F0502020204030204" pitchFamily="34" charset="0"/>
                <a:cs typeface="Arial" panose="020B0604020202020204" pitchFamily="34" charset="0"/>
              </a:rPr>
              <a:t>Move forward with the agreed activities and products </a:t>
            </a:r>
            <a:endParaRPr lang="es-AR" sz="2400">
              <a:solidFill>
                <a:srgbClr val="000000"/>
              </a:solidFill>
              <a:latin typeface="Calibri" panose="020F0502020204030204" pitchFamily="34" charset="0"/>
              <a:cs typeface="Arial" panose="020B0604020202020204" pitchFamily="34" charset="0"/>
            </a:endParaRPr>
          </a:p>
          <a:p>
            <a:pPr lvl="4">
              <a:buFont typeface="Arial"/>
              <a:buChar char="•"/>
            </a:pPr>
            <a:endParaRPr lang="es-AR" sz="2400">
              <a:solidFill>
                <a:srgbClr val="000000"/>
              </a:solidFill>
              <a:latin typeface="Calibri"/>
              <a:cs typeface="Arial"/>
            </a:endParaRPr>
          </a:p>
          <a:p>
            <a:endParaRPr lang="es-AR" sz="2400">
              <a:solidFill>
                <a:srgbClr val="000000"/>
              </a:solidFill>
              <a:latin typeface="Calibri"/>
              <a:cs typeface="Arial"/>
            </a:endParaRPr>
          </a:p>
        </p:txBody>
      </p:sp>
    </p:spTree>
    <p:extLst>
      <p:ext uri="{BB962C8B-B14F-4D97-AF65-F5344CB8AC3E}">
        <p14:creationId xmlns:p14="http://schemas.microsoft.com/office/powerpoint/2010/main" val="287292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1288972-CD00-4EE6-A915-582FF9FEDEA9}"/>
              </a:ext>
            </a:extLst>
          </p:cNvPr>
          <p:cNvSpPr txBox="1"/>
          <p:nvPr/>
        </p:nvSpPr>
        <p:spPr>
          <a:xfrm>
            <a:off x="0" y="849223"/>
            <a:ext cx="12192000" cy="5159554"/>
          </a:xfrm>
          <a:prstGeom prst="rect">
            <a:avLst/>
          </a:prstGeom>
          <a:noFill/>
        </p:spPr>
        <p:txBody>
          <a:bodyPr wrap="square" lIns="91440" tIns="45720" rIns="91440" bIns="45720" rtlCol="0" anchor="t">
            <a:spAutoFit/>
          </a:bodyPr>
          <a:lstStyle/>
          <a:p>
            <a:pPr algn="ctr"/>
            <a:r>
              <a:rPr lang="en-US" sz="4400" b="1" dirty="0">
                <a:latin typeface="Arial"/>
                <a:ea typeface="+mj-ea"/>
                <a:cs typeface="Arial"/>
              </a:rPr>
              <a:t>Thank</a:t>
            </a:r>
            <a:r>
              <a:rPr lang="en-US" sz="4000" dirty="0">
                <a:latin typeface="Calibri"/>
                <a:cs typeface="Arial"/>
              </a:rPr>
              <a:t> </a:t>
            </a:r>
            <a:r>
              <a:rPr lang="en-US" sz="4400" b="1" dirty="0">
                <a:latin typeface="Arial"/>
                <a:ea typeface="+mj-ea"/>
                <a:cs typeface="Arial"/>
              </a:rPr>
              <a:t>you</a:t>
            </a:r>
          </a:p>
          <a:p>
            <a:pPr algn="ctr"/>
            <a:endParaRPr lang="en-US" sz="4000" dirty="0">
              <a:cs typeface="Arial"/>
            </a:endParaRPr>
          </a:p>
          <a:p>
            <a:pPr algn="ctr"/>
            <a:r>
              <a:rPr lang="en-US" sz="4000" dirty="0"/>
              <a:t>National Institute of Statistics and Censuses (INDEC) Argentina</a:t>
            </a:r>
            <a:endParaRPr lang="en-US" sz="2500" dirty="0">
              <a:cs typeface="Calibri"/>
            </a:endParaRPr>
          </a:p>
          <a:p>
            <a:pPr algn="just"/>
            <a:endParaRPr lang="en-US" sz="2500" dirty="0">
              <a:cs typeface="Calibri" panose="020F0502020204030204"/>
              <a:hlinkClick r:id="rId2" invalidUrl="http://"/>
            </a:endParaRPr>
          </a:p>
          <a:p>
            <a:pPr marL="342900" indent="-342900">
              <a:lnSpc>
                <a:spcPct val="150000"/>
              </a:lnSpc>
              <a:buFont typeface="Arial" panose="020B0604020202020204" pitchFamily="34" charset="0"/>
              <a:buChar char="•"/>
            </a:pPr>
            <a:r>
              <a:rPr lang="en-US" sz="2400" b="1" dirty="0">
                <a:cs typeface="Calibri"/>
              </a:rPr>
              <a:t>Cecilia Rodríguez Gauna</a:t>
            </a:r>
            <a:r>
              <a:rPr lang="en-US" sz="2400" dirty="0">
                <a:cs typeface="Calibri"/>
              </a:rPr>
              <a:t>, Director of Population Statistics</a:t>
            </a:r>
            <a:r>
              <a:rPr lang="es-AR" sz="2400" dirty="0">
                <a:cs typeface="Calibri"/>
              </a:rPr>
              <a:t> (</a:t>
            </a:r>
            <a:r>
              <a:rPr lang="es-AR" sz="2400" dirty="0">
                <a:cs typeface="Calibri"/>
                <a:hlinkClick r:id="rId3"/>
              </a:rPr>
              <a:t>cgauna@indec.gob.ar</a:t>
            </a:r>
            <a:r>
              <a:rPr lang="es-AR" sz="2400" dirty="0">
                <a:cs typeface="Calibri"/>
              </a:rPr>
              <a:t>)</a:t>
            </a:r>
          </a:p>
          <a:p>
            <a:pPr marL="360363" indent="-360363">
              <a:lnSpc>
                <a:spcPct val="150000"/>
              </a:lnSpc>
              <a:buFont typeface="Arial" panose="020B0604020202020204" pitchFamily="34" charset="0"/>
              <a:buChar char="•"/>
            </a:pPr>
            <a:r>
              <a:rPr lang="es-AR" sz="2400" b="1" dirty="0"/>
              <a:t>Sofía Muhafra</a:t>
            </a:r>
            <a:r>
              <a:rPr lang="es-AR" sz="2400" dirty="0"/>
              <a:t>, </a:t>
            </a:r>
            <a:r>
              <a:rPr lang="en-US" sz="2400" dirty="0"/>
              <a:t>Responsible for conceptual design of disability statistics </a:t>
            </a:r>
            <a:r>
              <a:rPr lang="es-AR" sz="2400" dirty="0"/>
              <a:t>(</a:t>
            </a:r>
            <a:r>
              <a:rPr lang="es-AR" sz="2400" dirty="0">
                <a:hlinkClick r:id="rId4"/>
              </a:rPr>
              <a:t>smuhafra@indec.gob.ar</a:t>
            </a:r>
            <a:r>
              <a:rPr lang="es-AR" sz="2400" dirty="0"/>
              <a:t>)</a:t>
            </a:r>
            <a:endParaRPr lang="es-AR" sz="2400" dirty="0">
              <a:cs typeface="Calibri"/>
            </a:endParaRPr>
          </a:p>
          <a:p>
            <a:pPr marL="342900" indent="-342900">
              <a:lnSpc>
                <a:spcPct val="150000"/>
              </a:lnSpc>
              <a:buFont typeface="Arial" panose="020B0604020202020204" pitchFamily="34" charset="0"/>
              <a:buChar char="•"/>
            </a:pPr>
            <a:r>
              <a:rPr lang="es-AR" sz="2400" b="1" dirty="0"/>
              <a:t>International </a:t>
            </a:r>
            <a:r>
              <a:rPr lang="es-AR" sz="2400" b="1" dirty="0" err="1"/>
              <a:t>Team</a:t>
            </a:r>
            <a:r>
              <a:rPr lang="es-AR" sz="2400" b="1" dirty="0"/>
              <a:t> </a:t>
            </a:r>
            <a:r>
              <a:rPr lang="es-AR" sz="2400" dirty="0"/>
              <a:t>(</a:t>
            </a:r>
            <a:r>
              <a:rPr lang="es-AR" sz="2400" dirty="0">
                <a:hlinkClick r:id="rId5"/>
              </a:rPr>
              <a:t>internacionales@indec.gob.ar</a:t>
            </a:r>
            <a:r>
              <a:rPr lang="es-AR" sz="2400" dirty="0"/>
              <a:t>) </a:t>
            </a:r>
            <a:endParaRPr lang="es-AR" sz="2400" dirty="0">
              <a:cs typeface="Calibri"/>
            </a:endParaRPr>
          </a:p>
        </p:txBody>
      </p:sp>
    </p:spTree>
    <p:extLst>
      <p:ext uri="{BB962C8B-B14F-4D97-AF65-F5344CB8AC3E}">
        <p14:creationId xmlns:p14="http://schemas.microsoft.com/office/powerpoint/2010/main" val="1333674265"/>
      </p:ext>
    </p:extLst>
  </p:cSld>
  <p:clrMapOvr>
    <a:masterClrMapping/>
  </p:clrMapOvr>
</p:sld>
</file>

<file path=ppt/theme/theme1.xml><?xml version="1.0" encoding="utf-8"?>
<a:theme xmlns:a="http://schemas.openxmlformats.org/drawingml/2006/main" name="Tema INDEC">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rtad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er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1200</Words>
  <Application>Microsoft Office PowerPoint</Application>
  <PresentationFormat>Panorámica</PresentationFormat>
  <Paragraphs>80</Paragraphs>
  <Slides>9</Slides>
  <Notes>5</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9</vt:i4>
      </vt:variant>
    </vt:vector>
  </HeadingPairs>
  <TitlesOfParts>
    <vt:vector size="15" baseType="lpstr">
      <vt:lpstr>Arial</vt:lpstr>
      <vt:lpstr>Calibri</vt:lpstr>
      <vt:lpstr>Calibri Light</vt:lpstr>
      <vt:lpstr>Tema INDEC</vt:lpstr>
      <vt:lpstr>Portada</vt:lpstr>
      <vt:lpstr>Cierre</vt:lpstr>
      <vt:lpstr>2020 Virtual Meeting of the Washington Group on Disability Statistics (WG)</vt:lpstr>
      <vt:lpstr>Topics overview</vt:lpstr>
      <vt:lpstr>Background in the region</vt:lpstr>
      <vt:lpstr>Buenos Aires Group Meetings</vt:lpstr>
      <vt:lpstr>TOR</vt:lpstr>
      <vt:lpstr>TOR - Activities</vt:lpstr>
      <vt:lpstr>TOR - Products</vt:lpstr>
      <vt:lpstr>Presentación de PowerPoint</vt:lpstr>
      <vt:lpstr>Presentación de PowerPoint</vt:lpstr>
    </vt:vector>
  </TitlesOfParts>
  <Company>Instituto Nacional de Estadística y Censos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INDEC institucional</dc:title>
  <dc:creator>Dirección Nacional de Difusión y Comunicación</dc:creator>
  <cp:lastModifiedBy>Petresky Nicolás</cp:lastModifiedBy>
  <cp:revision>11</cp:revision>
  <cp:lastPrinted>2018-03-05T12:31:06Z</cp:lastPrinted>
  <dcterms:created xsi:type="dcterms:W3CDTF">2017-05-01T23:00:27Z</dcterms:created>
  <dcterms:modified xsi:type="dcterms:W3CDTF">2020-09-23T02:15:39Z</dcterms:modified>
</cp:coreProperties>
</file>