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7" r:id="rId3"/>
    <p:sldId id="259" r:id="rId4"/>
    <p:sldId id="262" r:id="rId5"/>
    <p:sldId id="268" r:id="rId6"/>
    <p:sldId id="270" r:id="rId7"/>
    <p:sldId id="271" r:id="rId8"/>
    <p:sldId id="272" r:id="rId9"/>
    <p:sldId id="269"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85728" autoAdjust="0"/>
  </p:normalViewPr>
  <p:slideViewPr>
    <p:cSldViewPr snapToGrid="0">
      <p:cViewPr varScale="1">
        <p:scale>
          <a:sx n="64" d="100"/>
          <a:sy n="64" d="100"/>
        </p:scale>
        <p:origin x="90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EA4FB-BD4A-42E3-8293-3554D320FAE3}" type="datetimeFigureOut">
              <a:rPr lang="en-AU" smtClean="0"/>
              <a:t>23/09/2020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EA7E4-DD48-4127-A7B9-3A2A3DE82288}" type="slidenum">
              <a:rPr lang="en-AU" smtClean="0"/>
              <a:t>‹#›</a:t>
            </a:fld>
            <a:endParaRPr lang="en-AU"/>
          </a:p>
        </p:txBody>
      </p:sp>
    </p:spTree>
    <p:extLst>
      <p:ext uri="{BB962C8B-B14F-4D97-AF65-F5344CB8AC3E}">
        <p14:creationId xmlns:p14="http://schemas.microsoft.com/office/powerpoint/2010/main" val="47267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UNICEF Pacific Disability Programme</a:t>
            </a:r>
          </a:p>
          <a:p>
            <a:endParaRPr lang="en-AU" dirty="0" smtClean="0"/>
          </a:p>
          <a:p>
            <a:r>
              <a:rPr lang="en-AU" dirty="0" smtClean="0"/>
              <a:t>University</a:t>
            </a:r>
            <a:r>
              <a:rPr lang="en-AU" baseline="0" dirty="0" smtClean="0"/>
              <a:t> College London</a:t>
            </a:r>
            <a:endParaRPr lang="en-AU" dirty="0"/>
          </a:p>
        </p:txBody>
      </p:sp>
      <p:sp>
        <p:nvSpPr>
          <p:cNvPr id="4" name="Slide Number Placeholder 3"/>
          <p:cNvSpPr>
            <a:spLocks noGrp="1"/>
          </p:cNvSpPr>
          <p:nvPr>
            <p:ph type="sldNum" sz="quarter" idx="10"/>
          </p:nvPr>
        </p:nvSpPr>
        <p:spPr/>
        <p:txBody>
          <a:bodyPr/>
          <a:lstStyle/>
          <a:p>
            <a:fld id="{6B1EA7E4-DD48-4127-A7B9-3A2A3DE82288}" type="slidenum">
              <a:rPr lang="en-AU" smtClean="0"/>
              <a:t>2</a:t>
            </a:fld>
            <a:endParaRPr lang="en-AU"/>
          </a:p>
        </p:txBody>
      </p:sp>
    </p:spTree>
    <p:extLst>
      <p:ext uri="{BB962C8B-B14F-4D97-AF65-F5344CB8AC3E}">
        <p14:creationId xmlns:p14="http://schemas.microsoft.com/office/powerpoint/2010/main" val="52051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We’d like to acknowledge the Washington Group for their technical support and the University College London and DFAT for their financial support.</a:t>
            </a:r>
            <a:endParaRPr lang="en-AU" dirty="0"/>
          </a:p>
        </p:txBody>
      </p:sp>
      <p:sp>
        <p:nvSpPr>
          <p:cNvPr id="4" name="Slide Number Placeholder 3"/>
          <p:cNvSpPr>
            <a:spLocks noGrp="1"/>
          </p:cNvSpPr>
          <p:nvPr>
            <p:ph type="sldNum" sz="quarter" idx="10"/>
          </p:nvPr>
        </p:nvSpPr>
        <p:spPr/>
        <p:txBody>
          <a:bodyPr/>
          <a:lstStyle/>
          <a:p>
            <a:fld id="{6B1EA7E4-DD48-4127-A7B9-3A2A3DE82288}" type="slidenum">
              <a:rPr lang="en-AU" smtClean="0"/>
              <a:t>5</a:t>
            </a:fld>
            <a:endParaRPr lang="en-AU"/>
          </a:p>
        </p:txBody>
      </p:sp>
    </p:spTree>
    <p:extLst>
      <p:ext uri="{BB962C8B-B14F-4D97-AF65-F5344CB8AC3E}">
        <p14:creationId xmlns:p14="http://schemas.microsoft.com/office/powerpoint/2010/main" val="204139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We’d like to acknowledge the Washington Group for their technical support and the University College London and DFAT for their financial support.</a:t>
            </a:r>
            <a:endParaRPr lang="en-AU" dirty="0"/>
          </a:p>
        </p:txBody>
      </p:sp>
      <p:sp>
        <p:nvSpPr>
          <p:cNvPr id="4" name="Slide Number Placeholder 3"/>
          <p:cNvSpPr>
            <a:spLocks noGrp="1"/>
          </p:cNvSpPr>
          <p:nvPr>
            <p:ph type="sldNum" sz="quarter" idx="10"/>
          </p:nvPr>
        </p:nvSpPr>
        <p:spPr/>
        <p:txBody>
          <a:bodyPr/>
          <a:lstStyle/>
          <a:p>
            <a:fld id="{6B1EA7E4-DD48-4127-A7B9-3A2A3DE82288}" type="slidenum">
              <a:rPr lang="en-AU" smtClean="0"/>
              <a:t>6</a:t>
            </a:fld>
            <a:endParaRPr lang="en-AU"/>
          </a:p>
        </p:txBody>
      </p:sp>
    </p:spTree>
    <p:extLst>
      <p:ext uri="{BB962C8B-B14F-4D97-AF65-F5344CB8AC3E}">
        <p14:creationId xmlns:p14="http://schemas.microsoft.com/office/powerpoint/2010/main" val="2113371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A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AU" dirty="0"/>
          </a:p>
        </p:txBody>
      </p:sp>
      <p:sp>
        <p:nvSpPr>
          <p:cNvPr id="4" name="Date Placeholder 3"/>
          <p:cNvSpPr>
            <a:spLocks noGrp="1"/>
          </p:cNvSpPr>
          <p:nvPr>
            <p:ph type="dt" sz="half" idx="10"/>
          </p:nvPr>
        </p:nvSpPr>
        <p:spPr/>
        <p:txBody>
          <a:bodyPr/>
          <a:lstStyle/>
          <a:p>
            <a:fld id="{C231BCF2-9C51-432A-8163-30E14E36869C}" type="datetime1">
              <a:rPr lang="en-AU" smtClean="0"/>
              <a:t>23/09/2020</a:t>
            </a:fld>
            <a:endParaRPr lang="en-AU"/>
          </a:p>
        </p:txBody>
      </p:sp>
      <p:sp>
        <p:nvSpPr>
          <p:cNvPr id="5" name="Footer Placeholder 4"/>
          <p:cNvSpPr>
            <a:spLocks noGrp="1"/>
          </p:cNvSpPr>
          <p:nvPr>
            <p:ph type="ftr" sz="quarter" idx="11"/>
          </p:nvPr>
        </p:nvSpPr>
        <p:spPr/>
        <p:txBody>
          <a:bodyPr/>
          <a:lstStyle/>
          <a:p>
            <a:r>
              <a:rPr lang="en-US" dirty="0" smtClean="0"/>
              <a:t>Disability Statistics Matter</a:t>
            </a:r>
            <a:endParaRPr lang="en-US" dirty="0"/>
          </a:p>
        </p:txBody>
      </p:sp>
      <p:sp>
        <p:nvSpPr>
          <p:cNvPr id="6" name="Slide Number Placeholder 5"/>
          <p:cNvSpPr>
            <a:spLocks noGrp="1"/>
          </p:cNvSpPr>
          <p:nvPr>
            <p:ph type="sldNum" sz="quarter" idx="12"/>
          </p:nvPr>
        </p:nvSpPr>
        <p:spPr/>
        <p:txBody>
          <a:bodyPr/>
          <a:lstStyle/>
          <a:p>
            <a:fld id="{A37A59DA-F944-4B5E-899A-C0E0AB73DC02}" type="slidenum">
              <a:rPr lang="en-AU" smtClean="0"/>
              <a:t>‹#›</a:t>
            </a:fld>
            <a:endParaRPr lang="en-AU"/>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3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DF0C36B-CA4A-484A-99BE-67D00FE9BF9E}" type="datetime1">
              <a:rPr lang="en-AU" smtClean="0"/>
              <a:t>23/09/2020</a:t>
            </a:fld>
            <a:endParaRPr lang="en-AU"/>
          </a:p>
        </p:txBody>
      </p:sp>
      <p:sp>
        <p:nvSpPr>
          <p:cNvPr id="5" name="Footer Placeholder 4"/>
          <p:cNvSpPr>
            <a:spLocks noGrp="1"/>
          </p:cNvSpPr>
          <p:nvPr>
            <p:ph type="ftr" sz="quarter" idx="11"/>
          </p:nvPr>
        </p:nvSpPr>
        <p:spPr/>
        <p:txBody>
          <a:bodyPr/>
          <a:lstStyle/>
          <a:p>
            <a:r>
              <a:rPr lang="en-US" dirty="0" smtClean="0"/>
              <a:t>Disability Statistics Matter</a:t>
            </a:r>
          </a:p>
        </p:txBody>
      </p:sp>
      <p:sp>
        <p:nvSpPr>
          <p:cNvPr id="6" name="Slide Number Placeholder 5"/>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103671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B3F33B-0EF6-41C6-AA0B-CEDC3387E15F}" type="datetime1">
              <a:rPr lang="en-AU" smtClean="0"/>
              <a:t>23/09/2020</a:t>
            </a:fld>
            <a:endParaRPr lang="en-AU"/>
          </a:p>
        </p:txBody>
      </p:sp>
      <p:sp>
        <p:nvSpPr>
          <p:cNvPr id="5" name="Footer Placeholder 4"/>
          <p:cNvSpPr>
            <a:spLocks noGrp="1"/>
          </p:cNvSpPr>
          <p:nvPr>
            <p:ph type="ftr" sz="quarter" idx="11"/>
          </p:nvPr>
        </p:nvSpPr>
        <p:spPr/>
        <p:txBody>
          <a:bodyPr/>
          <a:lstStyle/>
          <a:p>
            <a:r>
              <a:rPr lang="en-US" dirty="0" smtClean="0"/>
              <a:t>Disability Statistics Matter</a:t>
            </a:r>
          </a:p>
        </p:txBody>
      </p:sp>
      <p:sp>
        <p:nvSpPr>
          <p:cNvPr id="6" name="Slide Number Placeholder 5"/>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144414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141621A7-4310-4F1D-BBBF-9B53E5284D4A}" type="datetime1">
              <a:rPr lang="en-AU" smtClean="0"/>
              <a:t>23/09/2020</a:t>
            </a:fld>
            <a:endParaRPr lang="en-AU"/>
          </a:p>
        </p:txBody>
      </p:sp>
      <p:sp>
        <p:nvSpPr>
          <p:cNvPr id="5" name="Footer Placeholder 4"/>
          <p:cNvSpPr>
            <a:spLocks noGrp="1"/>
          </p:cNvSpPr>
          <p:nvPr>
            <p:ph type="ftr" sz="quarter" idx="11"/>
          </p:nvPr>
        </p:nvSpPr>
        <p:spPr/>
        <p:txBody>
          <a:bodyPr/>
          <a:lstStyle/>
          <a:p>
            <a:r>
              <a:rPr lang="en-US" dirty="0" smtClean="0"/>
              <a:t>Disability Statistics Matter</a:t>
            </a:r>
          </a:p>
        </p:txBody>
      </p:sp>
      <p:sp>
        <p:nvSpPr>
          <p:cNvPr id="6" name="Slide Number Placeholder 5"/>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3476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5B2828-43C8-4F45-AD6C-195F79C6CBD0}" type="datetime1">
              <a:rPr lang="en-AU" smtClean="0"/>
              <a:t>23/09/2020</a:t>
            </a:fld>
            <a:endParaRPr lang="en-AU"/>
          </a:p>
        </p:txBody>
      </p:sp>
      <p:sp>
        <p:nvSpPr>
          <p:cNvPr id="5" name="Footer Placeholder 4"/>
          <p:cNvSpPr>
            <a:spLocks noGrp="1"/>
          </p:cNvSpPr>
          <p:nvPr>
            <p:ph type="ftr" sz="quarter" idx="11"/>
          </p:nvPr>
        </p:nvSpPr>
        <p:spPr/>
        <p:txBody>
          <a:bodyPr/>
          <a:lstStyle/>
          <a:p>
            <a:r>
              <a:rPr lang="en-US" dirty="0" smtClean="0"/>
              <a:t>Disability Statistics Matter</a:t>
            </a:r>
            <a:endParaRPr lang="en-US" dirty="0"/>
          </a:p>
        </p:txBody>
      </p:sp>
      <p:sp>
        <p:nvSpPr>
          <p:cNvPr id="6" name="Slide Number Placeholder 5"/>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143064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67489B6-482D-4BAF-BB78-24C839C133BD}" type="datetime1">
              <a:rPr lang="en-AU" smtClean="0"/>
              <a:t>23/09/2020</a:t>
            </a:fld>
            <a:endParaRPr lang="en-AU"/>
          </a:p>
        </p:txBody>
      </p:sp>
      <p:sp>
        <p:nvSpPr>
          <p:cNvPr id="6" name="Footer Placeholder 5"/>
          <p:cNvSpPr>
            <a:spLocks noGrp="1"/>
          </p:cNvSpPr>
          <p:nvPr>
            <p:ph type="ftr" sz="quarter" idx="11"/>
          </p:nvPr>
        </p:nvSpPr>
        <p:spPr/>
        <p:txBody>
          <a:bodyPr/>
          <a:lstStyle/>
          <a:p>
            <a:r>
              <a:rPr lang="en-US" dirty="0" smtClean="0"/>
              <a:t>Disability Statistics Matter</a:t>
            </a:r>
          </a:p>
        </p:txBody>
      </p:sp>
      <p:sp>
        <p:nvSpPr>
          <p:cNvPr id="7" name="Slide Number Placeholder 6"/>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352147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3E41802-56B6-478E-9D8C-BB70F6721E95}" type="datetime1">
              <a:rPr lang="en-AU" smtClean="0"/>
              <a:t>23/09/2020</a:t>
            </a:fld>
            <a:endParaRPr lang="en-AU"/>
          </a:p>
        </p:txBody>
      </p:sp>
      <p:sp>
        <p:nvSpPr>
          <p:cNvPr id="8" name="Footer Placeholder 7"/>
          <p:cNvSpPr>
            <a:spLocks noGrp="1"/>
          </p:cNvSpPr>
          <p:nvPr>
            <p:ph type="ftr" sz="quarter" idx="11"/>
          </p:nvPr>
        </p:nvSpPr>
        <p:spPr/>
        <p:txBody>
          <a:bodyPr/>
          <a:lstStyle/>
          <a:p>
            <a:r>
              <a:rPr lang="en-US" dirty="0" smtClean="0"/>
              <a:t>Disability Statistics Matter</a:t>
            </a:r>
            <a:endParaRPr lang="en-US" dirty="0"/>
          </a:p>
        </p:txBody>
      </p:sp>
      <p:sp>
        <p:nvSpPr>
          <p:cNvPr id="9" name="Slide Number Placeholder 8"/>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104206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A5FB8D1-C81E-41F0-BF4F-93BB83546EBE}" type="datetime1">
              <a:rPr lang="en-AU" smtClean="0"/>
              <a:t>23/09/2020</a:t>
            </a:fld>
            <a:endParaRPr lang="en-AU"/>
          </a:p>
        </p:txBody>
      </p:sp>
      <p:sp>
        <p:nvSpPr>
          <p:cNvPr id="4" name="Footer Placeholder 3"/>
          <p:cNvSpPr>
            <a:spLocks noGrp="1"/>
          </p:cNvSpPr>
          <p:nvPr>
            <p:ph type="ftr" sz="quarter" idx="11"/>
          </p:nvPr>
        </p:nvSpPr>
        <p:spPr/>
        <p:txBody>
          <a:bodyPr/>
          <a:lstStyle/>
          <a:p>
            <a:r>
              <a:rPr lang="en-US" dirty="0" smtClean="0"/>
              <a:t>Disability Statistics Matter</a:t>
            </a:r>
            <a:endParaRPr lang="en-US" dirty="0"/>
          </a:p>
        </p:txBody>
      </p:sp>
      <p:sp>
        <p:nvSpPr>
          <p:cNvPr id="5" name="Slide Number Placeholder 4"/>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323460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48FC5-5EFE-4D87-9551-A8E163DCBE42}" type="datetime1">
              <a:rPr lang="en-AU" smtClean="0"/>
              <a:t>23/09/2020</a:t>
            </a:fld>
            <a:endParaRPr lang="en-AU"/>
          </a:p>
        </p:txBody>
      </p:sp>
      <p:sp>
        <p:nvSpPr>
          <p:cNvPr id="3" name="Footer Placeholder 2"/>
          <p:cNvSpPr>
            <a:spLocks noGrp="1"/>
          </p:cNvSpPr>
          <p:nvPr>
            <p:ph type="ftr" sz="quarter" idx="11"/>
          </p:nvPr>
        </p:nvSpPr>
        <p:spPr/>
        <p:txBody>
          <a:bodyPr/>
          <a:lstStyle/>
          <a:p>
            <a:r>
              <a:rPr lang="en-US" dirty="0" smtClean="0"/>
              <a:t>Disability Statistics Matter</a:t>
            </a:r>
          </a:p>
        </p:txBody>
      </p:sp>
      <p:sp>
        <p:nvSpPr>
          <p:cNvPr id="4" name="Slide Number Placeholder 3"/>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249768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405933-A538-4EC1-A580-C5004C8DE327}" type="datetime1">
              <a:rPr lang="en-AU" smtClean="0"/>
              <a:t>23/09/2020</a:t>
            </a:fld>
            <a:endParaRPr lang="en-AU"/>
          </a:p>
        </p:txBody>
      </p:sp>
      <p:sp>
        <p:nvSpPr>
          <p:cNvPr id="6" name="Footer Placeholder 5"/>
          <p:cNvSpPr>
            <a:spLocks noGrp="1"/>
          </p:cNvSpPr>
          <p:nvPr>
            <p:ph type="ftr" sz="quarter" idx="11"/>
          </p:nvPr>
        </p:nvSpPr>
        <p:spPr/>
        <p:txBody>
          <a:bodyPr/>
          <a:lstStyle/>
          <a:p>
            <a:r>
              <a:rPr lang="en-US" dirty="0" smtClean="0"/>
              <a:t>Disability Statistics Matter</a:t>
            </a:r>
          </a:p>
        </p:txBody>
      </p:sp>
      <p:sp>
        <p:nvSpPr>
          <p:cNvPr id="7" name="Slide Number Placeholder 6"/>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1101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D07D55-0415-4D9E-BC77-BC1FE47CEC8C}" type="datetime1">
              <a:rPr lang="en-AU" smtClean="0"/>
              <a:t>23/09/2020</a:t>
            </a:fld>
            <a:endParaRPr lang="en-AU"/>
          </a:p>
        </p:txBody>
      </p:sp>
      <p:sp>
        <p:nvSpPr>
          <p:cNvPr id="6" name="Footer Placeholder 5"/>
          <p:cNvSpPr>
            <a:spLocks noGrp="1"/>
          </p:cNvSpPr>
          <p:nvPr>
            <p:ph type="ftr" sz="quarter" idx="11"/>
          </p:nvPr>
        </p:nvSpPr>
        <p:spPr/>
        <p:txBody>
          <a:bodyPr/>
          <a:lstStyle/>
          <a:p>
            <a:r>
              <a:rPr lang="en-US" dirty="0" smtClean="0"/>
              <a:t>Disability Statistics Matter</a:t>
            </a:r>
          </a:p>
        </p:txBody>
      </p:sp>
      <p:sp>
        <p:nvSpPr>
          <p:cNvPr id="7" name="Slide Number Placeholder 6"/>
          <p:cNvSpPr>
            <a:spLocks noGrp="1"/>
          </p:cNvSpPr>
          <p:nvPr>
            <p:ph type="sldNum" sz="quarter" idx="12"/>
          </p:nvPr>
        </p:nvSpPr>
        <p:spPr/>
        <p:txBody>
          <a:bodyPr/>
          <a:lstStyle/>
          <a:p>
            <a:fld id="{A37A59DA-F944-4B5E-899A-C0E0AB73DC02}" type="slidenum">
              <a:rPr lang="en-AU" smtClean="0"/>
              <a:t>‹#›</a:t>
            </a:fld>
            <a:endParaRPr lang="en-AU"/>
          </a:p>
        </p:txBody>
      </p:sp>
    </p:spTree>
    <p:extLst>
      <p:ext uri="{BB962C8B-B14F-4D97-AF65-F5344CB8AC3E}">
        <p14:creationId xmlns:p14="http://schemas.microsoft.com/office/powerpoint/2010/main" val="354230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EE18FEBF-1A9C-4BB9-9CF6-D1E5A7108A8A}" type="datetime1">
              <a:rPr lang="en-AU" smtClean="0"/>
              <a:t>23/09/2020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rgbClr val="FF0000"/>
                </a:solidFill>
              </a:defRPr>
            </a:lvl1pPr>
          </a:lstStyle>
          <a:p>
            <a:r>
              <a:rPr lang="en-US" dirty="0" smtClean="0"/>
              <a:t>Disability Statistics Matter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A37A59DA-F944-4B5E-899A-C0E0AB73DC02}" type="slidenum">
              <a:rPr lang="en-AU" smtClean="0"/>
              <a:pPr/>
              <a:t>‹#›</a:t>
            </a:fld>
            <a:endParaRPr lang="en-AU"/>
          </a:p>
        </p:txBody>
      </p:sp>
      <p:pic>
        <p:nvPicPr>
          <p:cNvPr id="7" name="Picture 10"/>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userDrawn="1"/>
        </p:nvGrpSpPr>
        <p:grpSpPr>
          <a:xfrm>
            <a:off x="10234448" y="5387868"/>
            <a:ext cx="1905000" cy="1600201"/>
            <a:chOff x="7239000" y="5257800"/>
            <a:chExt cx="1905000" cy="1600201"/>
          </a:xfrm>
        </p:grpSpPr>
        <p:pic>
          <p:nvPicPr>
            <p:cNvPr id="9" name="Picture 4" descr="https://png2.cleanpng.com/sh/6a2d9fffafbf6fac574f06342bce6c90/L0KzQYm3UsEzN5DnfZH0aYP2gLBuTgNmaV50e9dqbj31f8rojQR6NZd3fdc2Y3zsgH7okwQuapZme9o2Y3Bmf7B8lL11epZqRadqOEHpRrfoWcYxO2c8RqU6N0i2RIa4UcUyQGU7Tqo6MEa0RIa1kP5o/kisspng-sea-ocean-royalty-free-clip-art-beach-coconut-tree-5a81f6fa960367.3178345115184668106145.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39000" y="5257800"/>
              <a:ext cx="1905000" cy="160020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userDrawn="1"/>
          </p:nvSpPr>
          <p:spPr>
            <a:xfrm>
              <a:off x="8153400" y="5257800"/>
              <a:ext cx="723900" cy="395926"/>
            </a:xfrm>
            <a:prstGeom prst="ellipse">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5 Characteristics of Special Education Teachers – Top Education ..."/>
            <p:cNvPicPr>
              <a:picLocks noChangeAspect="1" noChangeArrowheads="1"/>
            </p:cNvPicPr>
            <p:nvPr userDrawn="1"/>
          </p:nvPicPr>
          <p:blipFill>
            <a:blip r:embed="rId1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96200" y="5902479"/>
              <a:ext cx="1181100" cy="7495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8425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aels@spc.i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4400" b="1" dirty="0" smtClean="0"/>
              <a:t>Background to the Pacific Group on Disability </a:t>
            </a:r>
            <a:r>
              <a:rPr lang="en-AU" sz="4400" b="1" dirty="0" smtClean="0"/>
              <a:t>Statistics(PGDS)</a:t>
            </a:r>
            <a:endParaRPr lang="en-AU" sz="4400" b="1" dirty="0"/>
          </a:p>
        </p:txBody>
      </p:sp>
      <p:sp>
        <p:nvSpPr>
          <p:cNvPr id="5" name="Subtitle 4"/>
          <p:cNvSpPr>
            <a:spLocks noGrp="1"/>
          </p:cNvSpPr>
          <p:nvPr>
            <p:ph type="subTitle" idx="1"/>
          </p:nvPr>
        </p:nvSpPr>
        <p:spPr>
          <a:xfrm>
            <a:off x="1524000" y="3602038"/>
            <a:ext cx="9144000" cy="2329738"/>
          </a:xfrm>
        </p:spPr>
        <p:txBody>
          <a:bodyPr>
            <a:normAutofit fontScale="62500" lnSpcReduction="20000"/>
          </a:bodyPr>
          <a:lstStyle/>
          <a:p>
            <a:endParaRPr lang="en-AU" dirty="0" smtClean="0"/>
          </a:p>
          <a:p>
            <a:endParaRPr lang="en-AU" dirty="0" smtClean="0"/>
          </a:p>
          <a:p>
            <a:r>
              <a:rPr lang="en-AU" sz="3200" dirty="0" smtClean="0"/>
              <a:t>16 July 2020</a:t>
            </a:r>
          </a:p>
          <a:p>
            <a:endParaRPr lang="en-AU" dirty="0" smtClean="0"/>
          </a:p>
          <a:p>
            <a:endParaRPr lang="en-AU" dirty="0"/>
          </a:p>
          <a:p>
            <a:r>
              <a:rPr lang="en-AU" sz="1900" dirty="0" smtClean="0"/>
              <a:t>Prepared by Michael Sharp </a:t>
            </a:r>
            <a:r>
              <a:rPr lang="en-AU" sz="1900" i="1" dirty="0" smtClean="0"/>
              <a:t>(on behalf of the PGDS Working Group – Fiji, Samoa, UNICEF, SPC, DPO, WG(Loeb Mitch))</a:t>
            </a:r>
            <a:endParaRPr lang="en-AU" sz="1900" i="1" dirty="0" smtClean="0"/>
          </a:p>
          <a:p>
            <a:r>
              <a:rPr lang="en-AU" sz="1900" dirty="0" smtClean="0"/>
              <a:t>Statistics for Development Division</a:t>
            </a:r>
          </a:p>
          <a:p>
            <a:r>
              <a:rPr lang="en-AU" sz="1900" dirty="0" smtClean="0">
                <a:hlinkClick r:id="rId2"/>
              </a:rPr>
              <a:t>michaels@spc.int</a:t>
            </a:r>
            <a:r>
              <a:rPr lang="en-AU" sz="1900" dirty="0" smtClean="0"/>
              <a:t> </a:t>
            </a:r>
            <a:endParaRPr lang="en-AU" sz="1900" dirty="0"/>
          </a:p>
        </p:txBody>
      </p:sp>
      <p:sp>
        <p:nvSpPr>
          <p:cNvPr id="6" name="Footer Placeholder 5"/>
          <p:cNvSpPr>
            <a:spLocks noGrp="1"/>
          </p:cNvSpPr>
          <p:nvPr>
            <p:ph type="ftr" sz="quarter" idx="11"/>
          </p:nvPr>
        </p:nvSpPr>
        <p:spPr/>
        <p:txBody>
          <a:bodyPr/>
          <a:lstStyle/>
          <a:p>
            <a:r>
              <a:rPr lang="en-US" smtClean="0"/>
              <a:t>Disability Statistics Matter</a:t>
            </a:r>
            <a:endParaRPr lang="en-US" dirty="0"/>
          </a:p>
        </p:txBody>
      </p:sp>
    </p:spTree>
    <p:extLst>
      <p:ext uri="{BB962C8B-B14F-4D97-AF65-F5344CB8AC3E}">
        <p14:creationId xmlns:p14="http://schemas.microsoft.com/office/powerpoint/2010/main" val="2557112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450" t="19262" r="41035" b="25917"/>
          <a:stretch/>
        </p:blipFill>
        <p:spPr>
          <a:xfrm>
            <a:off x="947154" y="1384300"/>
            <a:ext cx="7120828" cy="5289238"/>
          </a:xfrm>
          <a:prstGeom prst="rect">
            <a:avLst/>
          </a:prstGeom>
        </p:spPr>
      </p:pic>
      <p:sp>
        <p:nvSpPr>
          <p:cNvPr id="2" name="Title 1"/>
          <p:cNvSpPr>
            <a:spLocks noGrp="1"/>
          </p:cNvSpPr>
          <p:nvPr>
            <p:ph type="title"/>
          </p:nvPr>
        </p:nvSpPr>
        <p:spPr/>
        <p:txBody>
          <a:bodyPr/>
          <a:lstStyle/>
          <a:p>
            <a:r>
              <a:rPr lang="en-AU" dirty="0" smtClean="0"/>
              <a:t>Thank you!</a:t>
            </a:r>
            <a:endParaRPr lang="en-AU" dirty="0"/>
          </a:p>
        </p:txBody>
      </p:sp>
    </p:spTree>
    <p:extLst>
      <p:ext uri="{BB962C8B-B14F-4D97-AF65-F5344CB8AC3E}">
        <p14:creationId xmlns:p14="http://schemas.microsoft.com/office/powerpoint/2010/main" val="3025576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Greetings and acknowledgement</a:t>
            </a:r>
            <a:endParaRPr lang="en-AU" dirty="0"/>
          </a:p>
        </p:txBody>
      </p:sp>
      <p:sp>
        <p:nvSpPr>
          <p:cNvPr id="4" name="Footer Placeholder 3"/>
          <p:cNvSpPr>
            <a:spLocks noGrp="1"/>
          </p:cNvSpPr>
          <p:nvPr>
            <p:ph type="ftr" sz="quarter" idx="11"/>
          </p:nvPr>
        </p:nvSpPr>
        <p:spPr/>
        <p:txBody>
          <a:bodyPr/>
          <a:lstStyle/>
          <a:p>
            <a:r>
              <a:rPr lang="en-US" smtClean="0"/>
              <a:t>Disability Statistics Matter</a:t>
            </a:r>
            <a:endParaRPr lang="en-US" dirty="0" smtClean="0"/>
          </a:p>
        </p:txBody>
      </p:sp>
      <p:pic>
        <p:nvPicPr>
          <p:cNvPr id="1026" name="Picture 2" descr="Samoa Bureau of Stat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52126"/>
            <a:ext cx="2988712"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dfat.gov.au/themes/custom/dfa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650" y="4154238"/>
            <a:ext cx="627942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ed Nations Children's Fund (UNICEF) Vector Logo | Free ..."/>
          <p:cNvPicPr>
            <a:picLocks noChangeAspect="1" noChangeArrowheads="1"/>
          </p:cNvPicPr>
          <p:nvPr/>
        </p:nvPicPr>
        <p:blipFill rotWithShape="1">
          <a:blip r:embed="rId5">
            <a:extLst>
              <a:ext uri="{28A0092B-C50C-407E-A947-70E740481C1C}">
                <a14:useLocalDpi xmlns:a14="http://schemas.microsoft.com/office/drawing/2010/main" val="0"/>
              </a:ext>
            </a:extLst>
          </a:blip>
          <a:srcRect t="21788" b="23311"/>
          <a:stretch/>
        </p:blipFill>
        <p:spPr bwMode="auto">
          <a:xfrm>
            <a:off x="7169362" y="1952126"/>
            <a:ext cx="28800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ashingtongroup-disability.com/wp-content/themes/washingtongroup-disability/wg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181" y="3636963"/>
            <a:ext cx="14287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88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Disability Statistics Matter</a:t>
            </a:r>
            <a:endParaRPr lang="en-AU" dirty="0"/>
          </a:p>
        </p:txBody>
      </p:sp>
      <p:sp>
        <p:nvSpPr>
          <p:cNvPr id="3" name="Content Placeholder 2"/>
          <p:cNvSpPr>
            <a:spLocks noGrp="1"/>
          </p:cNvSpPr>
          <p:nvPr>
            <p:ph idx="1"/>
          </p:nvPr>
        </p:nvSpPr>
        <p:spPr>
          <a:xfrm>
            <a:off x="838199" y="1825625"/>
            <a:ext cx="7005145" cy="4351338"/>
          </a:xfrm>
        </p:spPr>
        <p:txBody>
          <a:bodyPr>
            <a:normAutofit fontScale="62500" lnSpcReduction="20000"/>
          </a:bodyPr>
          <a:lstStyle/>
          <a:p>
            <a:r>
              <a:rPr lang="en-AU" dirty="0" smtClean="0"/>
              <a:t>At </a:t>
            </a:r>
            <a:r>
              <a:rPr lang="en-AU" dirty="0"/>
              <a:t>least </a:t>
            </a:r>
            <a:r>
              <a:rPr lang="en-AU" b="1" dirty="0"/>
              <a:t>1.5 </a:t>
            </a:r>
            <a:r>
              <a:rPr lang="en-AU" b="1" dirty="0" smtClean="0"/>
              <a:t>million </a:t>
            </a:r>
            <a:r>
              <a:rPr lang="en-AU" b="1" dirty="0"/>
              <a:t>Pacific </a:t>
            </a:r>
            <a:r>
              <a:rPr lang="en-AU" b="1" dirty="0" smtClean="0"/>
              <a:t>Islanders</a:t>
            </a:r>
            <a:r>
              <a:rPr lang="en-AU" dirty="0" smtClean="0"/>
              <a:t> </a:t>
            </a:r>
            <a:r>
              <a:rPr lang="en-AU" dirty="0"/>
              <a:t>are living with some form of </a:t>
            </a:r>
            <a:r>
              <a:rPr lang="en-AU" dirty="0" smtClean="0"/>
              <a:t>disability. </a:t>
            </a:r>
            <a:endParaRPr lang="en-AU" dirty="0"/>
          </a:p>
          <a:p>
            <a:r>
              <a:rPr lang="en-AU" dirty="0" smtClean="0"/>
              <a:t>Persons </a:t>
            </a:r>
            <a:r>
              <a:rPr lang="en-AU" dirty="0"/>
              <a:t>with disabilities in the Pacific are </a:t>
            </a:r>
            <a:r>
              <a:rPr lang="en-AU" b="1" dirty="0" smtClean="0"/>
              <a:t>amongst </a:t>
            </a:r>
            <a:r>
              <a:rPr lang="en-AU" b="1" dirty="0"/>
              <a:t>the poorest and most marginalised</a:t>
            </a:r>
            <a:r>
              <a:rPr lang="en-AU" dirty="0"/>
              <a:t> in their </a:t>
            </a:r>
            <a:r>
              <a:rPr lang="en-AU" dirty="0" smtClean="0"/>
              <a:t>communities.</a:t>
            </a:r>
            <a:endParaRPr lang="en-AU" dirty="0"/>
          </a:p>
          <a:p>
            <a:r>
              <a:rPr lang="en-AU" dirty="0" smtClean="0"/>
              <a:t>They are </a:t>
            </a:r>
            <a:r>
              <a:rPr lang="en-AU" b="1" dirty="0" smtClean="0"/>
              <a:t>overrepresented</a:t>
            </a:r>
            <a:r>
              <a:rPr lang="en-AU" dirty="0" smtClean="0"/>
              <a:t> among those living in poverty and </a:t>
            </a:r>
            <a:r>
              <a:rPr lang="en-AU" b="1" dirty="0" smtClean="0"/>
              <a:t>underrepresented</a:t>
            </a:r>
            <a:r>
              <a:rPr lang="en-AU" dirty="0" smtClean="0"/>
              <a:t> in social, economic and public life, including in national decision-making.</a:t>
            </a:r>
          </a:p>
          <a:p>
            <a:r>
              <a:rPr lang="en-AU" dirty="0"/>
              <a:t>Evidence shows that </a:t>
            </a:r>
            <a:r>
              <a:rPr lang="en-AU" b="1" dirty="0"/>
              <a:t>women with disabilities</a:t>
            </a:r>
            <a:r>
              <a:rPr lang="en-AU" dirty="0"/>
              <a:t> face unique, individualised </a:t>
            </a:r>
            <a:r>
              <a:rPr lang="en-AU" b="1" dirty="0"/>
              <a:t>barriers</a:t>
            </a:r>
            <a:r>
              <a:rPr lang="en-AU" dirty="0"/>
              <a:t> compared to both men with disabilities and people without disabilities.</a:t>
            </a:r>
          </a:p>
          <a:p>
            <a:r>
              <a:rPr lang="en-AU" dirty="0" smtClean="0"/>
              <a:t>Despite </a:t>
            </a:r>
            <a:r>
              <a:rPr lang="en-AU" dirty="0"/>
              <a:t>the Convention of The Rights for People with Disabilities (CRPD) </a:t>
            </a:r>
            <a:r>
              <a:rPr lang="en-AU" dirty="0" smtClean="0"/>
              <a:t>stating that </a:t>
            </a:r>
            <a:r>
              <a:rPr lang="en-AU" b="1" dirty="0" smtClean="0"/>
              <a:t>people </a:t>
            </a:r>
            <a:r>
              <a:rPr lang="en-AU" b="1" dirty="0"/>
              <a:t>with disabilities hold the same human rights as those without disabilities</a:t>
            </a:r>
            <a:r>
              <a:rPr lang="en-AU" dirty="0"/>
              <a:t>, all too often their access to </a:t>
            </a:r>
            <a:r>
              <a:rPr lang="en-AU" dirty="0" smtClean="0"/>
              <a:t>education, employment, healthcare and social </a:t>
            </a:r>
            <a:r>
              <a:rPr lang="en-AU" dirty="0"/>
              <a:t>protection is </a:t>
            </a:r>
            <a:r>
              <a:rPr lang="en-AU" b="1" dirty="0"/>
              <a:t>not </a:t>
            </a:r>
            <a:r>
              <a:rPr lang="en-AU" b="1" dirty="0" smtClean="0"/>
              <a:t>equal</a:t>
            </a:r>
            <a:r>
              <a:rPr lang="en-AU" i="1" dirty="0" smtClean="0"/>
              <a:t>.</a:t>
            </a:r>
          </a:p>
          <a:p>
            <a:r>
              <a:rPr lang="en-AU" dirty="0" smtClean="0"/>
              <a:t>The establishment of the Pacific Group on Disability Statistics will facilitate increased collaboration amongst statistical and disability stakeholders in the production and use of disability statistics for forming and evaluating policy</a:t>
            </a:r>
            <a:r>
              <a:rPr lang="en-AU" dirty="0" smtClean="0"/>
              <a:t>.</a:t>
            </a:r>
            <a:endParaRPr lang="en-AU" dirty="0"/>
          </a:p>
          <a:p>
            <a:pPr lvl="1"/>
            <a:endParaRPr lang="en-AU" dirty="0"/>
          </a:p>
        </p:txBody>
      </p:sp>
      <p:sp>
        <p:nvSpPr>
          <p:cNvPr id="4" name="Footer Placeholder 3"/>
          <p:cNvSpPr>
            <a:spLocks noGrp="1"/>
          </p:cNvSpPr>
          <p:nvPr>
            <p:ph type="ftr" sz="quarter" idx="11"/>
          </p:nvPr>
        </p:nvSpPr>
        <p:spPr/>
        <p:txBody>
          <a:bodyPr/>
          <a:lstStyle/>
          <a:p>
            <a:r>
              <a:rPr lang="en-US" smtClean="0"/>
              <a:t>Disability Statistics Matter</a:t>
            </a:r>
            <a:endParaRPr lang="en-US" dirty="0" smtClean="0"/>
          </a:p>
        </p:txBody>
      </p:sp>
      <p:pic>
        <p:nvPicPr>
          <p:cNvPr id="6" name="Picture 5"/>
          <p:cNvPicPr>
            <a:picLocks noChangeAspect="1"/>
          </p:cNvPicPr>
          <p:nvPr/>
        </p:nvPicPr>
        <p:blipFill rotWithShape="1">
          <a:blip r:embed="rId2"/>
          <a:srcRect t="3499"/>
          <a:stretch/>
        </p:blipFill>
        <p:spPr>
          <a:xfrm>
            <a:off x="8331598" y="3846786"/>
            <a:ext cx="3780000" cy="2935176"/>
          </a:xfrm>
          <a:prstGeom prst="rect">
            <a:avLst/>
          </a:prstGeom>
        </p:spPr>
      </p:pic>
      <p:sp>
        <p:nvSpPr>
          <p:cNvPr id="8" name="TextBox 7"/>
          <p:cNvSpPr txBox="1"/>
          <p:nvPr/>
        </p:nvSpPr>
        <p:spPr>
          <a:xfrm>
            <a:off x="8698625" y="3992614"/>
            <a:ext cx="3448446" cy="2092881"/>
          </a:xfrm>
          <a:prstGeom prst="rect">
            <a:avLst/>
          </a:prstGeom>
          <a:noFill/>
        </p:spPr>
        <p:txBody>
          <a:bodyPr wrap="square" rtlCol="0">
            <a:spAutoFit/>
          </a:bodyPr>
          <a:lstStyle/>
          <a:p>
            <a:r>
              <a:rPr lang="en-AU" sz="2600" dirty="0" smtClean="0">
                <a:solidFill>
                  <a:schemeClr val="accent6"/>
                </a:solidFill>
              </a:rPr>
              <a:t>School attendance rates of persons with disabilities are lower than those without </a:t>
            </a:r>
          </a:p>
          <a:p>
            <a:r>
              <a:rPr lang="en-AU" sz="2600" dirty="0" smtClean="0">
                <a:solidFill>
                  <a:schemeClr val="accent6"/>
                </a:solidFill>
              </a:rPr>
              <a:t>(Kiribati, 2015)</a:t>
            </a:r>
            <a:endParaRPr lang="en-AU" sz="2600" dirty="0">
              <a:solidFill>
                <a:schemeClr val="accent6"/>
              </a:solidFill>
            </a:endParaRPr>
          </a:p>
        </p:txBody>
      </p:sp>
      <p:pic>
        <p:nvPicPr>
          <p:cNvPr id="7" name="Picture 6"/>
          <p:cNvPicPr>
            <a:picLocks noChangeAspect="1"/>
          </p:cNvPicPr>
          <p:nvPr/>
        </p:nvPicPr>
        <p:blipFill>
          <a:blip r:embed="rId3"/>
          <a:stretch>
            <a:fillRect/>
          </a:stretch>
        </p:blipFill>
        <p:spPr>
          <a:xfrm>
            <a:off x="8412152" y="1194235"/>
            <a:ext cx="3779848" cy="2475191"/>
          </a:xfrm>
          <a:prstGeom prst="rect">
            <a:avLst/>
          </a:prstGeom>
        </p:spPr>
      </p:pic>
    </p:spTree>
    <p:extLst>
      <p:ext uri="{BB962C8B-B14F-4D97-AF65-F5344CB8AC3E}">
        <p14:creationId xmlns:p14="http://schemas.microsoft.com/office/powerpoint/2010/main" val="95050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Pacific Sustainable Development Indicators</a:t>
            </a:r>
          </a:p>
        </p:txBody>
      </p:sp>
      <p:pic>
        <p:nvPicPr>
          <p:cNvPr id="8" name="Picture 7"/>
          <p:cNvPicPr>
            <a:picLocks noChangeAspect="1"/>
          </p:cNvPicPr>
          <p:nvPr/>
        </p:nvPicPr>
        <p:blipFill>
          <a:blip r:embed="rId2"/>
          <a:stretch>
            <a:fillRect/>
          </a:stretch>
        </p:blipFill>
        <p:spPr>
          <a:xfrm>
            <a:off x="430239" y="1547447"/>
            <a:ext cx="11425780" cy="3780000"/>
          </a:xfrm>
          <a:prstGeom prst="rect">
            <a:avLst/>
          </a:prstGeom>
        </p:spPr>
      </p:pic>
    </p:spTree>
    <p:extLst>
      <p:ext uri="{BB962C8B-B14F-4D97-AF65-F5344CB8AC3E}">
        <p14:creationId xmlns:p14="http://schemas.microsoft.com/office/powerpoint/2010/main" val="483041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a:t>
            </a:r>
            <a:r>
              <a:rPr lang="en-AU" dirty="0"/>
              <a:t>Pacific Group on Disability Statistics (PGDS</a:t>
            </a:r>
            <a:r>
              <a:rPr lang="en-AU" dirty="0" smtClean="0"/>
              <a:t>)</a:t>
            </a:r>
            <a:endParaRPr lang="en-AU" dirty="0"/>
          </a:p>
        </p:txBody>
      </p:sp>
      <p:sp>
        <p:nvSpPr>
          <p:cNvPr id="3" name="Content Placeholder 2"/>
          <p:cNvSpPr>
            <a:spLocks noGrp="1"/>
          </p:cNvSpPr>
          <p:nvPr>
            <p:ph idx="1"/>
          </p:nvPr>
        </p:nvSpPr>
        <p:spPr/>
        <p:txBody>
          <a:bodyPr>
            <a:normAutofit fontScale="70000" lnSpcReduction="20000"/>
          </a:bodyPr>
          <a:lstStyle/>
          <a:p>
            <a:pPr marL="0" indent="0">
              <a:buNone/>
            </a:pPr>
            <a:r>
              <a:rPr lang="en-AU" b="1" dirty="0" smtClean="0"/>
              <a:t>History</a:t>
            </a:r>
          </a:p>
          <a:p>
            <a:r>
              <a:rPr lang="en-AU" dirty="0" smtClean="0"/>
              <a:t>In 2001, the </a:t>
            </a:r>
            <a:r>
              <a:rPr lang="en-AU" dirty="0"/>
              <a:t>Washington Group on Disability Statistics (WG) </a:t>
            </a:r>
            <a:r>
              <a:rPr lang="en-AU" dirty="0" smtClean="0"/>
              <a:t>was constituted </a:t>
            </a:r>
            <a:r>
              <a:rPr lang="en-AU" dirty="0"/>
              <a:t>to address </a:t>
            </a:r>
            <a:r>
              <a:rPr lang="en-AU" dirty="0" smtClean="0"/>
              <a:t>the global </a:t>
            </a:r>
            <a:r>
              <a:rPr lang="en-AU" dirty="0"/>
              <a:t>need for cross-nationally comparable </a:t>
            </a:r>
            <a:r>
              <a:rPr lang="en-AU" dirty="0" smtClean="0"/>
              <a:t>population based </a:t>
            </a:r>
            <a:r>
              <a:rPr lang="en-AU" dirty="0"/>
              <a:t>measures of </a:t>
            </a:r>
            <a:r>
              <a:rPr lang="en-AU" dirty="0" smtClean="0"/>
              <a:t>disability.</a:t>
            </a:r>
          </a:p>
          <a:p>
            <a:r>
              <a:rPr lang="en-AU" dirty="0" smtClean="0"/>
              <a:t>In 2013, the 4</a:t>
            </a:r>
            <a:r>
              <a:rPr lang="en-AU" baseline="30000" dirty="0" smtClean="0"/>
              <a:t>th</a:t>
            </a:r>
            <a:r>
              <a:rPr lang="en-AU" dirty="0" smtClean="0"/>
              <a:t> Regional Conference of the Head </a:t>
            </a:r>
            <a:r>
              <a:rPr lang="en-AU" dirty="0"/>
              <a:t>of Planning and </a:t>
            </a:r>
            <a:r>
              <a:rPr lang="en-AU" dirty="0" smtClean="0"/>
              <a:t>Statistics (HOPS) recommended the improvement and standardisation of the collection </a:t>
            </a:r>
            <a:r>
              <a:rPr lang="en-AU" dirty="0"/>
              <a:t>and compilation of disability statistics in the </a:t>
            </a:r>
            <a:r>
              <a:rPr lang="en-AU" dirty="0" smtClean="0"/>
              <a:t>Pacific region. </a:t>
            </a:r>
          </a:p>
          <a:p>
            <a:r>
              <a:rPr lang="en-AU" dirty="0" smtClean="0"/>
              <a:t>In 2016, a regional workshop was held to strengthen capacity to collect and use disability statistics.  At this workshop, it was first proposed that group focused on disability statistics be established</a:t>
            </a:r>
            <a:r>
              <a:rPr lang="en-AU" dirty="0"/>
              <a:t>. </a:t>
            </a:r>
            <a:r>
              <a:rPr lang="en-AU" dirty="0" smtClean="0"/>
              <a:t> Ongoing discussions in this regard occurred at subsequent workshops in 2017 and 2018.</a:t>
            </a:r>
          </a:p>
          <a:p>
            <a:r>
              <a:rPr lang="en-AU" dirty="0" smtClean="0"/>
              <a:t>From 2018 to 2020, UNICEF and SPC collaborated in the implementation of the DFAT funded Pacific Disability Program where significant progress occurred in the production, analysis and dissemination of disability statistics, and the strengthening of partnerships amongst statistical and disability stakeholders – many who are members of PGDS.</a:t>
            </a:r>
          </a:p>
          <a:p>
            <a:r>
              <a:rPr lang="en-AU" dirty="0" smtClean="0"/>
              <a:t>In 2020, the establishment of the PGDS was formalised during a regional workshop where the Terms of Reference were drafted and the membership and scope of work defined.</a:t>
            </a:r>
            <a:endParaRPr lang="en-AU" dirty="0"/>
          </a:p>
          <a:p>
            <a:endParaRPr lang="en-AU" dirty="0"/>
          </a:p>
        </p:txBody>
      </p:sp>
      <p:sp>
        <p:nvSpPr>
          <p:cNvPr id="4" name="Footer Placeholder 3"/>
          <p:cNvSpPr>
            <a:spLocks noGrp="1"/>
          </p:cNvSpPr>
          <p:nvPr>
            <p:ph type="ftr" sz="quarter" idx="11"/>
          </p:nvPr>
        </p:nvSpPr>
        <p:spPr/>
        <p:txBody>
          <a:bodyPr/>
          <a:lstStyle/>
          <a:p>
            <a:r>
              <a:rPr lang="en-US" smtClean="0"/>
              <a:t>Disability Statistics Matter</a:t>
            </a:r>
            <a:endParaRPr lang="en-US" dirty="0" smtClean="0"/>
          </a:p>
        </p:txBody>
      </p:sp>
    </p:spTree>
    <p:extLst>
      <p:ext uri="{BB962C8B-B14F-4D97-AF65-F5344CB8AC3E}">
        <p14:creationId xmlns:p14="http://schemas.microsoft.com/office/powerpoint/2010/main" val="1761501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a:t>
            </a:r>
            <a:r>
              <a:rPr lang="en-AU" dirty="0"/>
              <a:t>Pacific Group on Disability Statistics (PGDS</a:t>
            </a:r>
            <a:r>
              <a:rPr lang="en-AU" dirty="0" smtClean="0"/>
              <a:t>)</a:t>
            </a:r>
            <a:endParaRPr lang="en-AU" dirty="0"/>
          </a:p>
        </p:txBody>
      </p:sp>
      <p:sp>
        <p:nvSpPr>
          <p:cNvPr id="3" name="Content Placeholder 2"/>
          <p:cNvSpPr>
            <a:spLocks noGrp="1"/>
          </p:cNvSpPr>
          <p:nvPr>
            <p:ph idx="1"/>
          </p:nvPr>
        </p:nvSpPr>
        <p:spPr>
          <a:xfrm>
            <a:off x="838200" y="1825625"/>
            <a:ext cx="5924550" cy="4351338"/>
          </a:xfrm>
        </p:spPr>
        <p:txBody>
          <a:bodyPr>
            <a:normAutofit lnSpcReduction="10000"/>
          </a:bodyPr>
          <a:lstStyle/>
          <a:p>
            <a:pPr marL="0" indent="0">
              <a:buNone/>
            </a:pPr>
            <a:r>
              <a:rPr lang="en-AU" b="1" dirty="0" smtClean="0"/>
              <a:t>Membership</a:t>
            </a:r>
          </a:p>
          <a:p>
            <a:r>
              <a:rPr lang="en-AU" dirty="0" smtClean="0"/>
              <a:t>Representatives of national statistics agencies of the 22 Pacific Island countries and territories (PICTs).</a:t>
            </a:r>
          </a:p>
          <a:p>
            <a:r>
              <a:rPr lang="en-AU" dirty="0" smtClean="0"/>
              <a:t>Representatives of national ministerial disability focal points.</a:t>
            </a:r>
          </a:p>
          <a:p>
            <a:r>
              <a:rPr lang="en-AU" dirty="0" smtClean="0"/>
              <a:t>Representatives of disabled people’s organisations.</a:t>
            </a:r>
          </a:p>
          <a:p>
            <a:r>
              <a:rPr lang="en-AU" dirty="0" smtClean="0"/>
              <a:t>Representatives of regional </a:t>
            </a:r>
            <a:r>
              <a:rPr lang="en-AU" dirty="0"/>
              <a:t>and </a:t>
            </a:r>
            <a:r>
              <a:rPr lang="en-AU" dirty="0" smtClean="0"/>
              <a:t>international organisations.</a:t>
            </a:r>
          </a:p>
        </p:txBody>
      </p:sp>
      <p:sp>
        <p:nvSpPr>
          <p:cNvPr id="4" name="Footer Placeholder 3"/>
          <p:cNvSpPr>
            <a:spLocks noGrp="1"/>
          </p:cNvSpPr>
          <p:nvPr>
            <p:ph type="ftr" sz="quarter" idx="11"/>
          </p:nvPr>
        </p:nvSpPr>
        <p:spPr/>
        <p:txBody>
          <a:bodyPr/>
          <a:lstStyle/>
          <a:p>
            <a:r>
              <a:rPr lang="en-US" smtClean="0"/>
              <a:t>Disability Statistics Matter</a:t>
            </a:r>
            <a:endParaRPr lang="en-US" dirty="0" smtClean="0"/>
          </a:p>
        </p:txBody>
      </p:sp>
      <p:pic>
        <p:nvPicPr>
          <p:cNvPr id="5" name="Picture 4"/>
          <p:cNvPicPr>
            <a:picLocks noChangeAspect="1"/>
          </p:cNvPicPr>
          <p:nvPr/>
        </p:nvPicPr>
        <p:blipFill>
          <a:blip r:embed="rId3"/>
          <a:stretch>
            <a:fillRect/>
          </a:stretch>
        </p:blipFill>
        <p:spPr>
          <a:xfrm>
            <a:off x="7313296" y="1714499"/>
            <a:ext cx="4824000" cy="2084446"/>
          </a:xfrm>
          <a:prstGeom prst="rect">
            <a:avLst/>
          </a:prstGeom>
        </p:spPr>
      </p:pic>
      <p:pic>
        <p:nvPicPr>
          <p:cNvPr id="6" name="Picture 5"/>
          <p:cNvPicPr>
            <a:picLocks noChangeAspect="1"/>
          </p:cNvPicPr>
          <p:nvPr/>
        </p:nvPicPr>
        <p:blipFill>
          <a:blip r:embed="rId4"/>
          <a:stretch>
            <a:fillRect/>
          </a:stretch>
        </p:blipFill>
        <p:spPr>
          <a:xfrm>
            <a:off x="7313296" y="3867152"/>
            <a:ext cx="4824000" cy="2925249"/>
          </a:xfrm>
          <a:prstGeom prst="rect">
            <a:avLst/>
          </a:prstGeom>
        </p:spPr>
      </p:pic>
      <p:sp>
        <p:nvSpPr>
          <p:cNvPr id="7" name="TextBox 6"/>
          <p:cNvSpPr txBox="1"/>
          <p:nvPr/>
        </p:nvSpPr>
        <p:spPr>
          <a:xfrm>
            <a:off x="7351396" y="1304925"/>
            <a:ext cx="4735829" cy="338554"/>
          </a:xfrm>
          <a:prstGeom prst="rect">
            <a:avLst/>
          </a:prstGeom>
          <a:noFill/>
        </p:spPr>
        <p:txBody>
          <a:bodyPr wrap="square" rtlCol="0">
            <a:spAutoFit/>
          </a:bodyPr>
          <a:lstStyle/>
          <a:p>
            <a:r>
              <a:rPr lang="en-AU" sz="1600" i="1" dirty="0" smtClean="0"/>
              <a:t>Source: Samoa Population and Housing Census (2016)</a:t>
            </a:r>
            <a:endParaRPr lang="en-AU" sz="1600" i="1" dirty="0"/>
          </a:p>
        </p:txBody>
      </p:sp>
    </p:spTree>
    <p:extLst>
      <p:ext uri="{BB962C8B-B14F-4D97-AF65-F5344CB8AC3E}">
        <p14:creationId xmlns:p14="http://schemas.microsoft.com/office/powerpoint/2010/main" val="3999491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Pacific Group on Disability Statistics (PGDS)</a:t>
            </a:r>
          </a:p>
        </p:txBody>
      </p:sp>
      <p:sp>
        <p:nvSpPr>
          <p:cNvPr id="3" name="Content Placeholder 2"/>
          <p:cNvSpPr>
            <a:spLocks noGrp="1"/>
          </p:cNvSpPr>
          <p:nvPr>
            <p:ph idx="1"/>
          </p:nvPr>
        </p:nvSpPr>
        <p:spPr/>
        <p:txBody>
          <a:bodyPr>
            <a:normAutofit fontScale="85000" lnSpcReduction="20000"/>
          </a:bodyPr>
          <a:lstStyle/>
          <a:p>
            <a:pPr marL="0" indent="0">
              <a:buNone/>
            </a:pPr>
            <a:r>
              <a:rPr lang="en-AU" b="1" dirty="0" smtClean="0"/>
              <a:t>Scope of work</a:t>
            </a:r>
            <a:endParaRPr lang="en-AU" b="1" dirty="0"/>
          </a:p>
          <a:p>
            <a:r>
              <a:rPr lang="en-AU" dirty="0" smtClean="0"/>
              <a:t>The </a:t>
            </a:r>
            <a:r>
              <a:rPr lang="en-AU" dirty="0"/>
              <a:t>scope of work for the </a:t>
            </a:r>
            <a:r>
              <a:rPr lang="en-AU" dirty="0" smtClean="0"/>
              <a:t>PGDS </a:t>
            </a:r>
            <a:r>
              <a:rPr lang="en-AU" dirty="0"/>
              <a:t>will be </a:t>
            </a:r>
            <a:r>
              <a:rPr lang="en-AU" dirty="0" smtClean="0"/>
              <a:t>to support PICTs </a:t>
            </a:r>
            <a:r>
              <a:rPr lang="en-AU" dirty="0"/>
              <a:t>in the production and use of reliable, valid </a:t>
            </a:r>
            <a:r>
              <a:rPr lang="en-AU" dirty="0" smtClean="0"/>
              <a:t>and comparable </a:t>
            </a:r>
            <a:r>
              <a:rPr lang="en-AU" dirty="0"/>
              <a:t>disability statistics through facilitation, cooperation, </a:t>
            </a:r>
            <a:r>
              <a:rPr lang="en-AU" dirty="0" smtClean="0"/>
              <a:t>engagement and </a:t>
            </a:r>
            <a:r>
              <a:rPr lang="en-AU" dirty="0"/>
              <a:t>capacity building, including through </a:t>
            </a:r>
            <a:r>
              <a:rPr lang="en-AU" dirty="0" smtClean="0"/>
              <a:t>Peer-to-Peer collaboration</a:t>
            </a:r>
            <a:r>
              <a:rPr lang="en-AU" dirty="0"/>
              <a:t>. </a:t>
            </a:r>
            <a:r>
              <a:rPr lang="en-AU" dirty="0" smtClean="0"/>
              <a:t> The </a:t>
            </a:r>
            <a:r>
              <a:rPr lang="en-AU" dirty="0"/>
              <a:t>focus of </a:t>
            </a:r>
            <a:r>
              <a:rPr lang="en-AU" dirty="0" smtClean="0"/>
              <a:t>PGDS </a:t>
            </a:r>
            <a:r>
              <a:rPr lang="en-AU" dirty="0"/>
              <a:t>is on </a:t>
            </a:r>
            <a:r>
              <a:rPr lang="en-AU" dirty="0" smtClean="0"/>
              <a:t>disability statistics</a:t>
            </a:r>
            <a:r>
              <a:rPr lang="en-AU" dirty="0"/>
              <a:t>, </a:t>
            </a:r>
            <a:r>
              <a:rPr lang="en-AU" dirty="0" smtClean="0"/>
              <a:t>however it </a:t>
            </a:r>
            <a:r>
              <a:rPr lang="en-AU" dirty="0"/>
              <a:t>will also include other intersectional interests, </a:t>
            </a:r>
            <a:r>
              <a:rPr lang="en-AU" dirty="0" smtClean="0"/>
              <a:t>such as, </a:t>
            </a:r>
            <a:r>
              <a:rPr lang="en-AU" dirty="0"/>
              <a:t>women and </a:t>
            </a:r>
            <a:r>
              <a:rPr lang="en-AU" dirty="0" smtClean="0"/>
              <a:t>gender.</a:t>
            </a:r>
            <a:endParaRPr lang="en-AU" dirty="0"/>
          </a:p>
          <a:p>
            <a:pPr lvl="1">
              <a:buFont typeface="Wingdings" panose="05000000000000000000" pitchFamily="2" charset="2"/>
              <a:buChar char="ü"/>
            </a:pPr>
            <a:r>
              <a:rPr lang="en-AU" b="1" i="1" dirty="0" smtClean="0"/>
              <a:t>Enhance </a:t>
            </a:r>
            <a:r>
              <a:rPr lang="en-AU" b="1" i="1" dirty="0"/>
              <a:t>cooperation and </a:t>
            </a:r>
            <a:r>
              <a:rPr lang="en-AU" b="1" i="1" dirty="0" smtClean="0"/>
              <a:t>facilitation: </a:t>
            </a:r>
            <a:r>
              <a:rPr lang="en-AU" dirty="0" smtClean="0"/>
              <a:t>identify focal points; establish </a:t>
            </a:r>
            <a:r>
              <a:rPr lang="en-AU" dirty="0"/>
              <a:t>a network and database of key </a:t>
            </a:r>
            <a:r>
              <a:rPr lang="en-AU" dirty="0" smtClean="0"/>
              <a:t>stakeholders.</a:t>
            </a:r>
          </a:p>
          <a:p>
            <a:pPr lvl="1">
              <a:buFont typeface="Wingdings" panose="05000000000000000000" pitchFamily="2" charset="2"/>
              <a:buChar char="ü"/>
            </a:pPr>
            <a:r>
              <a:rPr lang="en-AU" b="1" i="1" dirty="0" smtClean="0"/>
              <a:t>Engage stakeholders:</a:t>
            </a:r>
            <a:r>
              <a:rPr lang="en-AU" dirty="0" smtClean="0"/>
              <a:t> set routine </a:t>
            </a:r>
            <a:r>
              <a:rPr lang="en-AU" dirty="0"/>
              <a:t>meeting schedule for key </a:t>
            </a:r>
            <a:r>
              <a:rPr lang="en-AU" dirty="0" smtClean="0"/>
              <a:t>stakeholders; map disability </a:t>
            </a:r>
            <a:r>
              <a:rPr lang="en-AU" dirty="0"/>
              <a:t>data </a:t>
            </a:r>
            <a:r>
              <a:rPr lang="en-AU" dirty="0" smtClean="0"/>
              <a:t>availability along </a:t>
            </a:r>
            <a:r>
              <a:rPr lang="en-AU" dirty="0"/>
              <a:t>with </a:t>
            </a:r>
            <a:r>
              <a:rPr lang="en-AU" dirty="0" smtClean="0"/>
              <a:t>the methodology </a:t>
            </a:r>
            <a:r>
              <a:rPr lang="en-AU" dirty="0"/>
              <a:t>or tools used for </a:t>
            </a:r>
            <a:r>
              <a:rPr lang="en-AU" dirty="0" smtClean="0"/>
              <a:t>collection; undertake </a:t>
            </a:r>
            <a:r>
              <a:rPr lang="en-AU" dirty="0"/>
              <a:t>SWOT analysis in each country to identify needs </a:t>
            </a:r>
            <a:r>
              <a:rPr lang="en-AU" dirty="0" smtClean="0"/>
              <a:t>and capacity gaps.</a:t>
            </a:r>
          </a:p>
          <a:p>
            <a:pPr lvl="1">
              <a:buFont typeface="Wingdings" panose="05000000000000000000" pitchFamily="2" charset="2"/>
              <a:buChar char="ü"/>
            </a:pPr>
            <a:r>
              <a:rPr lang="en-AU" b="1" i="1" dirty="0" smtClean="0"/>
              <a:t>Strengthening capacity: </a:t>
            </a:r>
            <a:r>
              <a:rPr lang="en-AU" dirty="0" smtClean="0"/>
              <a:t>provide </a:t>
            </a:r>
            <a:r>
              <a:rPr lang="en-AU" dirty="0"/>
              <a:t>training </a:t>
            </a:r>
            <a:r>
              <a:rPr lang="en-AU" dirty="0" smtClean="0"/>
              <a:t>in </a:t>
            </a:r>
            <a:r>
              <a:rPr lang="en-AU" dirty="0"/>
              <a:t>data collection, analysis </a:t>
            </a:r>
            <a:r>
              <a:rPr lang="en-AU" dirty="0" smtClean="0"/>
              <a:t>and dissemination </a:t>
            </a:r>
            <a:r>
              <a:rPr lang="en-AU" dirty="0"/>
              <a:t>using the </a:t>
            </a:r>
            <a:r>
              <a:rPr lang="en-AU" dirty="0" smtClean="0"/>
              <a:t>Washington Group tools; support </a:t>
            </a:r>
            <a:r>
              <a:rPr lang="en-AU" dirty="0"/>
              <a:t>cross-country collaboration </a:t>
            </a:r>
            <a:r>
              <a:rPr lang="en-AU" dirty="0" smtClean="0"/>
              <a:t>(incl. Peer-to-Peer); standardize analytical </a:t>
            </a:r>
            <a:r>
              <a:rPr lang="en-AU" dirty="0"/>
              <a:t>tools and </a:t>
            </a:r>
            <a:r>
              <a:rPr lang="en-AU" dirty="0" smtClean="0"/>
              <a:t>methods </a:t>
            </a:r>
            <a:r>
              <a:rPr lang="en-AU" dirty="0"/>
              <a:t>with </a:t>
            </a:r>
            <a:r>
              <a:rPr lang="en-AU" dirty="0" smtClean="0"/>
              <a:t>the goal </a:t>
            </a:r>
            <a:r>
              <a:rPr lang="en-AU" dirty="0"/>
              <a:t>of delivering standard </a:t>
            </a:r>
            <a:r>
              <a:rPr lang="en-AU" dirty="0" smtClean="0"/>
              <a:t>dissemination products.</a:t>
            </a:r>
            <a:endParaRPr lang="en-AU" dirty="0"/>
          </a:p>
          <a:p>
            <a:endParaRPr lang="en-AU" dirty="0"/>
          </a:p>
        </p:txBody>
      </p:sp>
      <p:sp>
        <p:nvSpPr>
          <p:cNvPr id="4" name="Footer Placeholder 3"/>
          <p:cNvSpPr>
            <a:spLocks noGrp="1"/>
          </p:cNvSpPr>
          <p:nvPr>
            <p:ph type="ftr" sz="quarter" idx="11"/>
          </p:nvPr>
        </p:nvSpPr>
        <p:spPr/>
        <p:txBody>
          <a:bodyPr/>
          <a:lstStyle/>
          <a:p>
            <a:r>
              <a:rPr lang="en-US" smtClean="0"/>
              <a:t>Disability Statistics Matter</a:t>
            </a:r>
            <a:endParaRPr lang="en-US" dirty="0" smtClean="0"/>
          </a:p>
        </p:txBody>
      </p:sp>
    </p:spTree>
    <p:extLst>
      <p:ext uri="{BB962C8B-B14F-4D97-AF65-F5344CB8AC3E}">
        <p14:creationId xmlns:p14="http://schemas.microsoft.com/office/powerpoint/2010/main" val="147558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Pacific Group on Disability Statistics (PGDS)</a:t>
            </a:r>
          </a:p>
        </p:txBody>
      </p:sp>
      <p:sp>
        <p:nvSpPr>
          <p:cNvPr id="3" name="Content Placeholder 2"/>
          <p:cNvSpPr>
            <a:spLocks noGrp="1"/>
          </p:cNvSpPr>
          <p:nvPr>
            <p:ph idx="1"/>
          </p:nvPr>
        </p:nvSpPr>
        <p:spPr/>
        <p:txBody>
          <a:bodyPr>
            <a:normAutofit/>
          </a:bodyPr>
          <a:lstStyle/>
          <a:p>
            <a:pPr marL="0" indent="0">
              <a:buNone/>
            </a:pPr>
            <a:r>
              <a:rPr lang="en-AU" b="1" dirty="0" smtClean="0"/>
              <a:t>Anticipated outputs</a:t>
            </a:r>
            <a:endParaRPr lang="en-AU" b="1" dirty="0"/>
          </a:p>
          <a:p>
            <a:r>
              <a:rPr lang="en-AU" dirty="0" smtClean="0"/>
              <a:t>All censuses </a:t>
            </a:r>
            <a:r>
              <a:rPr lang="en-AU" dirty="0"/>
              <a:t>and nationally representative </a:t>
            </a:r>
            <a:r>
              <a:rPr lang="en-AU" dirty="0" smtClean="0"/>
              <a:t>surveys conducted in </a:t>
            </a:r>
            <a:r>
              <a:rPr lang="en-AU" dirty="0"/>
              <a:t>the region </a:t>
            </a:r>
            <a:r>
              <a:rPr lang="en-AU" dirty="0" smtClean="0"/>
              <a:t>include </a:t>
            </a:r>
            <a:r>
              <a:rPr lang="en-AU" dirty="0"/>
              <a:t>the </a:t>
            </a:r>
            <a:r>
              <a:rPr lang="en-AU" dirty="0" smtClean="0"/>
              <a:t>WG tools.  Resulting data </a:t>
            </a:r>
            <a:r>
              <a:rPr lang="en-AU" dirty="0"/>
              <a:t>are analysed in a consistent and uniform </a:t>
            </a:r>
            <a:r>
              <a:rPr lang="en-AU" dirty="0" smtClean="0"/>
              <a:t>manner.</a:t>
            </a:r>
            <a:endParaRPr lang="en-AU" dirty="0"/>
          </a:p>
          <a:p>
            <a:r>
              <a:rPr lang="en-AU" dirty="0" smtClean="0"/>
              <a:t>Results </a:t>
            </a:r>
            <a:r>
              <a:rPr lang="en-AU" dirty="0"/>
              <a:t>are disseminated according to region-specific framework </a:t>
            </a:r>
            <a:r>
              <a:rPr lang="en-AU" dirty="0" smtClean="0"/>
              <a:t>by 2030</a:t>
            </a:r>
            <a:r>
              <a:rPr lang="en-AU" dirty="0"/>
              <a:t>.</a:t>
            </a:r>
          </a:p>
          <a:p>
            <a:r>
              <a:rPr lang="en-AU" dirty="0" smtClean="0"/>
              <a:t>A </a:t>
            </a:r>
            <a:r>
              <a:rPr lang="en-AU" dirty="0"/>
              <a:t>Regional Guidebook to Improve Disability Data Collection </a:t>
            </a:r>
            <a:r>
              <a:rPr lang="en-AU" dirty="0" smtClean="0"/>
              <a:t>and Analysis </a:t>
            </a:r>
            <a:r>
              <a:rPr lang="en-AU" dirty="0"/>
              <a:t>in the Pacific </a:t>
            </a:r>
            <a:r>
              <a:rPr lang="en-AU" dirty="0" smtClean="0"/>
              <a:t>region.</a:t>
            </a:r>
            <a:endParaRPr lang="en-AU" dirty="0"/>
          </a:p>
          <a:p>
            <a:r>
              <a:rPr lang="en-AU" dirty="0" smtClean="0"/>
              <a:t>A </a:t>
            </a:r>
            <a:r>
              <a:rPr lang="en-AU" dirty="0"/>
              <a:t>regional Disability Monograph is generated by 2030.</a:t>
            </a:r>
          </a:p>
        </p:txBody>
      </p:sp>
      <p:sp>
        <p:nvSpPr>
          <p:cNvPr id="4" name="Footer Placeholder 3"/>
          <p:cNvSpPr>
            <a:spLocks noGrp="1"/>
          </p:cNvSpPr>
          <p:nvPr>
            <p:ph type="ftr" sz="quarter" idx="11"/>
          </p:nvPr>
        </p:nvSpPr>
        <p:spPr/>
        <p:txBody>
          <a:bodyPr/>
          <a:lstStyle/>
          <a:p>
            <a:r>
              <a:rPr lang="en-US" smtClean="0"/>
              <a:t>Disability Statistics Matter</a:t>
            </a:r>
            <a:endParaRPr lang="en-US" dirty="0" smtClean="0"/>
          </a:p>
        </p:txBody>
      </p:sp>
    </p:spTree>
    <p:extLst>
      <p:ext uri="{BB962C8B-B14F-4D97-AF65-F5344CB8AC3E}">
        <p14:creationId xmlns:p14="http://schemas.microsoft.com/office/powerpoint/2010/main" val="1019635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Expectations from the meeting</a:t>
            </a:r>
            <a:endParaRPr lang="en-AU" dirty="0"/>
          </a:p>
        </p:txBody>
      </p:sp>
      <p:sp>
        <p:nvSpPr>
          <p:cNvPr id="3" name="Content Placeholder 2"/>
          <p:cNvSpPr>
            <a:spLocks noGrp="1"/>
          </p:cNvSpPr>
          <p:nvPr>
            <p:ph idx="1"/>
          </p:nvPr>
        </p:nvSpPr>
        <p:spPr>
          <a:xfrm>
            <a:off x="838200" y="1825625"/>
            <a:ext cx="5904506" cy="4351338"/>
          </a:xfrm>
        </p:spPr>
        <p:txBody>
          <a:bodyPr>
            <a:normAutofit fontScale="92500"/>
          </a:bodyPr>
          <a:lstStyle/>
          <a:p>
            <a:r>
              <a:rPr lang="en-AU" dirty="0" smtClean="0"/>
              <a:t>Background to the WG tools.</a:t>
            </a:r>
          </a:p>
          <a:p>
            <a:r>
              <a:rPr lang="en-AU" dirty="0" smtClean="0"/>
              <a:t>Lessons learned from statistical agencies who have implemented the WG tools and analysed the data.</a:t>
            </a:r>
          </a:p>
          <a:p>
            <a:r>
              <a:rPr lang="en-AU" dirty="0" smtClean="0"/>
              <a:t>Sharing of experience of DFP/DPOs in the use of disability statistics in policy and planning.</a:t>
            </a:r>
          </a:p>
          <a:p>
            <a:r>
              <a:rPr lang="en-AU" dirty="0" smtClean="0"/>
              <a:t>Knowledge sharing from regional and international organisations and partners.</a:t>
            </a:r>
          </a:p>
          <a:p>
            <a:r>
              <a:rPr lang="en-AU" dirty="0" smtClean="0"/>
              <a:t> Discussion on PGDS’s TOR.</a:t>
            </a:r>
          </a:p>
          <a:p>
            <a:endParaRPr lang="en-AU" dirty="0"/>
          </a:p>
        </p:txBody>
      </p:sp>
      <p:sp>
        <p:nvSpPr>
          <p:cNvPr id="4" name="Footer Placeholder 3"/>
          <p:cNvSpPr>
            <a:spLocks noGrp="1"/>
          </p:cNvSpPr>
          <p:nvPr>
            <p:ph type="ftr" sz="quarter" idx="11"/>
          </p:nvPr>
        </p:nvSpPr>
        <p:spPr/>
        <p:txBody>
          <a:bodyPr/>
          <a:lstStyle/>
          <a:p>
            <a:r>
              <a:rPr lang="en-US" smtClean="0"/>
              <a:t>Disability Statistics Matter</a:t>
            </a:r>
            <a:endParaRPr lang="en-US" dirty="0" smtClean="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71"/>
          <a:stretch/>
        </p:blipFill>
        <p:spPr>
          <a:xfrm>
            <a:off x="6637992" y="1399432"/>
            <a:ext cx="5435362" cy="3506523"/>
          </a:xfrm>
          <a:prstGeom prst="rect">
            <a:avLst/>
          </a:prstGeom>
        </p:spPr>
      </p:pic>
      <p:sp>
        <p:nvSpPr>
          <p:cNvPr id="6" name="TextBox 5"/>
          <p:cNvSpPr txBox="1"/>
          <p:nvPr/>
        </p:nvSpPr>
        <p:spPr>
          <a:xfrm>
            <a:off x="7137931" y="4987461"/>
            <a:ext cx="4921857" cy="369332"/>
          </a:xfrm>
          <a:prstGeom prst="rect">
            <a:avLst/>
          </a:prstGeom>
          <a:noFill/>
        </p:spPr>
        <p:txBody>
          <a:bodyPr wrap="square" rtlCol="0">
            <a:spAutoFit/>
          </a:bodyPr>
          <a:lstStyle/>
          <a:p>
            <a:r>
              <a:rPr lang="en-AU" i="1" dirty="0" smtClean="0"/>
              <a:t>Disability prevalence rate, by province (Fiji, 2017)</a:t>
            </a:r>
            <a:endParaRPr lang="en-AU" i="1" dirty="0"/>
          </a:p>
        </p:txBody>
      </p:sp>
    </p:spTree>
    <p:extLst>
      <p:ext uri="{BB962C8B-B14F-4D97-AF65-F5344CB8AC3E}">
        <p14:creationId xmlns:p14="http://schemas.microsoft.com/office/powerpoint/2010/main" val="3646228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881</Words>
  <Application>Microsoft Office PowerPoint</Application>
  <PresentationFormat>Widescreen</PresentationFormat>
  <Paragraphs>70</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Background to the Pacific Group on Disability Statistics(PGDS)</vt:lpstr>
      <vt:lpstr>Greetings and acknowledgement</vt:lpstr>
      <vt:lpstr>Disability Statistics Matter</vt:lpstr>
      <vt:lpstr>Pacific Sustainable Development Indicators</vt:lpstr>
      <vt:lpstr>The Pacific Group on Disability Statistics (PGDS)</vt:lpstr>
      <vt:lpstr>The Pacific Group on Disability Statistics (PGDS)</vt:lpstr>
      <vt:lpstr>The Pacific Group on Disability Statistics (PGDS)</vt:lpstr>
      <vt:lpstr>The Pacific Group on Disability Statistics (PGDS)</vt:lpstr>
      <vt:lpstr>Expectations from the meeting</vt:lpstr>
      <vt:lpstr>Thank you!</vt:lpstr>
    </vt:vector>
  </TitlesOfParts>
  <Company>SPC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Sharp</dc:creator>
  <cp:lastModifiedBy>HP</cp:lastModifiedBy>
  <cp:revision>53</cp:revision>
  <dcterms:created xsi:type="dcterms:W3CDTF">2019-01-30T03:34:47Z</dcterms:created>
  <dcterms:modified xsi:type="dcterms:W3CDTF">2020-09-23T11:00:47Z</dcterms:modified>
</cp:coreProperties>
</file>