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1.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64" r:id="rId2"/>
    <p:sldId id="265" r:id="rId3"/>
    <p:sldId id="268" r:id="rId4"/>
    <p:sldId id="283" r:id="rId5"/>
    <p:sldId id="269" r:id="rId6"/>
    <p:sldId id="284" r:id="rId7"/>
    <p:sldId id="270" r:id="rId8"/>
    <p:sldId id="271" r:id="rId9"/>
    <p:sldId id="272" r:id="rId10"/>
    <p:sldId id="273" r:id="rId11"/>
    <p:sldId id="267" r:id="rId12"/>
    <p:sldId id="274" r:id="rId13"/>
    <p:sldId id="275" r:id="rId14"/>
    <p:sldId id="276" r:id="rId15"/>
    <p:sldId id="277" r:id="rId16"/>
    <p:sldId id="278" r:id="rId17"/>
    <p:sldId id="279" r:id="rId18"/>
    <p:sldId id="280" r:id="rId19"/>
    <p:sldId id="281" r:id="rId20"/>
    <p:sldId id="282" r:id="rId21"/>
  </p:sldIdLst>
  <p:sldSz cx="12192000" cy="6858000"/>
  <p:notesSz cx="7010400" cy="92964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tente" initials="U" lastIdx="28" clrIdx="0"/>
  <p:cmAuthor id="1" name="Margie" initials="MS"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08" autoAdjust="0"/>
    <p:restoredTop sz="90572" autoAdjust="0"/>
  </p:normalViewPr>
  <p:slideViewPr>
    <p:cSldViewPr snapToGrid="0">
      <p:cViewPr varScale="1">
        <p:scale>
          <a:sx n="66" d="100"/>
          <a:sy n="66" d="100"/>
        </p:scale>
        <p:origin x="678" y="0"/>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2875"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03DECF4-7129-4657-AFE2-5AC6C03428DD}" type="datetimeFigureOut">
              <a:rPr lang="en-CA" smtClean="0"/>
              <a:t>2020-09-12</a:t>
            </a:fld>
            <a:endParaRPr lang="en-CA"/>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A945AC7-8631-440A-8F79-735FE39219DC}" type="slidenum">
              <a:rPr lang="en-CA" smtClean="0"/>
              <a:t>‹#›</a:t>
            </a:fld>
            <a:endParaRPr lang="en-CA"/>
          </a:p>
        </p:txBody>
      </p:sp>
    </p:spTree>
    <p:extLst>
      <p:ext uri="{BB962C8B-B14F-4D97-AF65-F5344CB8AC3E}">
        <p14:creationId xmlns:p14="http://schemas.microsoft.com/office/powerpoint/2010/main" val="1590344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29748AA-BBA9-4678-B5EA-9CD41295C700}" type="datetimeFigureOut">
              <a:rPr lang="en-CA" smtClean="0"/>
              <a:t>2020-09-12</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4CB75D-2722-4F28-AD31-5056FE32A3E1}" type="slidenum">
              <a:rPr lang="en-CA" smtClean="0"/>
              <a:t>‹#›</a:t>
            </a:fld>
            <a:endParaRPr lang="en-CA"/>
          </a:p>
        </p:txBody>
      </p:sp>
    </p:spTree>
    <p:extLst>
      <p:ext uri="{BB962C8B-B14F-4D97-AF65-F5344CB8AC3E}">
        <p14:creationId xmlns:p14="http://schemas.microsoft.com/office/powerpoint/2010/main" val="2767423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lstStyle/>
          <a:p>
            <a:endParaRPr lang="en-US" altLang="en-US" dirty="0"/>
          </a:p>
        </p:txBody>
      </p:sp>
      <p:sp>
        <p:nvSpPr>
          <p:cNvPr id="6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804494" indent="-308528">
              <a:spcBef>
                <a:spcPct val="30000"/>
              </a:spcBef>
              <a:defRPr sz="1200">
                <a:solidFill>
                  <a:schemeClr val="tx1"/>
                </a:solidFill>
                <a:latin typeface="Times New Roman" panose="02020603050405020304" pitchFamily="18" charset="0"/>
              </a:defRPr>
            </a:lvl2pPr>
            <a:lvl3pPr marL="1237429" indent="-245495">
              <a:spcBef>
                <a:spcPct val="30000"/>
              </a:spcBef>
              <a:defRPr sz="1200">
                <a:solidFill>
                  <a:schemeClr val="tx1"/>
                </a:solidFill>
                <a:latin typeface="Times New Roman" panose="02020603050405020304" pitchFamily="18" charset="0"/>
              </a:defRPr>
            </a:lvl3pPr>
            <a:lvl4pPr marL="1735053" indent="-245495">
              <a:spcBef>
                <a:spcPct val="30000"/>
              </a:spcBef>
              <a:defRPr sz="1200">
                <a:solidFill>
                  <a:schemeClr val="tx1"/>
                </a:solidFill>
                <a:latin typeface="Times New Roman" panose="02020603050405020304" pitchFamily="18" charset="0"/>
              </a:defRPr>
            </a:lvl4pPr>
            <a:lvl5pPr marL="2231021" indent="-245495">
              <a:spcBef>
                <a:spcPct val="30000"/>
              </a:spcBef>
              <a:defRPr sz="1200">
                <a:solidFill>
                  <a:schemeClr val="tx1"/>
                </a:solidFill>
                <a:latin typeface="Times New Roman" panose="02020603050405020304" pitchFamily="18" charset="0"/>
              </a:defRPr>
            </a:lvl5pPr>
            <a:lvl6pPr marL="2708741" indent="-245495" eaLnBrk="0" fontAlgn="base" hangingPunct="0">
              <a:spcBef>
                <a:spcPct val="30000"/>
              </a:spcBef>
              <a:spcAft>
                <a:spcPct val="0"/>
              </a:spcAft>
              <a:defRPr sz="1200">
                <a:solidFill>
                  <a:schemeClr val="tx1"/>
                </a:solidFill>
                <a:latin typeface="Times New Roman" panose="02020603050405020304" pitchFamily="18" charset="0"/>
              </a:defRPr>
            </a:lvl6pPr>
            <a:lvl7pPr marL="3186462" indent="-245495" eaLnBrk="0" fontAlgn="base" hangingPunct="0">
              <a:spcBef>
                <a:spcPct val="30000"/>
              </a:spcBef>
              <a:spcAft>
                <a:spcPct val="0"/>
              </a:spcAft>
              <a:defRPr sz="1200">
                <a:solidFill>
                  <a:schemeClr val="tx1"/>
                </a:solidFill>
                <a:latin typeface="Times New Roman" panose="02020603050405020304" pitchFamily="18" charset="0"/>
              </a:defRPr>
            </a:lvl7pPr>
            <a:lvl8pPr marL="3664181" indent="-245495" eaLnBrk="0" fontAlgn="base" hangingPunct="0">
              <a:spcBef>
                <a:spcPct val="30000"/>
              </a:spcBef>
              <a:spcAft>
                <a:spcPct val="0"/>
              </a:spcAft>
              <a:defRPr sz="1200">
                <a:solidFill>
                  <a:schemeClr val="tx1"/>
                </a:solidFill>
                <a:latin typeface="Times New Roman" panose="02020603050405020304" pitchFamily="18" charset="0"/>
              </a:defRPr>
            </a:lvl8pPr>
            <a:lvl9pPr marL="4141902" indent="-24549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776BC63-4F9C-4E6E-87EF-7AD0D2E3F2ED}" type="slidenum">
              <a:rPr lang="en-US" altLang="en-US" smtClean="0">
                <a:latin typeface="Bookman Old Style" panose="02050604050505020204" pitchFamily="18" charset="0"/>
              </a:rPr>
              <a:pPr>
                <a:spcBef>
                  <a:spcPct val="0"/>
                </a:spcBef>
              </a:pPr>
              <a:t>1</a:t>
            </a:fld>
            <a:endParaRPr lang="en-US" altLang="en-US">
              <a:latin typeface="Bookman Old Style" panose="02050604050505020204" pitchFamily="18" charset="0"/>
            </a:endParaRPr>
          </a:p>
        </p:txBody>
      </p:sp>
    </p:spTree>
    <p:extLst>
      <p:ext uri="{BB962C8B-B14F-4D97-AF65-F5344CB8AC3E}">
        <p14:creationId xmlns:p14="http://schemas.microsoft.com/office/powerpoint/2010/main" val="25155571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10</a:t>
            </a:fld>
            <a:endParaRPr lang="en-CA"/>
          </a:p>
        </p:txBody>
      </p:sp>
    </p:spTree>
    <p:extLst>
      <p:ext uri="{BB962C8B-B14F-4D97-AF65-F5344CB8AC3E}">
        <p14:creationId xmlns:p14="http://schemas.microsoft.com/office/powerpoint/2010/main" val="2071101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11</a:t>
            </a:fld>
            <a:endParaRPr lang="en-CA"/>
          </a:p>
        </p:txBody>
      </p:sp>
    </p:spTree>
    <p:extLst>
      <p:ext uri="{BB962C8B-B14F-4D97-AF65-F5344CB8AC3E}">
        <p14:creationId xmlns:p14="http://schemas.microsoft.com/office/powerpoint/2010/main" val="598884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12</a:t>
            </a:fld>
            <a:endParaRPr lang="en-CA"/>
          </a:p>
        </p:txBody>
      </p:sp>
    </p:spTree>
    <p:extLst>
      <p:ext uri="{BB962C8B-B14F-4D97-AF65-F5344CB8AC3E}">
        <p14:creationId xmlns:p14="http://schemas.microsoft.com/office/powerpoint/2010/main" val="406832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13</a:t>
            </a:fld>
            <a:endParaRPr lang="en-CA"/>
          </a:p>
        </p:txBody>
      </p:sp>
    </p:spTree>
    <p:extLst>
      <p:ext uri="{BB962C8B-B14F-4D97-AF65-F5344CB8AC3E}">
        <p14:creationId xmlns:p14="http://schemas.microsoft.com/office/powerpoint/2010/main" val="4274419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14</a:t>
            </a:fld>
            <a:endParaRPr lang="en-CA"/>
          </a:p>
        </p:txBody>
      </p:sp>
    </p:spTree>
    <p:extLst>
      <p:ext uri="{BB962C8B-B14F-4D97-AF65-F5344CB8AC3E}">
        <p14:creationId xmlns:p14="http://schemas.microsoft.com/office/powerpoint/2010/main" val="179809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15</a:t>
            </a:fld>
            <a:endParaRPr lang="en-CA"/>
          </a:p>
        </p:txBody>
      </p:sp>
    </p:spTree>
    <p:extLst>
      <p:ext uri="{BB962C8B-B14F-4D97-AF65-F5344CB8AC3E}">
        <p14:creationId xmlns:p14="http://schemas.microsoft.com/office/powerpoint/2010/main" val="29450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16</a:t>
            </a:fld>
            <a:endParaRPr lang="en-CA"/>
          </a:p>
        </p:txBody>
      </p:sp>
    </p:spTree>
    <p:extLst>
      <p:ext uri="{BB962C8B-B14F-4D97-AF65-F5344CB8AC3E}">
        <p14:creationId xmlns:p14="http://schemas.microsoft.com/office/powerpoint/2010/main" val="27603068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17</a:t>
            </a:fld>
            <a:endParaRPr lang="en-CA"/>
          </a:p>
        </p:txBody>
      </p:sp>
    </p:spTree>
    <p:extLst>
      <p:ext uri="{BB962C8B-B14F-4D97-AF65-F5344CB8AC3E}">
        <p14:creationId xmlns:p14="http://schemas.microsoft.com/office/powerpoint/2010/main" val="21910631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18</a:t>
            </a:fld>
            <a:endParaRPr lang="en-CA"/>
          </a:p>
        </p:txBody>
      </p:sp>
    </p:spTree>
    <p:extLst>
      <p:ext uri="{BB962C8B-B14F-4D97-AF65-F5344CB8AC3E}">
        <p14:creationId xmlns:p14="http://schemas.microsoft.com/office/powerpoint/2010/main" val="1011130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19</a:t>
            </a:fld>
            <a:endParaRPr lang="en-CA"/>
          </a:p>
        </p:txBody>
      </p:sp>
    </p:spTree>
    <p:extLst>
      <p:ext uri="{BB962C8B-B14F-4D97-AF65-F5344CB8AC3E}">
        <p14:creationId xmlns:p14="http://schemas.microsoft.com/office/powerpoint/2010/main" val="289069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2</a:t>
            </a:fld>
            <a:endParaRPr lang="en-CA"/>
          </a:p>
        </p:txBody>
      </p:sp>
    </p:spTree>
    <p:extLst>
      <p:ext uri="{BB962C8B-B14F-4D97-AF65-F5344CB8AC3E}">
        <p14:creationId xmlns:p14="http://schemas.microsoft.com/office/powerpoint/2010/main" val="12377216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20</a:t>
            </a:fld>
            <a:endParaRPr lang="en-CA"/>
          </a:p>
        </p:txBody>
      </p:sp>
    </p:spTree>
    <p:extLst>
      <p:ext uri="{BB962C8B-B14F-4D97-AF65-F5344CB8AC3E}">
        <p14:creationId xmlns:p14="http://schemas.microsoft.com/office/powerpoint/2010/main" val="136294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3</a:t>
            </a:fld>
            <a:endParaRPr lang="en-CA"/>
          </a:p>
        </p:txBody>
      </p:sp>
    </p:spTree>
    <p:extLst>
      <p:ext uri="{BB962C8B-B14F-4D97-AF65-F5344CB8AC3E}">
        <p14:creationId xmlns:p14="http://schemas.microsoft.com/office/powerpoint/2010/main" val="104848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4</a:t>
            </a:fld>
            <a:endParaRPr lang="en-CA"/>
          </a:p>
        </p:txBody>
      </p:sp>
    </p:spTree>
    <p:extLst>
      <p:ext uri="{BB962C8B-B14F-4D97-AF65-F5344CB8AC3E}">
        <p14:creationId xmlns:p14="http://schemas.microsoft.com/office/powerpoint/2010/main" val="236473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5</a:t>
            </a:fld>
            <a:endParaRPr lang="en-CA"/>
          </a:p>
        </p:txBody>
      </p:sp>
    </p:spTree>
    <p:extLst>
      <p:ext uri="{BB962C8B-B14F-4D97-AF65-F5344CB8AC3E}">
        <p14:creationId xmlns:p14="http://schemas.microsoft.com/office/powerpoint/2010/main" val="3432358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6</a:t>
            </a:fld>
            <a:endParaRPr lang="en-CA"/>
          </a:p>
        </p:txBody>
      </p:sp>
    </p:spTree>
    <p:extLst>
      <p:ext uri="{BB962C8B-B14F-4D97-AF65-F5344CB8AC3E}">
        <p14:creationId xmlns:p14="http://schemas.microsoft.com/office/powerpoint/2010/main" val="417640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7</a:t>
            </a:fld>
            <a:endParaRPr lang="en-CA"/>
          </a:p>
        </p:txBody>
      </p:sp>
    </p:spTree>
    <p:extLst>
      <p:ext uri="{BB962C8B-B14F-4D97-AF65-F5344CB8AC3E}">
        <p14:creationId xmlns:p14="http://schemas.microsoft.com/office/powerpoint/2010/main" val="777198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8</a:t>
            </a:fld>
            <a:endParaRPr lang="en-CA"/>
          </a:p>
        </p:txBody>
      </p:sp>
    </p:spTree>
    <p:extLst>
      <p:ext uri="{BB962C8B-B14F-4D97-AF65-F5344CB8AC3E}">
        <p14:creationId xmlns:p14="http://schemas.microsoft.com/office/powerpoint/2010/main" val="2068659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presentation</a:t>
            </a:r>
            <a:r>
              <a:rPr lang="en-CA" baseline="0" dirty="0"/>
              <a:t> outline is provided here.</a:t>
            </a:r>
            <a:endParaRPr lang="en-CA" dirty="0"/>
          </a:p>
        </p:txBody>
      </p:sp>
      <p:sp>
        <p:nvSpPr>
          <p:cNvPr id="4" name="Slide Number Placeholder 3"/>
          <p:cNvSpPr>
            <a:spLocks noGrp="1"/>
          </p:cNvSpPr>
          <p:nvPr>
            <p:ph type="sldNum" sz="quarter" idx="10"/>
          </p:nvPr>
        </p:nvSpPr>
        <p:spPr/>
        <p:txBody>
          <a:bodyPr/>
          <a:lstStyle/>
          <a:p>
            <a:fld id="{794CB75D-2722-4F28-AD31-5056FE32A3E1}" type="slidenum">
              <a:rPr lang="en-CA" smtClean="0"/>
              <a:t>9</a:t>
            </a:fld>
            <a:endParaRPr lang="en-CA"/>
          </a:p>
        </p:txBody>
      </p:sp>
    </p:spTree>
    <p:extLst>
      <p:ext uri="{BB962C8B-B14F-4D97-AF65-F5344CB8AC3E}">
        <p14:creationId xmlns:p14="http://schemas.microsoft.com/office/powerpoint/2010/main" val="1364683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9A595253-118C-4712-B8E3-D8F4CE3102FB}" type="datetimeFigureOut">
              <a:rPr lang="en-CA" smtClean="0"/>
              <a:t>2020-09-12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3361274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A595253-118C-4712-B8E3-D8F4CE3102FB}" type="datetimeFigureOut">
              <a:rPr lang="en-CA" smtClean="0"/>
              <a:t>2020-09-12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2475200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A595253-118C-4712-B8E3-D8F4CE3102FB}" type="datetimeFigureOut">
              <a:rPr lang="en-CA" smtClean="0"/>
              <a:t>2020-09-12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3880230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A595253-118C-4712-B8E3-D8F4CE3102FB}" type="datetimeFigureOut">
              <a:rPr lang="en-CA" smtClean="0"/>
              <a:t>2020-09-12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1476964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95253-118C-4712-B8E3-D8F4CE3102FB}" type="datetimeFigureOut">
              <a:rPr lang="en-CA" smtClean="0"/>
              <a:t>2020-09-12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320902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9A595253-118C-4712-B8E3-D8F4CE3102FB}" type="datetimeFigureOut">
              <a:rPr lang="en-CA" smtClean="0"/>
              <a:t>2020-09-12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93249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9A595253-118C-4712-B8E3-D8F4CE3102FB}" type="datetimeFigureOut">
              <a:rPr lang="en-CA" smtClean="0"/>
              <a:t>2020-09-12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3811547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9A595253-118C-4712-B8E3-D8F4CE3102FB}" type="datetimeFigureOut">
              <a:rPr lang="en-CA" smtClean="0"/>
              <a:t>2020-09-12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309749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95253-118C-4712-B8E3-D8F4CE3102FB}" type="datetimeFigureOut">
              <a:rPr lang="en-CA" smtClean="0"/>
              <a:t>2020-09-12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347554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595253-118C-4712-B8E3-D8F4CE3102FB}" type="datetimeFigureOut">
              <a:rPr lang="en-CA" smtClean="0"/>
              <a:t>2020-09-12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4252212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595253-118C-4712-B8E3-D8F4CE3102FB}" type="datetimeFigureOut">
              <a:rPr lang="en-CA" smtClean="0"/>
              <a:t>2020-09-12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BF8E7D1-F1EF-469A-AEC5-7C0D1693059A}" type="slidenum">
              <a:rPr lang="en-CA" smtClean="0"/>
              <a:t>‹#›</a:t>
            </a:fld>
            <a:endParaRPr lang="en-CA"/>
          </a:p>
        </p:txBody>
      </p:sp>
    </p:spTree>
    <p:extLst>
      <p:ext uri="{BB962C8B-B14F-4D97-AF65-F5344CB8AC3E}">
        <p14:creationId xmlns:p14="http://schemas.microsoft.com/office/powerpoint/2010/main" val="61498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95253-118C-4712-B8E3-D8F4CE3102FB}" type="datetimeFigureOut">
              <a:rPr lang="en-CA" smtClean="0"/>
              <a:t>2020-09-12</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F8E7D1-F1EF-469A-AEC5-7C0D1693059A}" type="slidenum">
              <a:rPr lang="en-CA" smtClean="0"/>
              <a:t>‹#›</a:t>
            </a:fld>
            <a:endParaRPr lang="en-CA"/>
          </a:p>
        </p:txBody>
      </p:sp>
    </p:spTree>
    <p:extLst>
      <p:ext uri="{BB962C8B-B14F-4D97-AF65-F5344CB8AC3E}">
        <p14:creationId xmlns:p14="http://schemas.microsoft.com/office/powerpoint/2010/main" val="644686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ctrTitle"/>
          </p:nvPr>
        </p:nvSpPr>
        <p:spPr>
          <a:xfrm>
            <a:off x="466534" y="412956"/>
            <a:ext cx="11131419" cy="2089490"/>
          </a:xfrm>
        </p:spPr>
        <p:txBody>
          <a:bodyPr anchor="ctr">
            <a:normAutofit fontScale="90000"/>
          </a:bodyPr>
          <a:lstStyle/>
          <a:p>
            <a:r>
              <a:rPr lang="en-US" sz="4000" b="1" dirty="0">
                <a:solidFill>
                  <a:srgbClr val="00B050"/>
                </a:solidFill>
                <a:highlight>
                  <a:srgbClr val="00FF00"/>
                </a:highlight>
                <a:latin typeface="Times New Roman" panose="02020603050405020304" pitchFamily="18" charset="0"/>
                <a:ea typeface="Calibri" panose="020F0502020204030204" pitchFamily="34" charset="0"/>
                <a:cs typeface="Times New Roman" panose="02020603050405020304" pitchFamily="18" charset="0"/>
              </a:rPr>
              <a:t> </a:t>
            </a:r>
            <a:br>
              <a:rPr lang="en-US" sz="4000" b="1" dirty="0">
                <a:solidFill>
                  <a:srgbClr val="00B050"/>
                </a:solidFill>
                <a:highlight>
                  <a:srgbClr val="00FF00"/>
                </a:highlight>
                <a:latin typeface="Times New Roman" panose="02020603050405020304" pitchFamily="18" charset="0"/>
                <a:ea typeface="Calibri" panose="020F0502020204030204" pitchFamily="34" charset="0"/>
                <a:cs typeface="Times New Roman" panose="02020603050405020304" pitchFamily="18" charset="0"/>
              </a:rPr>
            </a:br>
            <a:r>
              <a:rPr lang="en-US" sz="4000" b="1" dirty="0">
                <a:effectLst/>
                <a:highlight>
                  <a:srgbClr val="00FF00"/>
                </a:highlight>
                <a:latin typeface="Times New Roman" panose="02020603050405020304" pitchFamily="18" charset="0"/>
                <a:ea typeface="Calibri" panose="020F0502020204030204" pitchFamily="34" charset="0"/>
                <a:cs typeface="Times New Roman" panose="02020603050405020304" pitchFamily="18" charset="0"/>
              </a:rPr>
              <a:t>TERMS OF REFERENCE FOR ENVIRONMENT AND PARTICIPATION  WORK GROUP ON DISABILITY STATISTICS</a:t>
            </a:r>
            <a:br>
              <a:rPr lang="en-KE" sz="40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br>
            <a:br>
              <a:rPr lang="en-US" altLang="en-US" sz="4000" b="1" dirty="0">
                <a:solidFill>
                  <a:srgbClr val="0070C0"/>
                </a:solidFill>
                <a:latin typeface="Times New Roman" panose="02020603050405020304" pitchFamily="18" charset="0"/>
                <a:cs typeface="Times New Roman" panose="02020603050405020304" pitchFamily="18" charset="0"/>
              </a:rPr>
            </a:br>
            <a:endParaRPr lang="en-US" altLang="en-US" sz="4000" b="1" dirty="0">
              <a:solidFill>
                <a:srgbClr val="0070C0"/>
              </a:solidFill>
              <a:latin typeface="Times New Roman" panose="02020603050405020304" pitchFamily="18" charset="0"/>
              <a:cs typeface="Times New Roman" panose="02020603050405020304" pitchFamily="18" charset="0"/>
            </a:endParaRPr>
          </a:p>
        </p:txBody>
      </p:sp>
      <p:pic>
        <p:nvPicPr>
          <p:cNvPr id="5126"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5252" y="3873960"/>
            <a:ext cx="1395058" cy="1902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5"/>
          <p:cNvSpPr txBox="1">
            <a:spLocks noChangeArrowheads="1"/>
          </p:cNvSpPr>
          <p:nvPr/>
        </p:nvSpPr>
        <p:spPr>
          <a:xfrm>
            <a:off x="1042781" y="2498636"/>
            <a:ext cx="8246362" cy="247976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657350" lvl="4"/>
            <a:endParaRPr lang="en-GB" sz="2400" b="1" dirty="0">
              <a:latin typeface="Times New Roman" panose="02020603050405020304" pitchFamily="18" charset="0"/>
              <a:cs typeface="Times New Roman" panose="02020603050405020304" pitchFamily="18" charset="0"/>
            </a:endParaRPr>
          </a:p>
          <a:p>
            <a:pPr marL="1657350" lvl="4"/>
            <a:r>
              <a:rPr lang="en-GB" sz="2400" b="1" dirty="0">
                <a:latin typeface="Times New Roman" panose="02020603050405020304" pitchFamily="18" charset="0"/>
                <a:cs typeface="Times New Roman" panose="02020603050405020304" pitchFamily="18" charset="0"/>
              </a:rPr>
              <a:t>BY</a:t>
            </a:r>
          </a:p>
          <a:p>
            <a:pPr marL="1657350" lvl="4"/>
            <a:r>
              <a:rPr lang="en-GB" sz="2400" b="1" dirty="0">
                <a:latin typeface="Times New Roman" panose="02020603050405020304" pitchFamily="18" charset="0"/>
                <a:cs typeface="Times New Roman" panose="02020603050405020304" pitchFamily="18" charset="0"/>
              </a:rPr>
              <a:t>ROBERT C. B. BULUMA</a:t>
            </a:r>
          </a:p>
          <a:p>
            <a:pPr>
              <a:lnSpc>
                <a:spcPct val="100000"/>
              </a:lnSpc>
              <a:spcBef>
                <a:spcPts val="0"/>
              </a:spcBef>
            </a:pPr>
            <a:r>
              <a:rPr lang="en-ZA" dirty="0">
                <a:latin typeface="Times New Roman" panose="02020603050405020304" pitchFamily="18" charset="0"/>
                <a:cs typeface="Times New Roman" panose="02020603050405020304" pitchFamily="18" charset="0"/>
              </a:rPr>
              <a:t>	        	</a:t>
            </a:r>
            <a:r>
              <a:rPr lang="en-ZA" sz="3200" dirty="0">
                <a:latin typeface="Times New Roman" panose="02020603050405020304" pitchFamily="18" charset="0"/>
                <a:cs typeface="Times New Roman" panose="02020603050405020304" pitchFamily="18" charset="0"/>
              </a:rPr>
              <a:t>Chair of the Work Group</a:t>
            </a:r>
          </a:p>
          <a:p>
            <a:pPr>
              <a:lnSpc>
                <a:spcPct val="100000"/>
              </a:lnSpc>
              <a:spcBef>
                <a:spcPts val="0"/>
              </a:spcBef>
            </a:pPr>
            <a:endParaRPr lang="en-ZA" dirty="0">
              <a:latin typeface="Times New Roman" panose="02020603050405020304" pitchFamily="18" charset="0"/>
              <a:cs typeface="Times New Roman" panose="02020603050405020304" pitchFamily="18" charset="0"/>
            </a:endParaRPr>
          </a:p>
          <a:p>
            <a:pPr>
              <a:lnSpc>
                <a:spcPct val="100000"/>
              </a:lnSpc>
              <a:spcBef>
                <a:spcPts val="0"/>
              </a:spcBef>
            </a:pPr>
            <a:r>
              <a:rPr lang="en-Z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KENYA NATIONAL BUREAU OF STATISTICS</a:t>
            </a:r>
            <a:endParaRPr lang="en-ZA" dirty="0">
              <a:latin typeface="Times New Roman" panose="02020603050405020304" pitchFamily="18" charset="0"/>
              <a:cs typeface="Times New Roman" panose="02020603050405020304" pitchFamily="18" charset="0"/>
            </a:endParaRPr>
          </a:p>
          <a:p>
            <a:pPr>
              <a:lnSpc>
                <a:spcPct val="100000"/>
              </a:lnSpc>
              <a:spcBef>
                <a:spcPts val="0"/>
              </a:spcBef>
            </a:pPr>
            <a:endParaRPr lang="en-CA" sz="28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2177143" y="5260630"/>
            <a:ext cx="9420808" cy="1354217"/>
          </a:xfrm>
          <a:prstGeom prst="rect">
            <a:avLst/>
          </a:prstGeom>
          <a:noFill/>
        </p:spPr>
        <p:txBody>
          <a:bodyPr wrap="square" rtlCol="0">
            <a:spAutoFit/>
          </a:bodyPr>
          <a:lstStyle/>
          <a:p>
            <a:pPr algn="ctr">
              <a:spcAft>
                <a:spcPts val="12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2020 Virtual Meeting of the Washington Group on Disability Statistics (WG)</a:t>
            </a:r>
            <a:endParaRPr lang="en-KE"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2400" dirty="0">
                <a:solidFill>
                  <a:srgbClr val="0070C0"/>
                </a:solidFill>
                <a:latin typeface="Times New Roman" panose="02020603050405020304" pitchFamily="18" charset="0"/>
                <a:cs typeface="Times New Roman" panose="02020603050405020304" pitchFamily="18" charset="0"/>
              </a:rPr>
              <a:t>22– 24 September, 2020</a:t>
            </a:r>
          </a:p>
        </p:txBody>
      </p:sp>
      <p:cxnSp>
        <p:nvCxnSpPr>
          <p:cNvPr id="6" name="Straight Connector 2"/>
          <p:cNvCxnSpPr/>
          <p:nvPr/>
        </p:nvCxnSpPr>
        <p:spPr>
          <a:xfrm>
            <a:off x="587828" y="2298473"/>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8829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58" y="235991"/>
            <a:ext cx="9681028" cy="1033462"/>
          </a:xfrm>
        </p:spPr>
        <p:txBody>
          <a:bodyPr>
            <a:normAutofit fontScale="90000"/>
          </a:bodyPr>
          <a:lstStyle/>
          <a:p>
            <a:pPr marL="228600" lvl="1" algn="l">
              <a:lnSpc>
                <a:spcPct val="120000"/>
              </a:lnSpc>
              <a:spcBef>
                <a:spcPts val="1000"/>
              </a:spcBef>
              <a:spcAft>
                <a:spcPts val="800"/>
              </a:spcAft>
              <a:buClr>
                <a:srgbClr val="0070C0"/>
              </a:buClr>
              <a:buSzPct val="125000"/>
            </a:pPr>
            <a:r>
              <a:rPr lang="en-US" sz="4400" b="1" kern="1200" dirty="0">
                <a:solidFill>
                  <a:schemeClr val="tx1"/>
                </a:solidFill>
                <a:latin typeface="Times New Roman" panose="02020603050405020304" pitchFamily="18" charset="0"/>
                <a:cs typeface="Times New Roman" panose="02020603050405020304" pitchFamily="18" charset="0"/>
              </a:rPr>
              <a:t>Objectives of the work group cont’d</a:t>
            </a:r>
            <a:br>
              <a:rPr lang="en-US" sz="4400" b="1" kern="1200" dirty="0">
                <a:solidFill>
                  <a:schemeClr val="tx1"/>
                </a:solidFill>
                <a:latin typeface="Times New Roman" panose="02020603050405020304" pitchFamily="18" charset="0"/>
                <a:cs typeface="Times New Roman" panose="02020603050405020304" pitchFamily="18" charset="0"/>
              </a:rPr>
            </a:br>
            <a:endParaRPr lang="en-US" sz="4400" b="1" kern="1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71EDD898-03A0-48A0-9DD5-6833B73806B1}"/>
              </a:ext>
            </a:extLst>
          </p:cNvPr>
          <p:cNvSpPr txBox="1"/>
          <p:nvPr/>
        </p:nvSpPr>
        <p:spPr>
          <a:xfrm>
            <a:off x="464457" y="1384690"/>
            <a:ext cx="11248572" cy="7074373"/>
          </a:xfrm>
          <a:prstGeom prst="rect">
            <a:avLst/>
          </a:prstGeom>
          <a:noFill/>
        </p:spPr>
        <p:txBody>
          <a:bodyPr wrap="square">
            <a:spAutoFit/>
          </a:bodyPr>
          <a:lstStyle/>
          <a:p>
            <a:pPr marL="342900" lvl="0" indent="-342900" algn="just">
              <a:lnSpc>
                <a:spcPct val="150000"/>
              </a:lnSpc>
              <a:spcAft>
                <a:spcPts val="800"/>
              </a:spcAft>
              <a:buFont typeface="Wingdings" panose="05000000000000000000" pitchFamily="2" charset="2"/>
              <a:buChar char="ü"/>
              <a:tabLst>
                <a:tab pos="45720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Collect data that will assist in environmental measurement in order to identify related environmental facilitators that support participation</a:t>
            </a:r>
          </a:p>
          <a:p>
            <a:pPr lvl="0" algn="just">
              <a:lnSpc>
                <a:spcPct val="150000"/>
              </a:lnSpc>
              <a:spcAft>
                <a:spcPts val="800"/>
              </a:spcAft>
              <a:tabLst>
                <a:tab pos="457200" algn="l"/>
              </a:tabLs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spcAft>
                <a:spcPts val="800"/>
              </a:spcAft>
              <a:buFont typeface="Wingdings" panose="05000000000000000000" pitchFamily="2" charset="2"/>
              <a:buChar char="ü"/>
              <a:tabLst>
                <a:tab pos="45720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Collect data that will assist in environmental measurement in order to identify related environmental barriers that prevent participation</a:t>
            </a:r>
          </a:p>
          <a:p>
            <a:pPr marL="342900" lvl="0" indent="-342900" algn="just">
              <a:lnSpc>
                <a:spcPct val="150000"/>
              </a:lnSpc>
              <a:spcAft>
                <a:spcPts val="800"/>
              </a:spcAft>
              <a:buFont typeface="Wingdings" panose="05000000000000000000" pitchFamily="2" charset="2"/>
              <a:buChar char="ü"/>
              <a:tabLst>
                <a:tab pos="457200" algn="l"/>
              </a:tabLst>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Wingdings" panose="05000000000000000000" pitchFamily="2" charset="2"/>
              <a:buChar char="ü"/>
              <a:tabLst>
                <a:tab pos="457200" algn="l"/>
              </a:tabLst>
            </a:pP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9948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429" y="235991"/>
            <a:ext cx="8954471" cy="1033462"/>
          </a:xfrm>
        </p:spPr>
        <p:txBody>
          <a:bodyPr>
            <a:normAutofit fontScale="90000"/>
          </a:bodyPr>
          <a:lstStyle/>
          <a:p>
            <a:pPr marL="228600" lvl="1">
              <a:lnSpc>
                <a:spcPct val="120000"/>
              </a:lnSpc>
              <a:spcBef>
                <a:spcPts val="1000"/>
              </a:spcBef>
              <a:spcAft>
                <a:spcPts val="800"/>
              </a:spcAft>
              <a:buClr>
                <a:srgbClr val="0070C0"/>
              </a:buClr>
              <a:buSzPct val="125000"/>
            </a:pPr>
            <a:r>
              <a:rPr lang="en-US" sz="4900" b="1" kern="1200" dirty="0">
                <a:solidFill>
                  <a:schemeClr val="tx1"/>
                </a:solidFill>
                <a:latin typeface="Times New Roman" panose="02020603050405020304" pitchFamily="18" charset="0"/>
                <a:cs typeface="Times New Roman" panose="02020603050405020304" pitchFamily="18" charset="0"/>
              </a:rPr>
              <a:t>Functions of the work group</a:t>
            </a:r>
            <a:br>
              <a:rPr lang="en-US" sz="4400" b="1" kern="1200" dirty="0">
                <a:solidFill>
                  <a:schemeClr val="tx1"/>
                </a:solidFill>
                <a:latin typeface="Times New Roman" panose="02020603050405020304" pitchFamily="18" charset="0"/>
                <a:cs typeface="Times New Roman" panose="02020603050405020304" pitchFamily="18" charset="0"/>
              </a:rPr>
            </a:br>
            <a:endParaRPr lang="en-US" sz="4400" b="1" kern="1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5701" y="885378"/>
            <a:ext cx="1173052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a:buClr>
                <a:srgbClr val="0070C0"/>
              </a:buClr>
              <a:buSzPct val="125000"/>
              <a:buFont typeface="Wingdings" panose="05000000000000000000" pitchFamily="2" charset="2"/>
              <a:buChar char="q"/>
            </a:pPr>
            <a:r>
              <a:rPr lang="en-GB" sz="3200" dirty="0">
                <a:latin typeface="Times New Roman" panose="02020603050405020304" pitchFamily="18" charset="0"/>
                <a:cs typeface="Times New Roman" panose="02020603050405020304" pitchFamily="18" charset="0"/>
              </a:rPr>
              <a:t>The functions include:</a:t>
            </a:r>
          </a:p>
          <a:p>
            <a:pPr lvl="0" algn="just">
              <a:lnSpc>
                <a:spcPct val="150000"/>
              </a:lnSpc>
              <a:spcAft>
                <a:spcPts val="800"/>
              </a:spcAft>
              <a:buFont typeface="Wingdings" panose="05000000000000000000" pitchFamily="2" charset="2"/>
              <a:buChar char="ü"/>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Reviewing any existing literature and tools currently being used to collect disability environmental and participation data</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Developing work plan for developing a module on disability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environment and participation </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800"/>
              </a:spcAft>
              <a:buFont typeface="Wingdings" panose="05000000000000000000" pitchFamily="2" charset="2"/>
              <a:buChar char="ü"/>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Developing tools (questionnaires and manuals) to be used to get environmental and participation module</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547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009" y="235991"/>
            <a:ext cx="10293306" cy="1033462"/>
          </a:xfrm>
        </p:spPr>
        <p:txBody>
          <a:bodyPr>
            <a:normAutofit fontScale="90000"/>
          </a:bodyPr>
          <a:lstStyle/>
          <a:p>
            <a:pPr marL="228600" lvl="1" algn="l">
              <a:lnSpc>
                <a:spcPct val="120000"/>
              </a:lnSpc>
              <a:spcBef>
                <a:spcPts val="1000"/>
              </a:spcBef>
              <a:spcAft>
                <a:spcPts val="800"/>
              </a:spcAft>
              <a:buClr>
                <a:srgbClr val="0070C0"/>
              </a:buClr>
              <a:buSzPct val="125000"/>
            </a:pPr>
            <a:r>
              <a:rPr lang="en-US" sz="4400" b="1" kern="1200" dirty="0">
                <a:solidFill>
                  <a:schemeClr val="tx1"/>
                </a:solidFill>
                <a:latin typeface="Times New Roman" panose="02020603050405020304" pitchFamily="18" charset="0"/>
                <a:cs typeface="Times New Roman" panose="02020603050405020304" pitchFamily="18" charset="0"/>
              </a:rPr>
              <a:t>Functions of the work group cont’d</a:t>
            </a:r>
            <a:br>
              <a:rPr lang="en-US" sz="4400" b="1" kern="1200" dirty="0">
                <a:solidFill>
                  <a:schemeClr val="tx1"/>
                </a:solidFill>
                <a:latin typeface="Times New Roman" panose="02020603050405020304" pitchFamily="18" charset="0"/>
                <a:cs typeface="Times New Roman" panose="02020603050405020304" pitchFamily="18" charset="0"/>
              </a:rPr>
            </a:br>
            <a:endParaRPr lang="en-US" sz="4400" b="1" kern="1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244588AB-932F-4135-9CAF-5F81A0ECB891}"/>
              </a:ext>
            </a:extLst>
          </p:cNvPr>
          <p:cNvSpPr txBox="1"/>
          <p:nvPr/>
        </p:nvSpPr>
        <p:spPr>
          <a:xfrm>
            <a:off x="752065" y="1269453"/>
            <a:ext cx="11010122" cy="4753161"/>
          </a:xfrm>
          <a:prstGeom prst="rect">
            <a:avLst/>
          </a:prstGeom>
          <a:noFill/>
        </p:spPr>
        <p:txBody>
          <a:bodyPr wrap="square">
            <a:spAutoFit/>
          </a:bodyPr>
          <a:lstStyle/>
          <a:p>
            <a:pPr marL="457200" lvl="0" indent="-457200" algn="just">
              <a:lnSpc>
                <a:spcPct val="150000"/>
              </a:lnSpc>
              <a:spcAft>
                <a:spcPts val="800"/>
              </a:spcAft>
              <a:buFont typeface="Wingdings" panose="05000000000000000000" pitchFamily="2" charset="2"/>
              <a:buChar char="ü"/>
            </a:pP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457200" algn="just">
              <a:lnSpc>
                <a:spcPct val="150000"/>
              </a:lnSpc>
              <a:spcAft>
                <a:spcPts val="800"/>
              </a:spcAft>
              <a:buFont typeface="Wingdings" panose="05000000000000000000" pitchFamily="2" charset="2"/>
              <a:buChar char="ü"/>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Validating tools to be used to develop environmental and participation module </a:t>
            </a:r>
          </a:p>
          <a:p>
            <a:pPr marL="457200" lvl="0" indent="-457200" algn="just">
              <a:lnSpc>
                <a:spcPct val="150000"/>
              </a:lnSpc>
              <a:spcAft>
                <a:spcPts val="800"/>
              </a:spcAft>
              <a:buFont typeface="Wingdings" panose="05000000000000000000" pitchFamily="2" charset="2"/>
              <a:buChar char="ü"/>
            </a:pP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spcAft>
                <a:spcPts val="800"/>
              </a:spcAft>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Holding virtual meetings on regular basis to deliberate on the development of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environment and participation module</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2735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30" y="235991"/>
            <a:ext cx="10457542" cy="1033462"/>
          </a:xfrm>
        </p:spPr>
        <p:txBody>
          <a:bodyPr>
            <a:normAutofit fontScale="90000"/>
          </a:bodyPr>
          <a:lstStyle/>
          <a:p>
            <a:pPr marL="228600" lvl="1" algn="l">
              <a:lnSpc>
                <a:spcPct val="120000"/>
              </a:lnSpc>
              <a:spcBef>
                <a:spcPts val="1000"/>
              </a:spcBef>
              <a:spcAft>
                <a:spcPts val="800"/>
              </a:spcAft>
              <a:buClr>
                <a:srgbClr val="0070C0"/>
              </a:buClr>
              <a:buSzPct val="125000"/>
            </a:pPr>
            <a:r>
              <a:rPr lang="en-US" sz="4400" b="1" kern="1200" dirty="0">
                <a:solidFill>
                  <a:schemeClr val="tx1"/>
                </a:solidFill>
                <a:latin typeface="Times New Roman" panose="02020603050405020304" pitchFamily="18" charset="0"/>
                <a:cs typeface="Times New Roman" panose="02020603050405020304" pitchFamily="18" charset="0"/>
              </a:rPr>
              <a:t>Functions of the work group cont’d</a:t>
            </a:r>
            <a:br>
              <a:rPr lang="en-US" sz="4400" b="1" kern="1200" dirty="0">
                <a:solidFill>
                  <a:schemeClr val="tx1"/>
                </a:solidFill>
                <a:latin typeface="Times New Roman" panose="02020603050405020304" pitchFamily="18" charset="0"/>
                <a:cs typeface="Times New Roman" panose="02020603050405020304" pitchFamily="18" charset="0"/>
              </a:rPr>
            </a:br>
            <a:endParaRPr lang="en-US" sz="4400" b="1" kern="1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92786" y="835386"/>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6B9BC1FE-078D-482F-8C9E-CCCE840CA32C}"/>
              </a:ext>
            </a:extLst>
          </p:cNvPr>
          <p:cNvSpPr txBox="1"/>
          <p:nvPr/>
        </p:nvSpPr>
        <p:spPr>
          <a:xfrm>
            <a:off x="319314" y="1269453"/>
            <a:ext cx="11146972" cy="4753161"/>
          </a:xfrm>
          <a:prstGeom prst="rect">
            <a:avLst/>
          </a:prstGeom>
          <a:noFill/>
        </p:spPr>
        <p:txBody>
          <a:bodyPr wrap="square">
            <a:spAutoFit/>
          </a:bodyPr>
          <a:lstStyle/>
          <a:p>
            <a:pPr marL="457200" lvl="0" indent="-457200" algn="just">
              <a:lnSpc>
                <a:spcPct val="150000"/>
              </a:lnSpc>
              <a:spcAft>
                <a:spcPts val="800"/>
              </a:spcAft>
              <a:buFont typeface="Wingdings" panose="05000000000000000000" pitchFamily="2" charset="2"/>
              <a:buChar char="ü"/>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lvl="0" indent="-457200" algn="just">
              <a:lnSpc>
                <a:spcPct val="150000"/>
              </a:lnSpc>
              <a:spcAft>
                <a:spcPts val="800"/>
              </a:spcAft>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Facilitating the exchange of good practices to support the development of the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environmental and participation module </a:t>
            </a:r>
          </a:p>
          <a:p>
            <a:pPr marL="457200" lvl="0" indent="-457200" algn="just">
              <a:lnSpc>
                <a:spcPct val="150000"/>
              </a:lnSpc>
              <a:spcAft>
                <a:spcPts val="800"/>
              </a:spcAft>
              <a:buFont typeface="Wingdings" panose="05000000000000000000" pitchFamily="2" charset="2"/>
              <a:buChar char="ü"/>
            </a:pP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spcAft>
                <a:spcPts val="800"/>
              </a:spcAft>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Performing any other function that promotes the development of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environmental and participation module.</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449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008" y="235991"/>
            <a:ext cx="9364391" cy="1033462"/>
          </a:xfrm>
        </p:spPr>
        <p:txBody>
          <a:bodyPr>
            <a:normAutofit fontScale="90000"/>
          </a:bodyPr>
          <a:lstStyle/>
          <a:p>
            <a:pPr marL="228600" lvl="1" algn="l">
              <a:lnSpc>
                <a:spcPct val="120000"/>
              </a:lnSpc>
              <a:spcBef>
                <a:spcPts val="1000"/>
              </a:spcBef>
              <a:spcAft>
                <a:spcPts val="800"/>
              </a:spcAft>
              <a:buClr>
                <a:srgbClr val="0070C0"/>
              </a:buClr>
              <a:buSzPct val="125000"/>
            </a:pPr>
            <a:r>
              <a:rPr lang="en-US" sz="4400" b="1" kern="1200" dirty="0">
                <a:solidFill>
                  <a:schemeClr val="tx1"/>
                </a:solidFill>
                <a:latin typeface="Times New Roman" panose="02020603050405020304" pitchFamily="18" charset="0"/>
                <a:cs typeface="Times New Roman" panose="02020603050405020304" pitchFamily="18" charset="0"/>
              </a:rPr>
              <a:t>Membership of the work group</a:t>
            </a:r>
            <a:br>
              <a:rPr lang="en-US" sz="4400" b="1" kern="1200" dirty="0">
                <a:solidFill>
                  <a:schemeClr val="tx1"/>
                </a:solidFill>
                <a:latin typeface="Times New Roman" panose="02020603050405020304" pitchFamily="18" charset="0"/>
                <a:cs typeface="Times New Roman" panose="02020603050405020304" pitchFamily="18" charset="0"/>
              </a:rPr>
            </a:br>
            <a:endParaRPr lang="en-US" sz="4400" b="1" kern="1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065DCF4-EDAA-42C4-80EF-34C2D96026FD}"/>
              </a:ext>
            </a:extLst>
          </p:cNvPr>
          <p:cNvSpPr txBox="1"/>
          <p:nvPr/>
        </p:nvSpPr>
        <p:spPr>
          <a:xfrm>
            <a:off x="885371" y="1538522"/>
            <a:ext cx="11190515" cy="4858381"/>
          </a:xfrm>
          <a:prstGeom prst="rect">
            <a:avLst/>
          </a:prstGeom>
          <a:noFill/>
        </p:spPr>
        <p:txBody>
          <a:bodyPr wrap="square">
            <a:spAutoFit/>
          </a:bodyPr>
          <a:lstStyle/>
          <a:p>
            <a:pPr marL="285750" indent="-285750" algn="just">
              <a:lnSpc>
                <a:spcPct val="150000"/>
              </a:lnSpc>
              <a:spcAft>
                <a:spcPts val="800"/>
              </a:spcAft>
              <a:buFont typeface="Wingdings" panose="05000000000000000000" pitchFamily="2" charset="2"/>
              <a:buChar char="q"/>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Membership of the work group was drawn based on voluntary basis from the following countries that are members of WG:</a:t>
            </a:r>
          </a:p>
          <a:p>
            <a:pPr marL="457200" indent="-457200" algn="just">
              <a:lnSpc>
                <a:spcPct val="150000"/>
              </a:lnSpc>
              <a:spcAft>
                <a:spcPts val="800"/>
              </a:spcAft>
              <a:buFont typeface="Wingdings" panose="05000000000000000000" pitchFamily="2" charset="2"/>
              <a:buChar char="ü"/>
            </a:pPr>
            <a:r>
              <a:rPr lang="en-US" sz="3200" dirty="0">
                <a:latin typeface="Times New Roman" panose="02020603050405020304" pitchFamily="18" charset="0"/>
                <a:ea typeface="Calibri" panose="020F0502020204030204" pitchFamily="34" charset="0"/>
                <a:cs typeface="Times New Roman" panose="02020603050405020304" pitchFamily="18" charset="0"/>
              </a:rPr>
              <a:t>Kenya</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Italy</a:t>
            </a:r>
          </a:p>
          <a:p>
            <a:pPr marL="457200" indent="-457200" algn="just">
              <a:lnSpc>
                <a:spcPct val="150000"/>
              </a:lnSpc>
              <a:spcAft>
                <a:spcPts val="800"/>
              </a:spcAft>
              <a:buFont typeface="Wingdings" panose="05000000000000000000" pitchFamily="2" charset="2"/>
              <a:buChar char="ü"/>
            </a:pPr>
            <a:r>
              <a:rPr lang="en-US" sz="3200" dirty="0">
                <a:latin typeface="Times New Roman" panose="02020603050405020304" pitchFamily="18" charset="0"/>
                <a:ea typeface="Calibri" panose="020F0502020204030204" pitchFamily="34" charset="0"/>
                <a:cs typeface="Times New Roman" panose="02020603050405020304" pitchFamily="18" charset="0"/>
              </a:rPr>
              <a:t>Morocco</a:t>
            </a:r>
          </a:p>
          <a:p>
            <a:pPr marL="457200" indent="-457200" algn="just">
              <a:lnSpc>
                <a:spcPct val="150000"/>
              </a:lnSpc>
              <a:spcAft>
                <a:spcPts val="800"/>
              </a:spcAft>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Israel</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2747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96177" y="235991"/>
            <a:ext cx="9758910" cy="1033462"/>
          </a:xfrm>
        </p:spPr>
        <p:txBody>
          <a:bodyPr>
            <a:noAutofit/>
          </a:bodyPr>
          <a:lstStyle/>
          <a:p>
            <a:pPr lvl="1" algn="l" rtl="0">
              <a:lnSpc>
                <a:spcPct val="120000"/>
              </a:lnSpc>
              <a:spcBef>
                <a:spcPts val="1000"/>
              </a:spcBef>
              <a:buClr>
                <a:srgbClr val="0070C0"/>
              </a:buClr>
              <a:buSzPct val="125000"/>
            </a:pPr>
            <a:r>
              <a:rPr lang="en-US" sz="4400" b="1" kern="1200" dirty="0">
                <a:solidFill>
                  <a:schemeClr val="tx1"/>
                </a:solidFill>
                <a:latin typeface="Times New Roman" panose="02020603050405020304" pitchFamily="18" charset="0"/>
                <a:cs typeface="Times New Roman" panose="02020603050405020304" pitchFamily="18" charset="0"/>
              </a:rPr>
              <a:t>Membership of the work group cont’d</a:t>
            </a:r>
            <a:br>
              <a:rPr lang="en-US" sz="4400" b="1" kern="1200" dirty="0">
                <a:solidFill>
                  <a:schemeClr val="tx1"/>
                </a:solidFill>
                <a:latin typeface="Times New Roman" panose="02020603050405020304" pitchFamily="18" charset="0"/>
                <a:cs typeface="Times New Roman" panose="02020603050405020304" pitchFamily="18" charset="0"/>
              </a:rPr>
            </a:br>
            <a:endParaRPr lang="en-US" sz="4400" b="1" kern="1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D3B719FC-24A2-41BC-B06F-AA8F56152A97}"/>
              </a:ext>
            </a:extLst>
          </p:cNvPr>
          <p:cNvSpPr txBox="1"/>
          <p:nvPr/>
        </p:nvSpPr>
        <p:spPr>
          <a:xfrm>
            <a:off x="996176" y="1384691"/>
            <a:ext cx="8147824" cy="5509200"/>
          </a:xfrm>
          <a:prstGeom prst="rect">
            <a:avLst/>
          </a:prstGeom>
          <a:noFill/>
        </p:spPr>
        <p:txBody>
          <a:bodyPr wrap="square">
            <a:spAutoFit/>
          </a:bodyPr>
          <a:lstStyle/>
          <a:p>
            <a:pPr marL="285750" indent="-285750">
              <a:buFont typeface="Wingdings" panose="05000000000000000000" pitchFamily="2" charset="2"/>
              <a:buChar char="ü"/>
            </a:pP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Kiribiti</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en-US" sz="3200" dirty="0">
                <a:latin typeface="Times New Roman" panose="02020603050405020304" pitchFamily="18" charset="0"/>
                <a:ea typeface="Calibri" panose="020F0502020204030204" pitchFamily="34" charset="0"/>
                <a:cs typeface="Times New Roman" panose="02020603050405020304" pitchFamily="18" charset="0"/>
              </a:rPr>
              <a:t>Liberia</a:t>
            </a:r>
          </a:p>
          <a:p>
            <a:pPr marL="285750" indent="-285750">
              <a:buFont typeface="Wingdings" panose="05000000000000000000" pitchFamily="2" charset="2"/>
              <a:buChar char="ü"/>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Nepal</a:t>
            </a:r>
          </a:p>
          <a:p>
            <a:pPr marL="285750" indent="-285750">
              <a:buFont typeface="Wingdings" panose="05000000000000000000" pitchFamily="2" charset="2"/>
              <a:buChar char="ü"/>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en-US" sz="3200" dirty="0">
                <a:latin typeface="Times New Roman" panose="02020603050405020304" pitchFamily="18" charset="0"/>
                <a:ea typeface="Calibri" panose="020F0502020204030204" pitchFamily="34" charset="0"/>
                <a:cs typeface="Times New Roman" panose="02020603050405020304" pitchFamily="18" charset="0"/>
              </a:rPr>
              <a:t>Barbados</a:t>
            </a:r>
          </a:p>
          <a:p>
            <a:pPr marL="285750" indent="-285750">
              <a:buFont typeface="Wingdings" panose="05000000000000000000" pitchFamily="2" charset="2"/>
              <a:buChar char="ü"/>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Sudan</a:t>
            </a:r>
          </a:p>
          <a:p>
            <a:pPr marL="285750" indent="-285750">
              <a:buFont typeface="Wingdings" panose="05000000000000000000" pitchFamily="2" charset="2"/>
              <a:buChar char="ü"/>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en-US" sz="3200" dirty="0">
                <a:latin typeface="Times New Roman" panose="02020603050405020304" pitchFamily="18" charset="0"/>
                <a:ea typeface="Calibri" panose="020F0502020204030204" pitchFamily="34" charset="0"/>
                <a:cs typeface="Times New Roman" panose="02020603050405020304" pitchFamily="18" charset="0"/>
              </a:rPr>
              <a:t>Uganda</a:t>
            </a:r>
          </a:p>
        </p:txBody>
      </p:sp>
    </p:spTree>
    <p:extLst>
      <p:ext uri="{BB962C8B-B14F-4D97-AF65-F5344CB8AC3E}">
        <p14:creationId xmlns:p14="http://schemas.microsoft.com/office/powerpoint/2010/main" val="946095483"/>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743" y="235991"/>
            <a:ext cx="10029371" cy="1033462"/>
          </a:xfrm>
        </p:spPr>
        <p:txBody>
          <a:bodyPr>
            <a:noAutofit/>
          </a:bodyPr>
          <a:lstStyle/>
          <a:p>
            <a:pPr lvl="1" algn="l" rtl="0">
              <a:lnSpc>
                <a:spcPct val="120000"/>
              </a:lnSpc>
              <a:spcBef>
                <a:spcPts val="1000"/>
              </a:spcBef>
              <a:buClr>
                <a:srgbClr val="0070C0"/>
              </a:buClr>
              <a:buSzPct val="125000"/>
            </a:pPr>
            <a:r>
              <a:rPr lang="en-US" sz="4400" b="1" kern="1200" dirty="0">
                <a:solidFill>
                  <a:schemeClr val="tx1"/>
                </a:solidFill>
                <a:latin typeface="Times New Roman" panose="02020603050405020304" pitchFamily="18" charset="0"/>
                <a:cs typeface="Times New Roman" panose="02020603050405020304" pitchFamily="18" charset="0"/>
              </a:rPr>
              <a:t>Membership of the work group cont’d</a:t>
            </a:r>
          </a:p>
        </p:txBody>
      </p:sp>
      <p:sp>
        <p:nvSpPr>
          <p:cNvPr id="3" name="Content Placeholder 2"/>
          <p:cNvSpPr>
            <a:spLocks noGrp="1"/>
          </p:cNvSpPr>
          <p:nvPr>
            <p:ph idx="1"/>
          </p:nvPr>
        </p:nvSpPr>
        <p:spPr>
          <a:xfrm>
            <a:off x="590937" y="885378"/>
            <a:ext cx="11325291" cy="6183072"/>
          </a:xfrm>
        </p:spPr>
        <p:txBody>
          <a:bodyPr>
            <a:normAutofit/>
          </a:bodyPr>
          <a:lstStyle/>
          <a:p>
            <a:pPr marL="285750" indent="-285750">
              <a:buFont typeface="Wingdings" panose="05000000000000000000" pitchFamily="2" charset="2"/>
              <a:buChar char="ü"/>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Djibout</a:t>
            </a:r>
          </a:p>
          <a:p>
            <a:pPr marL="285750" indent="-285750">
              <a:buFont typeface="Wingdings" panose="05000000000000000000" pitchFamily="2" charset="2"/>
              <a:buChar char="ü"/>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en-US" sz="3200" dirty="0">
                <a:latin typeface="Times New Roman" panose="02020603050405020304" pitchFamily="18" charset="0"/>
                <a:ea typeface="Calibri" panose="020F0502020204030204" pitchFamily="34" charset="0"/>
                <a:cs typeface="Times New Roman" panose="02020603050405020304" pitchFamily="18" charset="0"/>
              </a:rPr>
              <a:t>Mexico</a:t>
            </a:r>
          </a:p>
          <a:p>
            <a:pPr marL="285750" indent="-285750">
              <a:buFont typeface="Wingdings" panose="05000000000000000000" pitchFamily="2" charset="2"/>
              <a:buChar char="ü"/>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Mali</a:t>
            </a:r>
          </a:p>
          <a:p>
            <a:pPr marL="0" indent="0">
              <a:buNone/>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en-US" sz="3200" dirty="0">
                <a:latin typeface="Times New Roman" panose="02020603050405020304" pitchFamily="18" charset="0"/>
                <a:ea typeface="Calibri" panose="020F0502020204030204" pitchFamily="34" charset="0"/>
                <a:cs typeface="Times New Roman" panose="02020603050405020304" pitchFamily="18" charset="0"/>
              </a:rPr>
              <a:t>Bhutan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Membership is still open to any willing members of the Washington Group on Disability Statistics</a:t>
            </a:r>
            <a:endParaRPr lang="en-KE" sz="2000" dirty="0"/>
          </a:p>
        </p:txBody>
      </p:sp>
      <p:cxnSp>
        <p:nvCxnSpPr>
          <p:cNvPr id="4" name="Straight Connector 2"/>
          <p:cNvCxnSpPr/>
          <p:nvPr/>
        </p:nvCxnSpPr>
        <p:spPr>
          <a:xfrm>
            <a:off x="590938" y="1269453"/>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3986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009" y="235991"/>
            <a:ext cx="8695892" cy="1033462"/>
          </a:xfrm>
        </p:spPr>
        <p:txBody>
          <a:bodyPr>
            <a:noAutofit/>
          </a:bodyPr>
          <a:lstStyle/>
          <a:p>
            <a:pPr marL="228600" lvl="1" algn="l" rtl="0">
              <a:lnSpc>
                <a:spcPct val="120000"/>
              </a:lnSpc>
              <a:spcBef>
                <a:spcPts val="1000"/>
              </a:spcBef>
              <a:spcAft>
                <a:spcPts val="800"/>
              </a:spcAft>
              <a:buClr>
                <a:srgbClr val="0070C0"/>
              </a:buClr>
              <a:buSzPct val="125000"/>
            </a:pPr>
            <a:r>
              <a:rPr lang="en-US" sz="4400" b="1" kern="1200" dirty="0">
                <a:solidFill>
                  <a:schemeClr val="tx1"/>
                </a:solidFill>
                <a:latin typeface="Times New Roman" panose="02020603050405020304" pitchFamily="18" charset="0"/>
                <a:cs typeface="Times New Roman" panose="02020603050405020304" pitchFamily="18" charset="0"/>
              </a:rPr>
              <a:t>Leadership of the work group</a:t>
            </a: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US" sz="3200" dirty="0">
              <a:effectLst/>
              <a:latin typeface="Times New Roman" panose="02020603050405020304" pitchFamily="18" charset="0"/>
              <a:ea typeface="Calibri" panose="020F0502020204030204" pitchFamily="34" charset="0"/>
            </a:endParaRPr>
          </a:p>
          <a:p>
            <a:pPr>
              <a:buClr>
                <a:srgbClr val="0070C0"/>
              </a:buClr>
              <a:buSzPct val="125000"/>
              <a:buFont typeface="Wingdings" panose="05000000000000000000" pitchFamily="2" charset="2"/>
              <a:buChar char="q"/>
            </a:pPr>
            <a:r>
              <a:rPr lang="en-US" sz="3200" dirty="0">
                <a:effectLst/>
                <a:latin typeface="Times New Roman" panose="02020603050405020304" pitchFamily="18" charset="0"/>
                <a:ea typeface="Calibri" panose="020F0502020204030204" pitchFamily="34" charset="0"/>
              </a:rPr>
              <a:t>The </a:t>
            </a:r>
            <a:r>
              <a:rPr lang="en-US" sz="3200" dirty="0">
                <a:effectLst/>
                <a:latin typeface="Times New Roman" panose="02020603050405020304" pitchFamily="18" charset="0"/>
                <a:ea typeface="Times New Roman" panose="02020603050405020304" pitchFamily="18" charset="0"/>
              </a:rPr>
              <a:t>environmental and participation group is being chaired by the Kenya </a:t>
            </a:r>
            <a:r>
              <a:rPr lang="en-US" sz="3200" dirty="0">
                <a:effectLst/>
                <a:latin typeface="Times New Roman" panose="02020603050405020304" pitchFamily="18" charset="0"/>
                <a:ea typeface="Calibri" panose="020F0502020204030204" pitchFamily="34" charset="0"/>
              </a:rPr>
              <a:t>National Bureau of Statistics</a:t>
            </a:r>
          </a:p>
          <a:p>
            <a:pPr>
              <a:buClr>
                <a:srgbClr val="0070C0"/>
              </a:buClr>
              <a:buSzPct val="125000"/>
              <a:buFont typeface="Wingdings" panose="05000000000000000000" pitchFamily="2" charset="2"/>
              <a:buChar char="q"/>
            </a:pPr>
            <a:endParaRPr lang="en-US" sz="3200" dirty="0">
              <a:latin typeface="Times New Roman" panose="02020603050405020304" pitchFamily="18" charset="0"/>
              <a:ea typeface="Calibri" panose="020F0502020204030204" pitchFamily="34" charset="0"/>
            </a:endParaRPr>
          </a:p>
          <a:p>
            <a:pPr>
              <a:buClr>
                <a:srgbClr val="0070C0"/>
              </a:buClr>
              <a:buSzPct val="125000"/>
              <a:buFont typeface="Wingdings" panose="05000000000000000000" pitchFamily="2" charset="2"/>
              <a:buChar char="q"/>
            </a:pPr>
            <a:endParaRPr lang="en-US" sz="3200" dirty="0">
              <a:effectLst/>
              <a:latin typeface="Times New Roman" panose="02020603050405020304" pitchFamily="18" charset="0"/>
              <a:ea typeface="Calibri" panose="020F0502020204030204" pitchFamily="34" charset="0"/>
            </a:endParaRPr>
          </a:p>
          <a:p>
            <a:pPr>
              <a:buClr>
                <a:srgbClr val="0070C0"/>
              </a:buClr>
              <a:buSzPct val="125000"/>
              <a:buFont typeface="Wingdings" panose="05000000000000000000" pitchFamily="2" charset="2"/>
              <a:buChar char="q"/>
            </a:pPr>
            <a:r>
              <a:rPr lang="en-US" sz="3200" dirty="0">
                <a:latin typeface="Times New Roman" panose="02020603050405020304" pitchFamily="18" charset="0"/>
                <a:ea typeface="Calibri" panose="020F0502020204030204" pitchFamily="34" charset="0"/>
              </a:rPr>
              <a:t>This is</a:t>
            </a:r>
            <a:r>
              <a:rPr lang="en-US" sz="3200" dirty="0">
                <a:effectLst/>
                <a:latin typeface="Times New Roman" panose="02020603050405020304" pitchFamily="18" charset="0"/>
                <a:ea typeface="Calibri" panose="020F0502020204030204" pitchFamily="34" charset="0"/>
              </a:rPr>
              <a:t> on voluntary basis </a:t>
            </a: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90938" y="1131244"/>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6158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235991"/>
            <a:ext cx="10384971" cy="1033462"/>
          </a:xfrm>
        </p:spPr>
        <p:txBody>
          <a:bodyPr>
            <a:noAutofit/>
          </a:bodyPr>
          <a:lstStyle/>
          <a:p>
            <a:pPr marL="228600" lvl="1" algn="l" rtl="0">
              <a:lnSpc>
                <a:spcPct val="120000"/>
              </a:lnSpc>
              <a:spcBef>
                <a:spcPts val="1000"/>
              </a:spcBef>
              <a:spcAft>
                <a:spcPts val="800"/>
              </a:spcAft>
              <a:buClr>
                <a:srgbClr val="0070C0"/>
              </a:buClr>
              <a:buSzPct val="125000"/>
            </a:pPr>
            <a:r>
              <a:rPr lang="en-US" sz="4400" b="1" kern="1200" dirty="0">
                <a:solidFill>
                  <a:schemeClr val="tx1"/>
                </a:solidFill>
                <a:latin typeface="Times New Roman" panose="02020603050405020304" pitchFamily="18" charset="0"/>
                <a:cs typeface="Times New Roman" panose="02020603050405020304" pitchFamily="18" charset="0"/>
              </a:rPr>
              <a:t>Working procedures of the work group</a:t>
            </a:r>
            <a:br>
              <a:rPr lang="en-US" sz="4400" b="1" kern="1200" dirty="0">
                <a:solidFill>
                  <a:schemeClr val="tx1"/>
                </a:solidFill>
                <a:latin typeface="Times New Roman" panose="02020603050405020304" pitchFamily="18" charset="0"/>
                <a:cs typeface="Times New Roman" panose="02020603050405020304" pitchFamily="18" charset="0"/>
              </a:rPr>
            </a:br>
            <a:endParaRPr lang="en-KE" sz="4400" b="1" kern="1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48C40292-DF2F-4BE4-806F-2F63E425A39F}"/>
              </a:ext>
            </a:extLst>
          </p:cNvPr>
          <p:cNvSpPr txBox="1"/>
          <p:nvPr/>
        </p:nvSpPr>
        <p:spPr>
          <a:xfrm>
            <a:off x="694008" y="1384690"/>
            <a:ext cx="11010122" cy="4445384"/>
          </a:xfrm>
          <a:prstGeom prst="rect">
            <a:avLst/>
          </a:prstGeom>
          <a:noFill/>
        </p:spPr>
        <p:txBody>
          <a:bodyPr wrap="square">
            <a:spAutoFit/>
          </a:bodyPr>
          <a:lstStyle/>
          <a:p>
            <a:pPr marL="457200" lvl="0" indent="-457200" algn="just">
              <a:lnSpc>
                <a:spcPct val="150000"/>
              </a:lnSpc>
              <a:buFont typeface="Wingdings" panose="05000000000000000000" pitchFamily="2" charset="2"/>
              <a:buChar char="q"/>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environmental and participation work group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shall work through research, meetings, seminars and workshops both local and international where necessary</a:t>
            </a:r>
          </a:p>
          <a:p>
            <a:pPr lvl="0" algn="just">
              <a:lnSpc>
                <a:spcPct val="150000"/>
              </a:lnSpc>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spcAft>
                <a:spcPts val="800"/>
              </a:spcAft>
              <a:buFont typeface="Wingdings" panose="05000000000000000000" pitchFamily="2" charset="2"/>
              <a:buChar char="q"/>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Funding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Group’s work plan shall be funded by Washington Group where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neceassry</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8821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57" y="235991"/>
            <a:ext cx="11538857" cy="1033462"/>
          </a:xfrm>
        </p:spPr>
        <p:txBody>
          <a:bodyPr>
            <a:noAutofit/>
          </a:bodyPr>
          <a:lstStyle/>
          <a:p>
            <a:pPr marL="228600" lvl="1" algn="l" rtl="0">
              <a:lnSpc>
                <a:spcPct val="120000"/>
              </a:lnSpc>
              <a:spcBef>
                <a:spcPts val="1000"/>
              </a:spcBef>
              <a:spcAft>
                <a:spcPts val="800"/>
              </a:spcAft>
              <a:buClr>
                <a:srgbClr val="0070C0"/>
              </a:buClr>
              <a:buSzPct val="125000"/>
            </a:pPr>
            <a:r>
              <a:rPr lang="en-ZA" sz="4400" b="1" kern="1200" dirty="0">
                <a:solidFill>
                  <a:schemeClr val="tx1"/>
                </a:solidFill>
                <a:latin typeface="Times New Roman" panose="02020603050405020304" pitchFamily="18" charset="0"/>
                <a:cs typeface="Times New Roman" panose="02020603050405020304" pitchFamily="18" charset="0"/>
              </a:rPr>
              <a:t>Guiding principles </a:t>
            </a:r>
            <a:r>
              <a:rPr lang="en-US" sz="4400" b="1" kern="1200" dirty="0">
                <a:solidFill>
                  <a:schemeClr val="tx1"/>
                </a:solidFill>
                <a:latin typeface="Times New Roman" panose="02020603050405020304" pitchFamily="18" charset="0"/>
                <a:cs typeface="Times New Roman" panose="02020603050405020304" pitchFamily="18" charset="0"/>
              </a:rPr>
              <a:t>of the work group</a:t>
            </a:r>
            <a:br>
              <a:rPr lang="en-US" sz="4400" b="1" kern="1200" dirty="0">
                <a:solidFill>
                  <a:schemeClr val="tx1"/>
                </a:solidFill>
                <a:latin typeface="Times New Roman" panose="02020603050405020304" pitchFamily="18" charset="0"/>
                <a:cs typeface="Times New Roman" panose="02020603050405020304" pitchFamily="18" charset="0"/>
              </a:rPr>
            </a:br>
            <a:endParaRPr lang="en-ZA" sz="4400" b="1" kern="1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4304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D60FE48-FFC8-4997-8966-F5B52AE9B8A1}"/>
              </a:ext>
            </a:extLst>
          </p:cNvPr>
          <p:cNvSpPr txBox="1"/>
          <p:nvPr/>
        </p:nvSpPr>
        <p:spPr>
          <a:xfrm>
            <a:off x="694008" y="1115854"/>
            <a:ext cx="10903944" cy="5286640"/>
          </a:xfrm>
          <a:prstGeom prst="rect">
            <a:avLst/>
          </a:prstGeom>
          <a:noFill/>
        </p:spPr>
        <p:txBody>
          <a:bodyPr wrap="square">
            <a:spAutoFit/>
          </a:bodyPr>
          <a:lstStyle/>
          <a:p>
            <a:pPr marL="285750" lvl="0" indent="-285750" algn="just">
              <a:lnSpc>
                <a:spcPct val="150000"/>
              </a:lnSpc>
              <a:spcAft>
                <a:spcPts val="800"/>
              </a:spcAft>
              <a:buFont typeface="Wingdings" panose="05000000000000000000" pitchFamily="2" charset="2"/>
              <a:buChar char="q"/>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membership of the committee shall collectively and individually demonstrate commitment to:</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Rights of PWDs</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Active participation</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Professionalism</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Partnership and teamwork</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50000"/>
              </a:lnSpc>
              <a:spcAft>
                <a:spcPts val="800"/>
              </a:spcAft>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Information and data sharing</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997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137" y="235991"/>
            <a:ext cx="8293764" cy="1033462"/>
          </a:xfrm>
        </p:spPr>
        <p:txBody>
          <a:bodyPr>
            <a:normAutofit fontScale="90000"/>
          </a:bodyPr>
          <a:lstStyle/>
          <a:p>
            <a:r>
              <a:rPr lang="en-US" b="1" dirty="0">
                <a:latin typeface="Times New Roman" panose="02020603050405020304" pitchFamily="18" charset="0"/>
                <a:cs typeface="Times New Roman" panose="02020603050405020304" pitchFamily="18" charset="0"/>
              </a:rPr>
              <a:t>Presentation Outline</a:t>
            </a:r>
            <a:br>
              <a:rPr lang="en-US" b="1"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096136" y="885378"/>
            <a:ext cx="10099688" cy="6183072"/>
          </a:xfrm>
        </p:spPr>
        <p:txBody>
          <a:bodyPr>
            <a:normAutofit lnSpcReduction="10000"/>
          </a:bodyPr>
          <a:lstStyle/>
          <a:p>
            <a:pPr marL="228600" lvl="1">
              <a:lnSpc>
                <a:spcPct val="120000"/>
              </a:lnSpc>
              <a:spcBef>
                <a:spcPts val="1000"/>
              </a:spcBef>
              <a:spcAft>
                <a:spcPts val="800"/>
              </a:spcAft>
              <a:buClr>
                <a:srgbClr val="0070C0"/>
              </a:buClr>
              <a:buSzPct val="125000"/>
            </a:pPr>
            <a:r>
              <a:rPr lang="en-US" sz="3200" dirty="0">
                <a:latin typeface="Times New Roman" panose="02020603050405020304" pitchFamily="18" charset="0"/>
                <a:cs typeface="Times New Roman" panose="02020603050405020304" pitchFamily="18" charset="0"/>
              </a:rPr>
              <a:t>Background of the work group</a:t>
            </a:r>
          </a:p>
          <a:p>
            <a:pPr marL="228600" lvl="1">
              <a:lnSpc>
                <a:spcPct val="120000"/>
              </a:lnSpc>
              <a:spcBef>
                <a:spcPts val="1000"/>
              </a:spcBef>
              <a:spcAft>
                <a:spcPts val="800"/>
              </a:spcAft>
              <a:buClr>
                <a:srgbClr val="0070C0"/>
              </a:buClr>
              <a:buSzPct val="125000"/>
            </a:pPr>
            <a:r>
              <a:rPr lang="en-US" sz="3200" dirty="0">
                <a:latin typeface="Times New Roman" panose="02020603050405020304" pitchFamily="18" charset="0"/>
                <a:cs typeface="Times New Roman" panose="02020603050405020304" pitchFamily="18" charset="0"/>
              </a:rPr>
              <a:t>Purpose of the work group</a:t>
            </a:r>
          </a:p>
          <a:p>
            <a:pPr marL="228600" lvl="1">
              <a:lnSpc>
                <a:spcPct val="120000"/>
              </a:lnSpc>
              <a:spcBef>
                <a:spcPts val="1000"/>
              </a:spcBef>
              <a:spcAft>
                <a:spcPts val="800"/>
              </a:spcAft>
              <a:buClr>
                <a:srgbClr val="0070C0"/>
              </a:buClr>
              <a:buSzPct val="125000"/>
            </a:pPr>
            <a:r>
              <a:rPr lang="en-US" sz="3200" dirty="0">
                <a:latin typeface="Times New Roman" panose="02020603050405020304" pitchFamily="18" charset="0"/>
                <a:cs typeface="Times New Roman" panose="02020603050405020304" pitchFamily="18" charset="0"/>
              </a:rPr>
              <a:t>Objectives of the work group</a:t>
            </a:r>
          </a:p>
          <a:p>
            <a:pPr marL="228600" lvl="1">
              <a:lnSpc>
                <a:spcPct val="120000"/>
              </a:lnSpc>
              <a:spcBef>
                <a:spcPts val="1000"/>
              </a:spcBef>
              <a:spcAft>
                <a:spcPts val="800"/>
              </a:spcAft>
              <a:buClr>
                <a:srgbClr val="0070C0"/>
              </a:buClr>
              <a:buSzPct val="125000"/>
            </a:pPr>
            <a:r>
              <a:rPr lang="en-US" sz="3200" dirty="0">
                <a:latin typeface="Times New Roman" panose="02020603050405020304" pitchFamily="18" charset="0"/>
                <a:cs typeface="Times New Roman" panose="02020603050405020304" pitchFamily="18" charset="0"/>
              </a:rPr>
              <a:t>Functions of the work group</a:t>
            </a:r>
          </a:p>
          <a:p>
            <a:pPr marL="228600" lvl="1">
              <a:lnSpc>
                <a:spcPct val="120000"/>
              </a:lnSpc>
              <a:spcBef>
                <a:spcPts val="1000"/>
              </a:spcBef>
              <a:spcAft>
                <a:spcPts val="800"/>
              </a:spcAft>
              <a:buClr>
                <a:srgbClr val="0070C0"/>
              </a:buClr>
              <a:buSzPct val="125000"/>
            </a:pPr>
            <a:r>
              <a:rPr lang="en-US" sz="3200" dirty="0">
                <a:latin typeface="Times New Roman" panose="02020603050405020304" pitchFamily="18" charset="0"/>
                <a:cs typeface="Times New Roman" panose="02020603050405020304" pitchFamily="18" charset="0"/>
              </a:rPr>
              <a:t>Membership of the work group</a:t>
            </a:r>
          </a:p>
          <a:p>
            <a:pPr marL="228600" lvl="1">
              <a:lnSpc>
                <a:spcPct val="120000"/>
              </a:lnSpc>
              <a:spcBef>
                <a:spcPts val="1000"/>
              </a:spcBef>
              <a:spcAft>
                <a:spcPts val="800"/>
              </a:spcAft>
              <a:buClr>
                <a:srgbClr val="0070C0"/>
              </a:buClr>
              <a:buSzPct val="125000"/>
            </a:pPr>
            <a:r>
              <a:rPr lang="en-US" sz="3200" dirty="0">
                <a:latin typeface="Times New Roman" panose="02020603050405020304" pitchFamily="18" charset="0"/>
                <a:cs typeface="Times New Roman" panose="02020603050405020304" pitchFamily="18" charset="0"/>
              </a:rPr>
              <a:t>Leadership of the work group</a:t>
            </a:r>
          </a:p>
          <a:p>
            <a:pPr marL="228600" lvl="1">
              <a:lnSpc>
                <a:spcPct val="120000"/>
              </a:lnSpc>
              <a:spcBef>
                <a:spcPts val="1000"/>
              </a:spcBef>
              <a:spcAft>
                <a:spcPts val="800"/>
              </a:spcAft>
              <a:buClr>
                <a:srgbClr val="0070C0"/>
              </a:buClr>
              <a:buSzPct val="125000"/>
            </a:pPr>
            <a:r>
              <a:rPr lang="en-US" sz="3200" dirty="0">
                <a:latin typeface="Times New Roman" panose="02020603050405020304" pitchFamily="18" charset="0"/>
                <a:cs typeface="Times New Roman" panose="02020603050405020304" pitchFamily="18" charset="0"/>
              </a:rPr>
              <a:t>Working procedure of the work group</a:t>
            </a:r>
            <a:endParaRPr lang="en-KE" sz="3200" dirty="0">
              <a:latin typeface="Times New Roman" panose="02020603050405020304" pitchFamily="18" charset="0"/>
              <a:cs typeface="Times New Roman" panose="02020603050405020304" pitchFamily="18" charset="0"/>
            </a:endParaRPr>
          </a:p>
          <a:p>
            <a:pPr marL="228600" lvl="1">
              <a:lnSpc>
                <a:spcPct val="120000"/>
              </a:lnSpc>
              <a:spcBef>
                <a:spcPts val="1000"/>
              </a:spcBef>
              <a:buClr>
                <a:srgbClr val="0070C0"/>
              </a:buClr>
              <a:buSzPct val="125000"/>
            </a:pPr>
            <a:r>
              <a:rPr lang="en-ZA" sz="3200" dirty="0">
                <a:latin typeface="Times New Roman" panose="02020603050405020304" pitchFamily="18" charset="0"/>
                <a:cs typeface="Times New Roman" panose="02020603050405020304" pitchFamily="18" charset="0"/>
              </a:rPr>
              <a:t>Guiding principles </a:t>
            </a:r>
            <a:r>
              <a:rPr lang="en-US" sz="3200" dirty="0">
                <a:latin typeface="Times New Roman" panose="02020603050405020304" pitchFamily="18" charset="0"/>
                <a:cs typeface="Times New Roman" panose="02020603050405020304" pitchFamily="18" charset="0"/>
              </a:rPr>
              <a:t>of the work group</a:t>
            </a:r>
            <a:endParaRPr lang="en-ZA" sz="3200" dirty="0">
              <a:latin typeface="Times New Roman" panose="02020603050405020304" pitchFamily="18" charset="0"/>
              <a:cs typeface="Times New Roman" panose="02020603050405020304" pitchFamily="18" charset="0"/>
            </a:endParaRPr>
          </a:p>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90938" y="885378"/>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6636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9875" y="235991"/>
            <a:ext cx="6550025" cy="1033462"/>
          </a:xfrm>
        </p:spPr>
        <p:txBody>
          <a:bodyPr>
            <a:normAutofit/>
          </a:bodyPr>
          <a:lstStyle/>
          <a:p>
            <a:pPr algn="ctr"/>
            <a:r>
              <a:rPr lang="en-US" sz="4000" b="1" dirty="0">
                <a:solidFill>
                  <a:srgbClr val="0070C0"/>
                </a:solidFill>
                <a:latin typeface="Times New Roman" panose="02020603050405020304" pitchFamily="18" charset="0"/>
                <a:cs typeface="Times New Roman" panose="02020603050405020304" pitchFamily="18" charset="0"/>
              </a:rPr>
              <a:t>END</a:t>
            </a:r>
            <a:endParaRPr lang="en-US" sz="4000" dirty="0">
              <a:solidFill>
                <a:srgbClr val="0070C0"/>
              </a:solidFill>
            </a:endParaRP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pic>
        <p:nvPicPr>
          <p:cNvPr id="1030" name="Picture 6" descr="Rethinking final slides - how to end your presentation | Presentation Guru">
            <a:extLst>
              <a:ext uri="{FF2B5EF4-FFF2-40B4-BE49-F238E27FC236}">
                <a16:creationId xmlns:a16="http://schemas.microsoft.com/office/drawing/2014/main" id="{5ED4B987-75B5-4ACE-923E-CABEDAE943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9200" y="4200035"/>
            <a:ext cx="5630700" cy="242197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he Full Guide To Ending Your Presentation With Impact | Present Better">
            <a:extLst>
              <a:ext uri="{FF2B5EF4-FFF2-40B4-BE49-F238E27FC236}">
                <a16:creationId xmlns:a16="http://schemas.microsoft.com/office/drawing/2014/main" id="{F568E201-B435-4B0B-A836-5E9FB2545C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59200" y="1269453"/>
            <a:ext cx="5630701" cy="2815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424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5315" y="235991"/>
            <a:ext cx="8054586" cy="1033462"/>
          </a:xfrm>
        </p:spPr>
        <p:txBody>
          <a:bodyPr>
            <a:normAutofit/>
          </a:bodyPr>
          <a:lstStyle/>
          <a:p>
            <a:r>
              <a:rPr lang="en-US" b="1" dirty="0">
                <a:latin typeface="Times New Roman" panose="02020603050405020304" pitchFamily="18" charset="0"/>
                <a:cs typeface="Times New Roman" panose="02020603050405020304" pitchFamily="18" charset="0"/>
              </a:rPr>
              <a:t>Background of the work group</a:t>
            </a: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a:buClr>
                <a:srgbClr val="0070C0"/>
              </a:buClr>
              <a:buSzPct val="125000"/>
              <a:buFont typeface="Wingdings" panose="05000000000000000000" pitchFamily="2" charset="2"/>
              <a:buChar char="q"/>
            </a:pPr>
            <a:r>
              <a:rPr lang="en-US" sz="3200" dirty="0">
                <a:solidFill>
                  <a:srgbClr val="000000"/>
                </a:solidFill>
                <a:latin typeface="Times New Roman" panose="02020603050405020304" pitchFamily="18" charset="0"/>
                <a:ea typeface="Times New Roman" panose="02020603050405020304" pitchFamily="18" charset="0"/>
              </a:rPr>
              <a:t>E</a:t>
            </a:r>
            <a:r>
              <a:rPr lang="en-US" sz="3200" dirty="0">
                <a:solidFill>
                  <a:srgbClr val="000000"/>
                </a:solidFill>
                <a:effectLst/>
                <a:latin typeface="Times New Roman" panose="02020603050405020304" pitchFamily="18" charset="0"/>
                <a:ea typeface="Times New Roman" panose="02020603050405020304" pitchFamily="18" charset="0"/>
              </a:rPr>
              <a:t>nvironments are complex and data on them are more difficult to collect</a:t>
            </a:r>
          </a:p>
          <a:p>
            <a:pPr marL="0" indent="0">
              <a:buClr>
                <a:srgbClr val="0070C0"/>
              </a:buClr>
              <a:buSzPct val="125000"/>
              <a:buNone/>
            </a:pPr>
            <a:endParaRPr lang="en-US" sz="3200" dirty="0">
              <a:solidFill>
                <a:srgbClr val="000000"/>
              </a:solidFill>
              <a:effectLst/>
              <a:latin typeface="Times New Roman" panose="02020603050405020304" pitchFamily="18" charset="0"/>
              <a:ea typeface="Times New Roman" panose="02020603050405020304" pitchFamily="18" charset="0"/>
            </a:endParaRPr>
          </a:p>
          <a:p>
            <a:pPr>
              <a:buClr>
                <a:srgbClr val="0070C0"/>
              </a:buClr>
              <a:buSzPct val="125000"/>
              <a:buFont typeface="Wingdings" panose="05000000000000000000" pitchFamily="2" charset="2"/>
              <a:buChar char="q"/>
            </a:pPr>
            <a:r>
              <a:rPr lang="en-US" sz="3200" dirty="0">
                <a:solidFill>
                  <a:srgbClr val="000000"/>
                </a:solidFill>
                <a:effectLst/>
                <a:latin typeface="Times New Roman" panose="02020603050405020304" pitchFamily="18" charset="0"/>
                <a:ea typeface="Times New Roman" panose="02020603050405020304" pitchFamily="18" charset="0"/>
              </a:rPr>
              <a:t>There are two basic approaches to measuring the environment:</a:t>
            </a:r>
          </a:p>
          <a:p>
            <a:pPr marL="0" indent="0">
              <a:buClr>
                <a:srgbClr val="0070C0"/>
              </a:buClr>
              <a:buSzPct val="125000"/>
              <a:buNone/>
            </a:pPr>
            <a:endParaRPr lang="en-US" sz="3200" dirty="0">
              <a:solidFill>
                <a:srgbClr val="000000"/>
              </a:solidFill>
              <a:effectLst/>
              <a:latin typeface="Times New Roman" panose="02020603050405020304" pitchFamily="18" charset="0"/>
              <a:ea typeface="Times New Roman" panose="02020603050405020304" pitchFamily="18" charset="0"/>
            </a:endParaRPr>
          </a:p>
          <a:p>
            <a:pPr>
              <a:buClr>
                <a:srgbClr val="0070C0"/>
              </a:buClr>
              <a:buSzPct val="125000"/>
              <a:buFont typeface="Wingdings" panose="05000000000000000000" pitchFamily="2" charset="2"/>
              <a:buChar char="ü"/>
            </a:pPr>
            <a:r>
              <a:rPr lang="en-US" sz="3200" dirty="0">
                <a:solidFill>
                  <a:srgbClr val="000000"/>
                </a:solidFill>
                <a:effectLst/>
                <a:latin typeface="Times New Roman" panose="02020603050405020304" pitchFamily="18" charset="0"/>
                <a:ea typeface="Times New Roman" panose="02020603050405020304" pitchFamily="18" charset="0"/>
              </a:rPr>
              <a:t>aspects of the environment in terms of respondents accessibility and inclusivity </a:t>
            </a:r>
          </a:p>
        </p:txBody>
      </p:sp>
      <p:cxnSp>
        <p:nvCxnSpPr>
          <p:cNvPr id="4" name="Straight Connector 2"/>
          <p:cNvCxnSpPr/>
          <p:nvPr/>
        </p:nvCxnSpPr>
        <p:spPr>
          <a:xfrm>
            <a:off x="590938" y="1129503"/>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4458897-70FC-41A6-BF8C-B7B0C3A14E3C}"/>
              </a:ext>
            </a:extLst>
          </p:cNvPr>
          <p:cNvSpPr txBox="1"/>
          <p:nvPr/>
        </p:nvSpPr>
        <p:spPr>
          <a:xfrm>
            <a:off x="1179439" y="1115853"/>
            <a:ext cx="9933081" cy="402546"/>
          </a:xfrm>
          <a:prstGeom prst="rect">
            <a:avLst/>
          </a:prstGeom>
          <a:noFill/>
        </p:spPr>
        <p:txBody>
          <a:bodyPr wrap="square">
            <a:spAutoFit/>
          </a:bodyPr>
          <a:lstStyle/>
          <a:p>
            <a:pPr marL="514350" lvl="1" indent="-285750">
              <a:lnSpc>
                <a:spcPct val="120000"/>
              </a:lnSpc>
              <a:spcBef>
                <a:spcPts val="1000"/>
              </a:spcBef>
              <a:spcAft>
                <a:spcPts val="800"/>
              </a:spcAft>
              <a:buClr>
                <a:srgbClr val="0070C0"/>
              </a:buClr>
              <a:buSzPct val="125000"/>
              <a:buFont typeface="Wingdings" panose="05000000000000000000" pitchFamily="2" charset="2"/>
              <a:buChar char="q"/>
            </a:pPr>
            <a:endParaRPr lang="en-US" sz="1800" dirty="0">
              <a:cs typeface="Times New Roman" panose="02020603050405020304" pitchFamily="18" charset="0"/>
            </a:endParaRPr>
          </a:p>
        </p:txBody>
      </p:sp>
    </p:spTree>
    <p:extLst>
      <p:ext uri="{BB962C8B-B14F-4D97-AF65-F5344CB8AC3E}">
        <p14:creationId xmlns:p14="http://schemas.microsoft.com/office/powerpoint/2010/main" val="2034803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5315" y="235991"/>
            <a:ext cx="8054586" cy="1033462"/>
          </a:xfrm>
        </p:spPr>
        <p:txBody>
          <a:bodyPr>
            <a:normAutofit fontScale="90000"/>
          </a:bodyPr>
          <a:lstStyle/>
          <a:p>
            <a:r>
              <a:rPr lang="en-US" b="1" dirty="0">
                <a:latin typeface="Times New Roman" panose="02020603050405020304" pitchFamily="18" charset="0"/>
                <a:cs typeface="Times New Roman" panose="02020603050405020304" pitchFamily="18" charset="0"/>
              </a:rPr>
              <a:t>Background of the work group</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6135" y="885378"/>
            <a:ext cx="10762035"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a:buClr>
                <a:srgbClr val="0070C0"/>
              </a:buClr>
              <a:buSzPct val="125000"/>
              <a:buFont typeface="Wingdings" panose="05000000000000000000" pitchFamily="2" charset="2"/>
              <a:buChar char="ü"/>
            </a:pPr>
            <a:r>
              <a:rPr lang="en-US" sz="3200" dirty="0">
                <a:solidFill>
                  <a:srgbClr val="000000"/>
                </a:solidFill>
                <a:latin typeface="Times New Roman" panose="02020603050405020304" pitchFamily="18" charset="0"/>
                <a:ea typeface="Times New Roman" panose="02020603050405020304" pitchFamily="18" charset="0"/>
              </a:rPr>
              <a:t>A</a:t>
            </a:r>
            <a:r>
              <a:rPr lang="en-US" sz="3200" dirty="0">
                <a:solidFill>
                  <a:srgbClr val="000000"/>
                </a:solidFill>
                <a:effectLst/>
                <a:latin typeface="Times New Roman" panose="02020603050405020304" pitchFamily="18" charset="0"/>
                <a:ea typeface="Times New Roman" panose="02020603050405020304" pitchFamily="18" charset="0"/>
              </a:rPr>
              <a:t>spects of the environment that respondents come into daily contact with and that present them with the biggest barriers in their daily life</a:t>
            </a:r>
          </a:p>
          <a:p>
            <a:pPr>
              <a:buClr>
                <a:srgbClr val="0070C0"/>
              </a:buClr>
              <a:buSzPct val="125000"/>
              <a:buFont typeface="Wingdings" panose="05000000000000000000" pitchFamily="2" charset="2"/>
              <a:buChar char="ü"/>
            </a:pPr>
            <a:endParaRPr lang="en-US" sz="3200" dirty="0">
              <a:solidFill>
                <a:srgbClr val="000000"/>
              </a:solidFill>
              <a:latin typeface="Times New Roman" panose="02020603050405020304" pitchFamily="18" charset="0"/>
              <a:ea typeface="Times New Roman" panose="02020603050405020304" pitchFamily="18" charset="0"/>
            </a:endParaRPr>
          </a:p>
          <a:p>
            <a:pPr>
              <a:buClr>
                <a:srgbClr val="0070C0"/>
              </a:buClr>
              <a:buSzPct val="125000"/>
              <a:buFont typeface="Wingdings" panose="05000000000000000000" pitchFamily="2" charset="2"/>
              <a:buChar char="ü"/>
            </a:pPr>
            <a:endParaRPr lang="en-US" sz="3200" dirty="0">
              <a:solidFill>
                <a:srgbClr val="000000"/>
              </a:solidFill>
              <a:effectLst/>
              <a:latin typeface="Times New Roman" panose="02020603050405020304" pitchFamily="18" charset="0"/>
              <a:ea typeface="Times New Roman" panose="02020603050405020304" pitchFamily="18" charset="0"/>
            </a:endParaRPr>
          </a:p>
          <a:p>
            <a:pPr>
              <a:buClr>
                <a:srgbClr val="0070C0"/>
              </a:buClr>
              <a:buSzPct val="125000"/>
              <a:buFont typeface="Wingdings" panose="05000000000000000000" pitchFamily="2" charset="2"/>
              <a:buChar char="ü"/>
            </a:pPr>
            <a:r>
              <a:rPr lang="en-US" sz="3200" dirty="0">
                <a:latin typeface="Times New Roman" panose="02020603050405020304" pitchFamily="18" charset="0"/>
                <a:ea typeface="Calibri" panose="020F0502020204030204" pitchFamily="34" charset="0"/>
              </a:rPr>
              <a:t>C</a:t>
            </a:r>
            <a:r>
              <a:rPr lang="en-US" sz="3200" dirty="0">
                <a:effectLst/>
                <a:latin typeface="Times New Roman" panose="02020603050405020304" pitchFamily="18" charset="0"/>
                <a:ea typeface="Calibri" panose="020F0502020204030204" pitchFamily="34" charset="0"/>
              </a:rPr>
              <a:t>omponents that can provide barriers or support to PWDS including building structure, weather conditions, modes of transportation and attitudes of others. </a:t>
            </a: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90938" y="1129503"/>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4458897-70FC-41A6-BF8C-B7B0C3A14E3C}"/>
              </a:ext>
            </a:extLst>
          </p:cNvPr>
          <p:cNvSpPr txBox="1"/>
          <p:nvPr/>
        </p:nvSpPr>
        <p:spPr>
          <a:xfrm>
            <a:off x="1179439" y="1115853"/>
            <a:ext cx="9933081" cy="402546"/>
          </a:xfrm>
          <a:prstGeom prst="rect">
            <a:avLst/>
          </a:prstGeom>
          <a:noFill/>
        </p:spPr>
        <p:txBody>
          <a:bodyPr wrap="square">
            <a:spAutoFit/>
          </a:bodyPr>
          <a:lstStyle/>
          <a:p>
            <a:pPr marL="514350" lvl="1" indent="-285750">
              <a:lnSpc>
                <a:spcPct val="120000"/>
              </a:lnSpc>
              <a:spcBef>
                <a:spcPts val="1000"/>
              </a:spcBef>
              <a:spcAft>
                <a:spcPts val="800"/>
              </a:spcAft>
              <a:buClr>
                <a:srgbClr val="0070C0"/>
              </a:buClr>
              <a:buSzPct val="125000"/>
              <a:buFont typeface="Wingdings" panose="05000000000000000000" pitchFamily="2" charset="2"/>
              <a:buChar char="q"/>
            </a:pPr>
            <a:endParaRPr lang="en-US" sz="1800" dirty="0">
              <a:cs typeface="Times New Roman" panose="02020603050405020304" pitchFamily="18" charset="0"/>
            </a:endParaRPr>
          </a:p>
        </p:txBody>
      </p:sp>
    </p:spTree>
    <p:extLst>
      <p:ext uri="{BB962C8B-B14F-4D97-AF65-F5344CB8AC3E}">
        <p14:creationId xmlns:p14="http://schemas.microsoft.com/office/powerpoint/2010/main" val="3421341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1829" y="235991"/>
            <a:ext cx="8548071" cy="764617"/>
          </a:xfrm>
        </p:spPr>
        <p:txBody>
          <a:bodyPr>
            <a:normAutofit fontScale="90000"/>
          </a:bodyPr>
          <a:lstStyle/>
          <a:p>
            <a:r>
              <a:rPr lang="en-US" sz="4900" b="1" dirty="0">
                <a:latin typeface="Times New Roman" panose="02020603050405020304" pitchFamily="18" charset="0"/>
                <a:cs typeface="Times New Roman" panose="02020603050405020304" pitchFamily="18" charset="0"/>
              </a:rPr>
              <a:t>Background Cont’d</a:t>
            </a:r>
            <a:br>
              <a:rPr lang="en-US" b="1"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400181" y="885378"/>
            <a:ext cx="10795643"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4FB8DC1-8120-40F0-B349-1B968FFEF47D}"/>
              </a:ext>
            </a:extLst>
          </p:cNvPr>
          <p:cNvSpPr txBox="1"/>
          <p:nvPr/>
        </p:nvSpPr>
        <p:spPr>
          <a:xfrm>
            <a:off x="400181" y="1000613"/>
            <a:ext cx="11791819" cy="4524315"/>
          </a:xfrm>
          <a:prstGeom prst="rect">
            <a:avLst/>
          </a:prstGeom>
          <a:noFill/>
        </p:spPr>
        <p:txBody>
          <a:bodyPr wrap="square">
            <a:spAutoFit/>
          </a:bodyPr>
          <a:lstStyle/>
          <a:p>
            <a:pPr marL="285750" indent="-285750">
              <a:buFont typeface="Wingdings" panose="05000000000000000000" pitchFamily="2" charset="2"/>
              <a:buChar char="q"/>
            </a:pPr>
            <a:r>
              <a:rPr lang="en-US" sz="3200" dirty="0">
                <a:latin typeface="Times New Roman" panose="02020603050405020304" pitchFamily="18" charset="0"/>
                <a:ea typeface="Calibri" panose="020F0502020204030204" pitchFamily="34" charset="0"/>
              </a:rPr>
              <a:t>C</a:t>
            </a:r>
            <a:r>
              <a:rPr lang="en-US" sz="3200" dirty="0">
                <a:effectLst/>
                <a:latin typeface="Times New Roman" panose="02020603050405020304" pitchFamily="18" charset="0"/>
                <a:ea typeface="Calibri" panose="020F0502020204030204" pitchFamily="34" charset="0"/>
              </a:rPr>
              <a:t>omponents that provide barriers or support to PWDS include building structures, weather conditions, modes of transportation and attitudes of others</a:t>
            </a:r>
          </a:p>
          <a:p>
            <a:endParaRPr lang="en-US" sz="3200" dirty="0">
              <a:effectLst/>
              <a:latin typeface="Times New Roman" panose="02020603050405020304" pitchFamily="18" charset="0"/>
              <a:ea typeface="Calibri" panose="020F0502020204030204" pitchFamily="34" charset="0"/>
            </a:endParaRPr>
          </a:p>
          <a:p>
            <a:pPr marL="285750" indent="-285750">
              <a:buFont typeface="Wingdings" panose="05000000000000000000" pitchFamily="2" charset="2"/>
              <a:buChar char="q"/>
            </a:pPr>
            <a:endParaRPr lang="en-US" sz="3200" dirty="0">
              <a:effectLst/>
              <a:latin typeface="Times New Roman" panose="02020603050405020304" pitchFamily="18" charset="0"/>
              <a:ea typeface="Calibri" panose="020F0502020204030204" pitchFamily="34" charset="0"/>
            </a:endParaRPr>
          </a:p>
          <a:p>
            <a:pPr marL="285750" indent="-285750">
              <a:buFont typeface="Wingdings" panose="05000000000000000000" pitchFamily="2" charset="2"/>
              <a:buChar char="q"/>
            </a:pPr>
            <a:r>
              <a:rPr lang="en-US" sz="3200" dirty="0">
                <a:latin typeface="Times New Roman" panose="02020603050405020304" pitchFamily="18" charset="0"/>
                <a:ea typeface="Calibri" panose="020F0502020204030204" pitchFamily="34" charset="0"/>
              </a:rPr>
              <a:t>T</a:t>
            </a:r>
            <a:r>
              <a:rPr lang="en-US" sz="3200" dirty="0">
                <a:effectLst/>
                <a:latin typeface="Times New Roman" panose="02020603050405020304" pitchFamily="18" charset="0"/>
                <a:ea typeface="Calibri" panose="020F0502020204030204" pitchFamily="34" charset="0"/>
              </a:rPr>
              <a:t>ools developed for assessing the environment concentrate on only one or two aspects of participation considered important and measurable such as the built environment</a:t>
            </a:r>
          </a:p>
          <a:p>
            <a:endParaRPr lang="en-US" sz="32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29879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235991"/>
            <a:ext cx="8802071" cy="764617"/>
          </a:xfrm>
        </p:spPr>
        <p:txBody>
          <a:bodyPr>
            <a:normAutofit/>
          </a:bodyPr>
          <a:lstStyle/>
          <a:p>
            <a:r>
              <a:rPr lang="en-US" b="1" dirty="0">
                <a:latin typeface="Times New Roman" panose="02020603050405020304" pitchFamily="18" charset="0"/>
                <a:cs typeface="Times New Roman" panose="02020603050405020304" pitchFamily="18" charset="0"/>
              </a:rPr>
              <a:t>Background Cont’d</a:t>
            </a:r>
            <a:endParaRPr lang="en-US" dirty="0"/>
          </a:p>
        </p:txBody>
      </p:sp>
      <p:sp>
        <p:nvSpPr>
          <p:cNvPr id="3" name="Content Placeholder 2"/>
          <p:cNvSpPr>
            <a:spLocks noGrp="1"/>
          </p:cNvSpPr>
          <p:nvPr>
            <p:ph idx="1"/>
          </p:nvPr>
        </p:nvSpPr>
        <p:spPr>
          <a:xfrm>
            <a:off x="400181" y="885378"/>
            <a:ext cx="10795643"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4FB8DC1-8120-40F0-B349-1B968FFEF47D}"/>
              </a:ext>
            </a:extLst>
          </p:cNvPr>
          <p:cNvSpPr txBox="1"/>
          <p:nvPr/>
        </p:nvSpPr>
        <p:spPr>
          <a:xfrm>
            <a:off x="400181" y="1000613"/>
            <a:ext cx="11791819" cy="5016758"/>
          </a:xfrm>
          <a:prstGeom prst="rect">
            <a:avLst/>
          </a:prstGeom>
          <a:noFill/>
        </p:spPr>
        <p:txBody>
          <a:bodyPr wrap="square">
            <a:spAutoFit/>
          </a:bodyPr>
          <a:lstStyle/>
          <a:p>
            <a:endParaRPr lang="en-US" sz="3200" dirty="0">
              <a:effectLst/>
              <a:latin typeface="Times New Roman" panose="02020603050405020304" pitchFamily="18" charset="0"/>
              <a:ea typeface="Calibri" panose="020F0502020204030204" pitchFamily="34" charset="0"/>
            </a:endParaRPr>
          </a:p>
          <a:p>
            <a:pPr marL="514350" indent="-514350">
              <a:buFont typeface="Wingdings" panose="05000000000000000000" pitchFamily="2" charset="2"/>
              <a:buChar char="q"/>
            </a:pPr>
            <a:r>
              <a:rPr lang="en-US" sz="3200" dirty="0">
                <a:effectLst/>
                <a:latin typeface="Times New Roman" panose="02020603050405020304" pitchFamily="18" charset="0"/>
                <a:ea typeface="Calibri" panose="020F0502020204030204" pitchFamily="34" charset="0"/>
              </a:rPr>
              <a:t>The built environment is a very broad area covering:</a:t>
            </a:r>
          </a:p>
          <a:p>
            <a:pPr marL="514350" indent="-514350">
              <a:buFont typeface="Wingdings" panose="05000000000000000000" pitchFamily="2" charset="2"/>
              <a:buChar char="q"/>
            </a:pPr>
            <a:endParaRPr lang="en-US" sz="3200" dirty="0">
              <a:effectLst/>
              <a:latin typeface="Times New Roman" panose="02020603050405020304" pitchFamily="18" charset="0"/>
              <a:ea typeface="Calibri" panose="020F0502020204030204" pitchFamily="34" charset="0"/>
            </a:endParaRPr>
          </a:p>
          <a:p>
            <a:pPr marL="285750" indent="-285750">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rPr>
              <a:t>Possible participation, </a:t>
            </a:r>
          </a:p>
          <a:p>
            <a:pPr marL="285750" indent="-285750">
              <a:buFont typeface="Wingdings" panose="05000000000000000000" pitchFamily="2" charset="2"/>
              <a:buChar char="ü"/>
            </a:pPr>
            <a:endParaRPr lang="en-US" sz="3200" dirty="0">
              <a:effectLst/>
              <a:latin typeface="Times New Roman" panose="02020603050405020304" pitchFamily="18" charset="0"/>
              <a:ea typeface="Calibri" panose="020F0502020204030204" pitchFamily="34" charset="0"/>
            </a:endParaRPr>
          </a:p>
          <a:p>
            <a:pPr marL="285750" indent="-285750">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rPr>
              <a:t>Immediate environment of the home, </a:t>
            </a:r>
          </a:p>
          <a:p>
            <a:pPr marL="285750" indent="-285750">
              <a:buFont typeface="Wingdings" panose="05000000000000000000" pitchFamily="2" charset="2"/>
              <a:buChar char="ü"/>
            </a:pPr>
            <a:endParaRPr lang="en-US" sz="3200" dirty="0">
              <a:effectLst/>
              <a:latin typeface="Times New Roman" panose="02020603050405020304" pitchFamily="18" charset="0"/>
              <a:ea typeface="Calibri" panose="020F0502020204030204" pitchFamily="34" charset="0"/>
            </a:endParaRPr>
          </a:p>
          <a:p>
            <a:pPr marL="285750" indent="-285750">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rPr>
              <a:t>Work environment or </a:t>
            </a:r>
          </a:p>
          <a:p>
            <a:endParaRPr lang="en-US" sz="3200" dirty="0">
              <a:effectLst/>
              <a:latin typeface="Times New Roman" panose="02020603050405020304" pitchFamily="18" charset="0"/>
              <a:ea typeface="Calibri" panose="020F0502020204030204" pitchFamily="34" charset="0"/>
            </a:endParaRPr>
          </a:p>
          <a:p>
            <a:pPr marL="285750" indent="-285750">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rPr>
              <a:t>The environment of any of the various types of public places</a:t>
            </a:r>
            <a:endParaRPr lang="en-KE" sz="3200" dirty="0"/>
          </a:p>
        </p:txBody>
      </p:sp>
    </p:spTree>
    <p:extLst>
      <p:ext uri="{BB962C8B-B14F-4D97-AF65-F5344CB8AC3E}">
        <p14:creationId xmlns:p14="http://schemas.microsoft.com/office/powerpoint/2010/main" val="78048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009" y="235991"/>
            <a:ext cx="8695892" cy="649386"/>
          </a:xfrm>
        </p:spPr>
        <p:txBody>
          <a:bodyPr>
            <a:noAutofit/>
          </a:bodyPr>
          <a:lstStyle/>
          <a:p>
            <a:pPr lvl="0">
              <a:lnSpc>
                <a:spcPct val="150000"/>
              </a:lnSpc>
              <a:spcAft>
                <a:spcPts val="8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Purpose of the work group</a:t>
            </a:r>
            <a:endParaRPr lang="en-KE"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0D26211-6546-48A1-A163-D605EDFD1147}"/>
              </a:ext>
            </a:extLst>
          </p:cNvPr>
          <p:cNvSpPr txBox="1"/>
          <p:nvPr/>
        </p:nvSpPr>
        <p:spPr>
          <a:xfrm>
            <a:off x="464457" y="1115853"/>
            <a:ext cx="11335657" cy="5509200"/>
          </a:xfrm>
          <a:prstGeom prst="rect">
            <a:avLst/>
          </a:prstGeom>
          <a:noFill/>
        </p:spPr>
        <p:txBody>
          <a:bodyPr wrap="square">
            <a:spAutoFit/>
          </a:bodyPr>
          <a:lstStyle/>
          <a:p>
            <a:pPr marL="285750" indent="-285750">
              <a:buFont typeface="Wingdings" panose="05000000000000000000" pitchFamily="2" charset="2"/>
              <a:buChar char="q"/>
            </a:pPr>
            <a:r>
              <a:rPr lang="en-US" sz="3200" dirty="0">
                <a:effectLst/>
                <a:latin typeface="Times New Roman" panose="02020603050405020304" pitchFamily="18" charset="0"/>
                <a:ea typeface="Calibri" panose="020F0502020204030204" pitchFamily="34" charset="0"/>
              </a:rPr>
              <a:t>The Environment and Participation Work group was created to collaborate and foster development of an environment and participation disability module</a:t>
            </a:r>
          </a:p>
          <a:p>
            <a:endParaRPr lang="en-US" sz="3200" dirty="0">
              <a:effectLst/>
              <a:latin typeface="Times New Roman" panose="02020603050405020304" pitchFamily="18" charset="0"/>
              <a:ea typeface="Calibri" panose="020F0502020204030204" pitchFamily="34" charset="0"/>
            </a:endParaRPr>
          </a:p>
          <a:p>
            <a:pPr marL="285750" indent="-285750">
              <a:buFont typeface="Wingdings" panose="05000000000000000000" pitchFamily="2" charset="2"/>
              <a:buChar char="q"/>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module will involve development of the questions that will be cognitively tested and piloted to eventually come up with internationally standardized questions</a:t>
            </a:r>
          </a:p>
          <a:p>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q"/>
            </a:pPr>
            <a:r>
              <a:rPr lang="en-US" sz="3200" dirty="0">
                <a:latin typeface="Times New Roman" panose="02020603050405020304" pitchFamily="18" charset="0"/>
                <a:ea typeface="Calibri" panose="020F0502020204030204" pitchFamily="34" charset="0"/>
                <a:cs typeface="Times New Roman" panose="02020603050405020304" pitchFamily="18" charset="0"/>
              </a:rPr>
              <a:t>Such questions</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will be used to collect data and information on environment and participation across board.</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q"/>
            </a:pPr>
            <a:endParaRPr lang="en-KE" sz="3200" dirty="0"/>
          </a:p>
        </p:txBody>
      </p:sp>
    </p:spTree>
    <p:extLst>
      <p:ext uri="{BB962C8B-B14F-4D97-AF65-F5344CB8AC3E}">
        <p14:creationId xmlns:p14="http://schemas.microsoft.com/office/powerpoint/2010/main" val="1174657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235991"/>
            <a:ext cx="8802071" cy="1033462"/>
          </a:xfrm>
        </p:spPr>
        <p:txBody>
          <a:bodyPr>
            <a:noAutofit/>
          </a:bodyPr>
          <a:lstStyle/>
          <a:p>
            <a:pPr marL="228600" lvl="1">
              <a:lnSpc>
                <a:spcPct val="120000"/>
              </a:lnSpc>
              <a:spcBef>
                <a:spcPts val="1000"/>
              </a:spcBef>
              <a:spcAft>
                <a:spcPts val="800"/>
              </a:spcAft>
              <a:buClr>
                <a:srgbClr val="0070C0"/>
              </a:buClr>
              <a:buSzPct val="125000"/>
            </a:pPr>
            <a:r>
              <a:rPr lang="en-US" sz="4400" b="1" kern="1200" dirty="0">
                <a:solidFill>
                  <a:schemeClr val="tx1"/>
                </a:solidFill>
                <a:latin typeface="Times New Roman" panose="02020603050405020304" pitchFamily="18" charset="0"/>
                <a:cs typeface="Times New Roman" panose="02020603050405020304" pitchFamily="18" charset="0"/>
              </a:rPr>
              <a:t>Objectives of the work group</a:t>
            </a:r>
            <a:br>
              <a:rPr lang="en-US" sz="4400" b="1" kern="1200" dirty="0">
                <a:solidFill>
                  <a:schemeClr val="tx1"/>
                </a:solidFill>
                <a:latin typeface="Times New Roman" panose="02020603050405020304" pitchFamily="18" charset="0"/>
                <a:cs typeface="Times New Roman" panose="02020603050405020304" pitchFamily="18" charset="0"/>
              </a:rPr>
            </a:br>
            <a:endParaRPr lang="en-US" sz="4400" b="1" kern="1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40D9AB4-42D9-4EF2-9DBB-86150A696CBA}"/>
              </a:ext>
            </a:extLst>
          </p:cNvPr>
          <p:cNvSpPr txBox="1"/>
          <p:nvPr/>
        </p:nvSpPr>
        <p:spPr>
          <a:xfrm>
            <a:off x="587829" y="1232777"/>
            <a:ext cx="11197771" cy="5389232"/>
          </a:xfrm>
          <a:prstGeom prst="rect">
            <a:avLst/>
          </a:prstGeom>
          <a:noFill/>
        </p:spPr>
        <p:txBody>
          <a:bodyPr wrap="square">
            <a:spAutoFit/>
          </a:bodyPr>
          <a:lstStyle/>
          <a:p>
            <a:pPr marL="285750" indent="-285750" algn="just">
              <a:lnSpc>
                <a:spcPct val="150000"/>
              </a:lnSpc>
              <a:spcAft>
                <a:spcPts val="800"/>
              </a:spcAft>
              <a:buFont typeface="Wingdings" panose="05000000000000000000" pitchFamily="2" charset="2"/>
              <a:buChar char="q"/>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The main objective of this work group will be to develop questions that will be included in censuses and surveys to collect data on environment and participation of PWDs </a:t>
            </a:r>
          </a:p>
          <a:p>
            <a:pPr algn="just">
              <a:lnSpc>
                <a:spcPct val="150000"/>
              </a:lnSpc>
              <a:spcAft>
                <a:spcPts val="800"/>
              </a:spcAft>
            </a:pP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lnSpc>
                <a:spcPct val="150000"/>
              </a:lnSpc>
              <a:spcAft>
                <a:spcPts val="800"/>
              </a:spcAft>
              <a:buFont typeface="Wingdings" panose="05000000000000000000" pitchFamily="2" charset="2"/>
              <a:buChar char="q"/>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Such data will be used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for policy and programming interventions to reduce environmental and other factors that contribute to activity limitations and participation restrictions</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022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8" y="235991"/>
            <a:ext cx="11336695" cy="1033462"/>
          </a:xfrm>
        </p:spPr>
        <p:txBody>
          <a:bodyPr>
            <a:normAutofit fontScale="90000"/>
          </a:bodyPr>
          <a:lstStyle/>
          <a:p>
            <a:pPr marL="228600" lvl="1" algn="l">
              <a:lnSpc>
                <a:spcPct val="120000"/>
              </a:lnSpc>
              <a:spcBef>
                <a:spcPts val="1000"/>
              </a:spcBef>
              <a:spcAft>
                <a:spcPts val="800"/>
              </a:spcAft>
              <a:buClr>
                <a:srgbClr val="0070C0"/>
              </a:buClr>
              <a:buSzPct val="125000"/>
            </a:pPr>
            <a:r>
              <a:rPr lang="en-US" sz="4400" b="1" kern="1200" dirty="0">
                <a:solidFill>
                  <a:schemeClr val="tx1"/>
                </a:solidFill>
                <a:latin typeface="Times New Roman" panose="02020603050405020304" pitchFamily="18" charset="0"/>
                <a:cs typeface="Times New Roman" panose="02020603050405020304" pitchFamily="18" charset="0"/>
              </a:rPr>
              <a:t>Objectives of the work group cont’d</a:t>
            </a:r>
            <a:br>
              <a:rPr lang="en-US" sz="4400" b="1" kern="1200" dirty="0">
                <a:solidFill>
                  <a:schemeClr val="tx1"/>
                </a:solidFill>
                <a:latin typeface="Times New Roman" panose="02020603050405020304" pitchFamily="18" charset="0"/>
                <a:cs typeface="Times New Roman" panose="02020603050405020304" pitchFamily="18" charset="0"/>
              </a:rPr>
            </a:br>
            <a:endParaRPr lang="en-US" sz="4400" b="1" kern="1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6136" y="885378"/>
            <a:ext cx="10099688" cy="6183072"/>
          </a:xfrm>
        </p:spPr>
        <p:txBody>
          <a:bodyPr>
            <a:normAutofit/>
          </a:bodyPr>
          <a:lstStyle/>
          <a:p>
            <a:pPr>
              <a:buClr>
                <a:srgbClr val="0070C0"/>
              </a:buClr>
              <a:buSzPct val="125000"/>
            </a:pPr>
            <a:endParaRPr lang="en-GB" sz="3200" dirty="0">
              <a:latin typeface="Times New Roman" panose="02020603050405020304" pitchFamily="18" charset="0"/>
              <a:cs typeface="Times New Roman" panose="02020603050405020304" pitchFamily="18" charset="0"/>
            </a:endParaRPr>
          </a:p>
          <a:p>
            <a:pPr marL="0" indent="0">
              <a:buClr>
                <a:srgbClr val="0070C0"/>
              </a:buClr>
              <a:buSzPct val="125000"/>
              <a:buNone/>
            </a:pPr>
            <a:endParaRPr lang="en-GB" sz="3200" dirty="0">
              <a:latin typeface="Times New Roman" panose="02020603050405020304" pitchFamily="18" charset="0"/>
              <a:cs typeface="Times New Roman" panose="02020603050405020304" pitchFamily="18" charset="0"/>
            </a:endParaRPr>
          </a:p>
        </p:txBody>
      </p:sp>
      <p:cxnSp>
        <p:nvCxnSpPr>
          <p:cNvPr id="4" name="Straight Connector 2"/>
          <p:cNvCxnSpPr/>
          <p:nvPr/>
        </p:nvCxnSpPr>
        <p:spPr>
          <a:xfrm>
            <a:off x="587829" y="1000615"/>
            <a:ext cx="11010123"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D83940A5-F033-477A-9DAF-0985A2E1DEE7}"/>
              </a:ext>
            </a:extLst>
          </p:cNvPr>
          <p:cNvSpPr txBox="1"/>
          <p:nvPr/>
        </p:nvSpPr>
        <p:spPr>
          <a:xfrm>
            <a:off x="203199" y="1173742"/>
            <a:ext cx="11727543" cy="5286640"/>
          </a:xfrm>
          <a:prstGeom prst="rect">
            <a:avLst/>
          </a:prstGeom>
          <a:noFill/>
        </p:spPr>
        <p:txBody>
          <a:bodyPr wrap="square">
            <a:spAutoFit/>
          </a:bodyPr>
          <a:lstStyle/>
          <a:p>
            <a:pPr marL="285750" indent="-285750" algn="just">
              <a:lnSpc>
                <a:spcPct val="150000"/>
              </a:lnSpc>
              <a:spcAft>
                <a:spcPts val="800"/>
              </a:spcAft>
              <a:buFont typeface="Wingdings" panose="05000000000000000000" pitchFamily="2" charset="2"/>
              <a:buChar char="q"/>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The specific objectives will be to:</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ü"/>
              <a:tabLst>
                <a:tab pos="45720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Collect data that will assist in understanding the lived experience of persons with limitations to facilitate their inclusion in society in the way that they would choose for themselves</a:t>
            </a:r>
          </a:p>
          <a:p>
            <a:pPr marL="342900" lvl="0" indent="-342900" algn="just">
              <a:lnSpc>
                <a:spcPct val="150000"/>
              </a:lnSpc>
              <a:buFont typeface="Wingdings" panose="05000000000000000000" pitchFamily="2" charset="2"/>
              <a:buChar char="ü"/>
              <a:tabLst>
                <a:tab pos="457200" algn="l"/>
              </a:tabLst>
            </a:pP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ü"/>
              <a:tabLst>
                <a:tab pos="45720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Collect data that will be instrumental in understanding the impact of environment on lived experiences for PWDs </a:t>
            </a:r>
            <a:endParaRPr lang="en-KE"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97991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AMO_REPORTCONTROLSVISIBLE" val="Empty"/>
  <p:tag name="_AMO_UNIQUEIDENTIFIER" val="a72aa465-c650-4eea-93ac-64c963b5fe4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4988</TotalTime>
  <Words>955</Words>
  <Application>Microsoft Office PowerPoint</Application>
  <PresentationFormat>Widescreen</PresentationFormat>
  <Paragraphs>169</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Bookman Old Style</vt:lpstr>
      <vt:lpstr>Calibri</vt:lpstr>
      <vt:lpstr>Calibri Light</vt:lpstr>
      <vt:lpstr>Times New Roman</vt:lpstr>
      <vt:lpstr>Wingdings</vt:lpstr>
      <vt:lpstr>Office Theme</vt:lpstr>
      <vt:lpstr>  TERMS OF REFERENCE FOR ENVIRONMENT AND PARTICIPATION  WORK GROUP ON DISABILITY STATISTICS  </vt:lpstr>
      <vt:lpstr>Presentation Outline </vt:lpstr>
      <vt:lpstr>Background of the work group</vt:lpstr>
      <vt:lpstr>Background of the work group </vt:lpstr>
      <vt:lpstr>Background Cont’d </vt:lpstr>
      <vt:lpstr>Background Cont’d</vt:lpstr>
      <vt:lpstr>Purpose of the work group</vt:lpstr>
      <vt:lpstr>Objectives of the work group </vt:lpstr>
      <vt:lpstr>Objectives of the work group cont’d </vt:lpstr>
      <vt:lpstr>Objectives of the work group cont’d </vt:lpstr>
      <vt:lpstr>Functions of the work group </vt:lpstr>
      <vt:lpstr>Functions of the work group cont’d </vt:lpstr>
      <vt:lpstr>Functions of the work group cont’d </vt:lpstr>
      <vt:lpstr>Membership of the work group </vt:lpstr>
      <vt:lpstr>Membership of the work group cont’d </vt:lpstr>
      <vt:lpstr>Membership of the work group cont’d</vt:lpstr>
      <vt:lpstr>Leadership of the work group</vt:lpstr>
      <vt:lpstr>Working procedures of the work group </vt:lpstr>
      <vt:lpstr>Guiding principles of the work group </vt:lpstr>
      <vt:lpstr>END</vt:lpstr>
    </vt:vector>
  </TitlesOfParts>
  <Company>StatCan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task will be to recap the work presented last year (prevalence rates of disability based on mental health/affect across countries; cross between anxiety and depression).  The goal for this year’s presentation will be to demonstrate the work that we have done over this year, highlighting our recommendations for analyses of the mental health items. Include both depression and anxiety domains Include two items for each domain (frequency and intensity) Exclude medication questions Cut points – this will be the bulk of the presentation as we need to demonstrate validity for the the original cut points as well as our recommended new cut points Margie will present an update on other functional activities from the scoping review (interpersonal interactions, diagnosed conditions) We will try to present text rather than emphasize numbers and statistics. The deck needs to be simple and clear, in particular for non-English speaking attendees.  We will request a two hour time slot (rather than 1.5 hours) to maximize the opportunity for questions.</dc:title>
  <dc:creator>findlea</dc:creator>
  <cp:lastModifiedBy>BULUMA</cp:lastModifiedBy>
  <cp:revision>197</cp:revision>
  <cp:lastPrinted>2017-09-27T00:11:40Z</cp:lastPrinted>
  <dcterms:created xsi:type="dcterms:W3CDTF">2017-09-05T17:06:48Z</dcterms:created>
  <dcterms:modified xsi:type="dcterms:W3CDTF">2020-09-12T10:41:22Z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