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3753" r:id="rId2"/>
    <p:sldMasterId id="2147483740" r:id="rId3"/>
    <p:sldMasterId id="2147483672" r:id="rId4"/>
    <p:sldMasterId id="2147483651" r:id="rId5"/>
    <p:sldMasterId id="2147483654" r:id="rId6"/>
    <p:sldMasterId id="2147483678" r:id="rId7"/>
    <p:sldMasterId id="2147483690" r:id="rId8"/>
    <p:sldMasterId id="2147483675" r:id="rId9"/>
    <p:sldMasterId id="2147483702" r:id="rId10"/>
    <p:sldMasterId id="2147483714" r:id="rId11"/>
    <p:sldMasterId id="2147483726" r:id="rId12"/>
    <p:sldMasterId id="2147483761" r:id="rId13"/>
  </p:sldMasterIdLst>
  <p:notesMasterIdLst>
    <p:notesMasterId r:id="rId30"/>
  </p:notesMasterIdLst>
  <p:handoutMasterIdLst>
    <p:handoutMasterId r:id="rId31"/>
  </p:handoutMasterIdLst>
  <p:sldIdLst>
    <p:sldId id="682" r:id="rId14"/>
    <p:sldId id="683" r:id="rId15"/>
    <p:sldId id="684" r:id="rId16"/>
    <p:sldId id="685" r:id="rId17"/>
    <p:sldId id="686" r:id="rId18"/>
    <p:sldId id="687" r:id="rId19"/>
    <p:sldId id="688" r:id="rId20"/>
    <p:sldId id="689" r:id="rId21"/>
    <p:sldId id="690" r:id="rId22"/>
    <p:sldId id="691" r:id="rId23"/>
    <p:sldId id="692" r:id="rId24"/>
    <p:sldId id="693" r:id="rId25"/>
    <p:sldId id="694" r:id="rId26"/>
    <p:sldId id="695" r:id="rId27"/>
    <p:sldId id="696" r:id="rId28"/>
    <p:sldId id="697" r:id="rId29"/>
  </p:sldIdLst>
  <p:sldSz cx="9144000" cy="5143500" type="screen16x9"/>
  <p:notesSz cx="6858000"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1D87BD"/>
    <a:srgbClr val="FFAB00"/>
    <a:srgbClr val="262626"/>
    <a:srgbClr val="FFFFFF"/>
    <a:srgbClr val="B6004B"/>
    <a:srgbClr val="23A7A4"/>
    <a:srgbClr val="4B0920"/>
    <a:srgbClr val="BE0C4D"/>
    <a:srgbClr val="44A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9" autoAdjust="0"/>
    <p:restoredTop sz="84791" autoAdjust="0"/>
  </p:normalViewPr>
  <p:slideViewPr>
    <p:cSldViewPr snapToGrid="0" snapToObjects="1">
      <p:cViewPr varScale="1">
        <p:scale>
          <a:sx n="100" d="100"/>
          <a:sy n="100" d="100"/>
        </p:scale>
        <p:origin x="1146" y="90"/>
      </p:cViewPr>
      <p:guideLst>
        <p:guide orient="horz" pos="1643"/>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1" d="100"/>
          <a:sy n="91" d="100"/>
        </p:scale>
        <p:origin x="3240" y="200"/>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oleObject" Target="file:///\\Users\mariaangelicaarrietaromero\Desktop\discapacidad%20y%20hogar%20Clau.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Users\mariaangelicaarrietaromero\Documents\Grupo%20Diferencial%20e%20Interseccional\Discapacidad\Info%20PcD-Covid-19\Impacto%20covid%20%20Discapacidad%20segun%20ge&#769;nero%20entrega%2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ariaangelicaarrietaromero\Downloads\Acceso%20a%20internet_Disc..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Users\mariaangelicaarrietaromero\Documents\Grupo%20Diferencial%20e%20Interseccional\Discapacidad\Evento%20WG%20Sep-2020\Personas%20con%20dificultad%20actividad%209%20niveles%201%20y%20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Users\mariaangelicaarrietaromero\Documents\Grupo%20Diferencial%20e%20Interseccional\Discapacidad\Info%20PcD-Covid-19\Impacto%20covid%20%20Discapacidad%20segun%20ge&#769;nero%20entrega%2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ariaangelicaarrietaromero\Downloads\Impacto%20covid%20%20Discapacidad%20segun%20ge&#769;nero%20entrega%201_K.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mariaangelicaarrietaromero\Downloads\Discapacidad%20ge&#769;nero%20entrega%201%20(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Users\mariaangelicaarrietaromero\Documents\Grupo%20Diferencial%20e%20Interseccional\Discapacidad\Evento%20WG%20Sep-2020\Datos%20excel\Pulso%20soc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Distribution of people with disabilities at levels 1 or 2 by sex, </a:t>
            </a:r>
          </a:p>
          <a:p>
            <a:pPr algn="ctr" rtl="0">
              <a:defRPr/>
            </a:pPr>
            <a:r>
              <a:rPr lang="en-US"/>
              <a:t>according to age group</a:t>
            </a:r>
            <a:r>
              <a:rPr lang="es-ES_tradnl"/>
              <a:t>.</a:t>
            </a:r>
          </a:p>
        </c:rich>
      </c:tx>
      <c:overlay val="0"/>
      <c:spPr>
        <a:noFill/>
        <a:ln>
          <a:noFill/>
        </a:ln>
        <a:effectLst/>
      </c:spPr>
    </c:title>
    <c:autoTitleDeleted val="0"/>
    <c:plotArea>
      <c:layout/>
      <c:barChart>
        <c:barDir val="col"/>
        <c:grouping val="clustered"/>
        <c:varyColors val="0"/>
        <c:ser>
          <c:idx val="0"/>
          <c:order val="0"/>
          <c:tx>
            <c:strRef>
              <c:f>Hoja1!$H$3</c:f>
              <c:strCache>
                <c:ptCount val="1"/>
                <c:pt idx="0">
                  <c:v>Men</c:v>
                </c:pt>
              </c:strCache>
            </c:strRef>
          </c:tx>
          <c:spPr>
            <a:solidFill>
              <a:sysClr val="windowText" lastClr="000000">
                <a:lumMod val="75000"/>
                <a:lumOff val="25000"/>
              </a:sysClr>
            </a:solidFill>
            <a:ln>
              <a:noFill/>
            </a:ln>
            <a:effectLst/>
          </c:spPr>
          <c:invertIfNegative val="0"/>
          <c:dPt>
            <c:idx val="0"/>
            <c:invertIfNegative val="0"/>
            <c:bubble3D val="0"/>
            <c:extLst>
              <c:ext xmlns:c16="http://schemas.microsoft.com/office/drawing/2014/chart" uri="{C3380CC4-5D6E-409C-BE32-E72D297353CC}">
                <c16:uniqueId val="{00000000-B246-FB44-B534-17B0F24230A1}"/>
              </c:ext>
            </c:extLst>
          </c:dPt>
          <c:dLbls>
            <c:spPr>
              <a:noFill/>
              <a:ln>
                <a:noFill/>
              </a:ln>
              <a:effectLst/>
            </c:spPr>
            <c:txPr>
              <a:bodyPr rot="0" vert="horz"/>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Hoja1!$G$4:$G$6</c:f>
              <c:strCache>
                <c:ptCount val="3"/>
                <c:pt idx="0">
                  <c:v>0 a 14</c:v>
                </c:pt>
                <c:pt idx="1">
                  <c:v>15 a 64</c:v>
                </c:pt>
                <c:pt idx="2">
                  <c:v>65 y más</c:v>
                </c:pt>
              </c:strCache>
            </c:strRef>
          </c:cat>
          <c:val>
            <c:numRef>
              <c:f>Hoja1!$H$4:$H$6</c:f>
              <c:numCache>
                <c:formatCode>_-* #,##0.00_-;\-* #,##0.00_-;_-* "-"_-;_-@_-</c:formatCode>
                <c:ptCount val="3"/>
                <c:pt idx="0">
                  <c:v>56.58243213418671</c:v>
                </c:pt>
                <c:pt idx="1">
                  <c:v>47.649102226775</c:v>
                </c:pt>
                <c:pt idx="2">
                  <c:v>42.469418048716513</c:v>
                </c:pt>
              </c:numCache>
            </c:numRef>
          </c:val>
          <c:extLst>
            <c:ext xmlns:c16="http://schemas.microsoft.com/office/drawing/2014/chart" uri="{C3380CC4-5D6E-409C-BE32-E72D297353CC}">
              <c16:uniqueId val="{00000000-EAC6-CA47-899D-1C4AD9DA3A00}"/>
            </c:ext>
          </c:extLst>
        </c:ser>
        <c:ser>
          <c:idx val="1"/>
          <c:order val="1"/>
          <c:tx>
            <c:strRef>
              <c:f>Hoja1!$I$3</c:f>
              <c:strCache>
                <c:ptCount val="1"/>
                <c:pt idx="0">
                  <c:v>Women</c:v>
                </c:pt>
              </c:strCache>
            </c:strRef>
          </c:tx>
          <c:spPr>
            <a:solidFill>
              <a:srgbClr val="FFAB00"/>
            </a:solidFill>
            <a:ln>
              <a:noFill/>
            </a:ln>
            <a:effectLst/>
          </c:spPr>
          <c:invertIfNegative val="0"/>
          <c:dLbls>
            <c:spPr>
              <a:noFill/>
              <a:ln>
                <a:noFill/>
              </a:ln>
              <a:effectLst/>
            </c:spPr>
            <c:txPr>
              <a:bodyPr rot="0" vert="horz"/>
              <a:lstStyle/>
              <a:p>
                <a:pPr>
                  <a:defRPr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Hoja1!$G$4:$G$6</c:f>
              <c:strCache>
                <c:ptCount val="3"/>
                <c:pt idx="0">
                  <c:v>0 a 14</c:v>
                </c:pt>
                <c:pt idx="1">
                  <c:v>15 a 64</c:v>
                </c:pt>
                <c:pt idx="2">
                  <c:v>65 y más</c:v>
                </c:pt>
              </c:strCache>
            </c:strRef>
          </c:cat>
          <c:val>
            <c:numRef>
              <c:f>Hoja1!$I$4:$I$6</c:f>
              <c:numCache>
                <c:formatCode>_-* #,##0.00_-;\-* #,##0.00_-;_-* "-"_-;_-@_-</c:formatCode>
                <c:ptCount val="3"/>
                <c:pt idx="0">
                  <c:v>43.417567865813183</c:v>
                </c:pt>
                <c:pt idx="1">
                  <c:v>52.350897773224908</c:v>
                </c:pt>
                <c:pt idx="2">
                  <c:v>57.530581951283409</c:v>
                </c:pt>
              </c:numCache>
            </c:numRef>
          </c:val>
          <c:extLst>
            <c:ext xmlns:c16="http://schemas.microsoft.com/office/drawing/2014/chart" uri="{C3380CC4-5D6E-409C-BE32-E72D297353CC}">
              <c16:uniqueId val="{00000001-EAC6-CA47-899D-1C4AD9DA3A00}"/>
            </c:ext>
          </c:extLst>
        </c:ser>
        <c:dLbls>
          <c:dLblPos val="ctr"/>
          <c:showLegendKey val="0"/>
          <c:showVal val="1"/>
          <c:showCatName val="0"/>
          <c:showSerName val="0"/>
          <c:showPercent val="0"/>
          <c:showBubbleSize val="0"/>
        </c:dLbls>
        <c:gapWidth val="219"/>
        <c:overlap val="-27"/>
        <c:axId val="-2029283528"/>
        <c:axId val="-1988618008"/>
      </c:barChart>
      <c:catAx>
        <c:axId val="-202928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988618008"/>
        <c:crosses val="autoZero"/>
        <c:auto val="1"/>
        <c:lblAlgn val="ctr"/>
        <c:lblOffset val="100"/>
        <c:noMultiLvlLbl val="0"/>
      </c:catAx>
      <c:valAx>
        <c:axId val="-1988618008"/>
        <c:scaling>
          <c:orientation val="minMax"/>
        </c:scaling>
        <c:delete val="0"/>
        <c:axPos val="l"/>
        <c:majorGridlines>
          <c:spPr>
            <a:ln w="9525" cap="flat" cmpd="sng" algn="ctr">
              <a:solidFill>
                <a:sysClr val="window" lastClr="FFFFFF">
                  <a:lumMod val="85000"/>
                </a:sysClr>
              </a:solidFill>
              <a:round/>
            </a:ln>
            <a:effectLst/>
          </c:spPr>
        </c:majorGridlines>
        <c:numFmt formatCode="_-* #,##0.00_-;\-* #,##0.00_-;_-* &quot;-&quot;_-;_-@_-" sourceLinked="1"/>
        <c:majorTickMark val="none"/>
        <c:minorTickMark val="none"/>
        <c:tickLblPos val="nextTo"/>
        <c:spPr>
          <a:noFill/>
          <a:ln>
            <a:noFill/>
          </a:ln>
          <a:effectLst/>
        </c:spPr>
        <c:txPr>
          <a:bodyPr rot="-60000000" vert="horz"/>
          <a:lstStyle/>
          <a:p>
            <a:pPr>
              <a:defRPr/>
            </a:pPr>
            <a:endParaRPr lang="es-CO"/>
          </a:p>
        </c:txPr>
        <c:crossAx val="-2029283528"/>
        <c:crosses val="autoZero"/>
        <c:crossBetween val="between"/>
      </c:valAx>
      <c:spPr>
        <a:noFill/>
        <a:ln>
          <a:noFill/>
        </a:ln>
        <a:effectLst/>
      </c:spPr>
    </c:plotArea>
    <c:legend>
      <c:legendPos val="b"/>
      <c:overlay val="0"/>
      <c:spPr>
        <a:noFill/>
        <a:ln>
          <a:noFill/>
        </a:ln>
        <a:effectLst/>
      </c:spPr>
      <c:txPr>
        <a:bodyPr rot="0" vert="horz"/>
        <a:lstStyle/>
        <a:p>
          <a:pPr>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latin typeface="Verdana"/>
          <a:cs typeface="Verdana"/>
        </a:defRPr>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b="1" dirty="0" err="1"/>
              <a:t>Main</a:t>
            </a:r>
            <a:r>
              <a:rPr lang="es-ES_tradnl" b="1" dirty="0"/>
              <a:t> </a:t>
            </a:r>
            <a:r>
              <a:rPr lang="es-ES_tradnl" b="1" dirty="0" err="1"/>
              <a:t>water</a:t>
            </a:r>
            <a:r>
              <a:rPr lang="es-ES_tradnl" b="1" dirty="0"/>
              <a:t> </a:t>
            </a:r>
            <a:r>
              <a:rPr lang="es-ES_tradnl" b="1" dirty="0" err="1"/>
              <a:t>source</a:t>
            </a:r>
            <a:r>
              <a:rPr lang="es-ES_tradnl" b="1" dirty="0"/>
              <a:t> </a:t>
            </a:r>
            <a:r>
              <a:rPr lang="es-ES_tradnl" b="1" dirty="0" err="1"/>
              <a:t>for</a:t>
            </a:r>
            <a:r>
              <a:rPr lang="es-ES_tradnl" b="1" dirty="0"/>
              <a:t> </a:t>
            </a:r>
            <a:r>
              <a:rPr lang="es-ES_tradnl" b="1" dirty="0" err="1"/>
              <a:t>food</a:t>
            </a:r>
            <a:r>
              <a:rPr lang="es-ES_tradnl" b="1" dirty="0"/>
              <a:t> </a:t>
            </a:r>
            <a:r>
              <a:rPr lang="es-ES_tradnl" b="1" dirty="0" err="1"/>
              <a:t>preparation</a:t>
            </a:r>
            <a:r>
              <a:rPr lang="es-ES_tradnl" b="1" dirty="0"/>
              <a:t> in </a:t>
            </a:r>
            <a:r>
              <a:rPr lang="es-ES_tradnl" b="1" dirty="0" err="1"/>
              <a:t>household</a:t>
            </a:r>
            <a:r>
              <a:rPr lang="es-ES_tradnl" b="1" baseline="0" dirty="0"/>
              <a:t> </a:t>
            </a:r>
            <a:r>
              <a:rPr lang="en-US" sz="1400" b="1" i="0" u="none" strike="noStrike" baseline="0" dirty="0">
                <a:effectLst/>
              </a:rPr>
              <a:t>that have at least one person with disabilities at levels 1 or 2</a:t>
            </a:r>
            <a:r>
              <a:rPr lang="en-US" sz="1400" b="0" i="0" u="none" strike="noStrike" baseline="0" dirty="0"/>
              <a:t> </a:t>
            </a:r>
            <a:endParaRPr lang="es-CO"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Hoja5!$F$4:$F$17</c:f>
              <c:strCache>
                <c:ptCount val="14"/>
                <c:pt idx="0">
                  <c:v>Public aqueduct </c:v>
                </c:pt>
                <c:pt idx="1">
                  <c:v> Veredal aqueduct</c:v>
                </c:pt>
                <c:pt idx="2">
                  <c:v>
River, stream, spring or source</c:v>
                </c:pt>
                <c:pt idx="3">
                  <c:v>
Community distribution network</c:v>
                </c:pt>
                <c:pt idx="4">
                  <c:v>Water rain</c:v>
                </c:pt>
                <c:pt idx="5">
                  <c:v>Water well without pumb, cistern, jagüey or auger</c:v>
                </c:pt>
                <c:pt idx="6">
                  <c:v>
Water well pump</c:v>
                </c:pt>
                <c:pt idx="7">
                  <c:v>With aqueduct but  no kitchen at home</c:v>
                </c:pt>
                <c:pt idx="8">
                  <c:v>Bottled or bagged water</c:v>
                </c:pt>
                <c:pt idx="9">
                  <c:v>Water carrier</c:v>
                </c:pt>
                <c:pt idx="10">
                  <c:v>No aqueduct and no cooking at home</c:v>
                </c:pt>
                <c:pt idx="11">
                  <c:v>
Tan Truck</c:v>
                </c:pt>
                <c:pt idx="12">
                  <c:v>Did not report</c:v>
                </c:pt>
                <c:pt idx="13">
                  <c:v>Public pile</c:v>
                </c:pt>
              </c:strCache>
            </c:strRef>
          </c:cat>
          <c:val>
            <c:numRef>
              <c:f>Hoja5!$G$4:$G$17</c:f>
              <c:numCache>
                <c:formatCode>0.00</c:formatCode>
                <c:ptCount val="14"/>
                <c:pt idx="0" formatCode="General">
                  <c:v>72.040000000000006</c:v>
                </c:pt>
                <c:pt idx="1">
                  <c:v>9.3855989670315392</c:v>
                </c:pt>
                <c:pt idx="2">
                  <c:v>7.01</c:v>
                </c:pt>
                <c:pt idx="3">
                  <c:v>3.3468357494961811</c:v>
                </c:pt>
                <c:pt idx="4">
                  <c:v>2.0073168599372782</c:v>
                </c:pt>
                <c:pt idx="5">
                  <c:v>1.927624957127773</c:v>
                </c:pt>
                <c:pt idx="6">
                  <c:v>1.5397574048460749</c:v>
                </c:pt>
                <c:pt idx="7" formatCode="General">
                  <c:v>0.89</c:v>
                </c:pt>
                <c:pt idx="8">
                  <c:v>0.54674697876900102</c:v>
                </c:pt>
                <c:pt idx="9">
                  <c:v>0.34292176743414499</c:v>
                </c:pt>
                <c:pt idx="10">
                  <c:v>0.30212309989172698</c:v>
                </c:pt>
                <c:pt idx="11">
                  <c:v>0.26709677130105203</c:v>
                </c:pt>
                <c:pt idx="12">
                  <c:v>0.27169222561214801</c:v>
                </c:pt>
                <c:pt idx="13">
                  <c:v>0.121387244363843</c:v>
                </c:pt>
              </c:numCache>
            </c:numRef>
          </c:val>
          <c:extLst>
            <c:ext xmlns:c16="http://schemas.microsoft.com/office/drawing/2014/chart" uri="{C3380CC4-5D6E-409C-BE32-E72D297353CC}">
              <c16:uniqueId val="{00000000-C83B-AD47-AF98-B7AAEBA9A063}"/>
            </c:ext>
          </c:extLst>
        </c:ser>
        <c:dLbls>
          <c:showLegendKey val="0"/>
          <c:showVal val="0"/>
          <c:showCatName val="0"/>
          <c:showSerName val="0"/>
          <c:showPercent val="0"/>
          <c:showBubbleSize val="0"/>
        </c:dLbls>
        <c:gapWidth val="182"/>
        <c:axId val="-2024079144"/>
        <c:axId val="-2068883592"/>
      </c:barChart>
      <c:catAx>
        <c:axId val="-2024079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2068883592"/>
        <c:crosses val="autoZero"/>
        <c:auto val="1"/>
        <c:lblAlgn val="ctr"/>
        <c:lblOffset val="100"/>
        <c:noMultiLvlLbl val="0"/>
      </c:catAx>
      <c:valAx>
        <c:axId val="-2068883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4079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800" b="1" dirty="0">
                <a:solidFill>
                  <a:schemeClr val="tx1"/>
                </a:solidFill>
                <a:latin typeface="Verdana" panose="020B0604030504040204" pitchFamily="34" charset="0"/>
                <a:ea typeface="Verdana" panose="020B0604030504040204" pitchFamily="34" charset="0"/>
                <a:cs typeface="Verdana" panose="020B0604030504040204" pitchFamily="34" charset="0"/>
              </a:rPr>
              <a:t>Percentage of households that have Internet service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stacked"/>
        <c:varyColors val="0"/>
        <c:ser>
          <c:idx val="0"/>
          <c:order val="0"/>
          <c:tx>
            <c:strRef>
              <c:f>Hoja1!$B$4</c:f>
              <c:strCache>
                <c:ptCount val="1"/>
                <c:pt idx="0">
                  <c:v> Total Households</c:v>
                </c:pt>
              </c:strCache>
            </c:strRef>
          </c:tx>
          <c:spPr>
            <a:solidFill>
              <a:srgbClr val="FFC000"/>
            </a:solidFill>
            <a:ln>
              <a:noFill/>
            </a:ln>
            <a:effectLst/>
          </c:spPr>
          <c:invertIfNegative val="0"/>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7819-2449-991A-37BE6DB68B06}"/>
              </c:ext>
            </c:extLst>
          </c:dPt>
          <c:dLbls>
            <c:dLbl>
              <c:idx val="7"/>
              <c:layout>
                <c:manualLayout>
                  <c:x val="2.6693360026693361E-3"/>
                  <c:y val="-0.186878904491402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19-2449-991A-37BE6DB68B0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Hoja1!$A$5:$A$38</c:f>
              <c:strCache>
                <c:ptCount val="34"/>
                <c:pt idx="0">
                  <c:v>Bogotá, D.C.</c:v>
                </c:pt>
                <c:pt idx="1">
                  <c:v>Valle del Cauca</c:v>
                </c:pt>
                <c:pt idx="2">
                  <c:v>Antioquia</c:v>
                </c:pt>
                <c:pt idx="3">
                  <c:v>Risaralda</c:v>
                </c:pt>
                <c:pt idx="4">
                  <c:v>Santander</c:v>
                </c:pt>
                <c:pt idx="5">
                  <c:v>Quindío</c:v>
                </c:pt>
                <c:pt idx="6">
                  <c:v>Atlántico</c:v>
                </c:pt>
                <c:pt idx="7">
                  <c:v>Total Nacional</c:v>
                </c:pt>
                <c:pt idx="8">
                  <c:v>Caldas</c:v>
                </c:pt>
                <c:pt idx="9">
                  <c:v>Cundinamarca</c:v>
                </c:pt>
                <c:pt idx="10">
                  <c:v>Meta</c:v>
                </c:pt>
                <c:pt idx="11">
                  <c:v>Tolima</c:v>
                </c:pt>
                <c:pt idx="12">
                  <c:v>Norte de Santander</c:v>
                </c:pt>
                <c:pt idx="13">
                  <c:v>SAPSC</c:v>
                </c:pt>
                <c:pt idx="14">
                  <c:v>Bolívar</c:v>
                </c:pt>
                <c:pt idx="15">
                  <c:v>Cesar</c:v>
                </c:pt>
                <c:pt idx="16">
                  <c:v>Huila</c:v>
                </c:pt>
                <c:pt idx="17">
                  <c:v>Casanare</c:v>
                </c:pt>
                <c:pt idx="18">
                  <c:v>Boyacá</c:v>
                </c:pt>
                <c:pt idx="19">
                  <c:v>Magdalena</c:v>
                </c:pt>
                <c:pt idx="20">
                  <c:v>Córdoba</c:v>
                </c:pt>
                <c:pt idx="21">
                  <c:v>Nariño</c:v>
                </c:pt>
                <c:pt idx="22">
                  <c:v>Sucre</c:v>
                </c:pt>
                <c:pt idx="23">
                  <c:v>Caquetá</c:v>
                </c:pt>
                <c:pt idx="24">
                  <c:v>Cauca</c:v>
                </c:pt>
                <c:pt idx="25">
                  <c:v>Chocó</c:v>
                </c:pt>
                <c:pt idx="26">
                  <c:v>Arauca</c:v>
                </c:pt>
                <c:pt idx="27">
                  <c:v>Guaviare</c:v>
                </c:pt>
                <c:pt idx="28">
                  <c:v>La Guajira</c:v>
                </c:pt>
                <c:pt idx="29">
                  <c:v>Putumayo</c:v>
                </c:pt>
                <c:pt idx="30">
                  <c:v>Guainía</c:v>
                </c:pt>
                <c:pt idx="31">
                  <c:v>Amazonas</c:v>
                </c:pt>
                <c:pt idx="32">
                  <c:v>Vichada</c:v>
                </c:pt>
                <c:pt idx="33">
                  <c:v>Vaupés</c:v>
                </c:pt>
              </c:strCache>
            </c:strRef>
          </c:cat>
          <c:val>
            <c:numRef>
              <c:f>Hoja1!$B$5:$B$38</c:f>
              <c:numCache>
                <c:formatCode>0.00</c:formatCode>
                <c:ptCount val="34"/>
                <c:pt idx="0">
                  <c:v>74.370108833549025</c:v>
                </c:pt>
                <c:pt idx="1">
                  <c:v>55.270042989994785</c:v>
                </c:pt>
                <c:pt idx="2">
                  <c:v>52.056094932056709</c:v>
                </c:pt>
                <c:pt idx="3">
                  <c:v>51.990774721874409</c:v>
                </c:pt>
                <c:pt idx="4">
                  <c:v>45.3277952645185</c:v>
                </c:pt>
                <c:pt idx="5">
                  <c:v>45.24682748764571</c:v>
                </c:pt>
                <c:pt idx="6">
                  <c:v>45.035457022058054</c:v>
                </c:pt>
                <c:pt idx="7">
                  <c:v>42.955151372691418</c:v>
                </c:pt>
                <c:pt idx="8">
                  <c:v>42.620123998966676</c:v>
                </c:pt>
                <c:pt idx="9">
                  <c:v>41.906500307745674</c:v>
                </c:pt>
                <c:pt idx="10">
                  <c:v>33.287098513035588</c:v>
                </c:pt>
                <c:pt idx="11">
                  <c:v>30.134663035339305</c:v>
                </c:pt>
                <c:pt idx="12">
                  <c:v>27.984684910871206</c:v>
                </c:pt>
                <c:pt idx="13">
                  <c:v>26.770209123150302</c:v>
                </c:pt>
                <c:pt idx="14">
                  <c:v>25.766269757911459</c:v>
                </c:pt>
                <c:pt idx="15">
                  <c:v>25.282823467006821</c:v>
                </c:pt>
                <c:pt idx="16">
                  <c:v>25.012978889757626</c:v>
                </c:pt>
                <c:pt idx="17">
                  <c:v>24.695231405603685</c:v>
                </c:pt>
                <c:pt idx="18">
                  <c:v>24.311542208302345</c:v>
                </c:pt>
                <c:pt idx="19">
                  <c:v>23.873876494371565</c:v>
                </c:pt>
                <c:pt idx="20">
                  <c:v>16.853937400212164</c:v>
                </c:pt>
                <c:pt idx="21">
                  <c:v>16.073006510489122</c:v>
                </c:pt>
                <c:pt idx="22">
                  <c:v>16.034623523335053</c:v>
                </c:pt>
                <c:pt idx="23">
                  <c:v>14.83308369058072</c:v>
                </c:pt>
                <c:pt idx="24">
                  <c:v>14.601161174862945</c:v>
                </c:pt>
                <c:pt idx="25">
                  <c:v>13.096262164608378</c:v>
                </c:pt>
                <c:pt idx="26">
                  <c:v>13.090445250528163</c:v>
                </c:pt>
                <c:pt idx="27">
                  <c:v>12.705438927115747</c:v>
                </c:pt>
                <c:pt idx="28">
                  <c:v>10.489209076075245</c:v>
                </c:pt>
                <c:pt idx="29">
                  <c:v>10.362157062389658</c:v>
                </c:pt>
                <c:pt idx="30">
                  <c:v>7.3445192404300208</c:v>
                </c:pt>
                <c:pt idx="31">
                  <c:v>5.1933701657458569</c:v>
                </c:pt>
                <c:pt idx="32">
                  <c:v>4.9055422189750546</c:v>
                </c:pt>
                <c:pt idx="33">
                  <c:v>4.0598290598290596</c:v>
                </c:pt>
              </c:numCache>
            </c:numRef>
          </c:val>
          <c:extLst>
            <c:ext xmlns:c16="http://schemas.microsoft.com/office/drawing/2014/chart" uri="{C3380CC4-5D6E-409C-BE32-E72D297353CC}">
              <c16:uniqueId val="{00000002-7819-2449-991A-37BE6DB68B06}"/>
            </c:ext>
          </c:extLst>
        </c:ser>
        <c:dLbls>
          <c:showLegendKey val="0"/>
          <c:showVal val="0"/>
          <c:showCatName val="0"/>
          <c:showSerName val="0"/>
          <c:showPercent val="0"/>
          <c:showBubbleSize val="0"/>
        </c:dLbls>
        <c:gapWidth val="150"/>
        <c:overlap val="100"/>
        <c:axId val="1194308895"/>
        <c:axId val="1059177087"/>
      </c:barChart>
      <c:lineChart>
        <c:grouping val="stacked"/>
        <c:varyColors val="0"/>
        <c:ser>
          <c:idx val="1"/>
          <c:order val="1"/>
          <c:tx>
            <c:strRef>
              <c:f>Hoja1!$C$4</c:f>
              <c:strCache>
                <c:ptCount val="1"/>
                <c:pt idx="0">
                  <c:v>Households that have at least one person with a disability and have Internet service</c:v>
                </c:pt>
              </c:strCache>
            </c:strRef>
          </c:tx>
          <c:spPr>
            <a:ln w="28575" cap="rnd">
              <a:noFill/>
              <a:round/>
            </a:ln>
            <a:effectLst/>
          </c:spPr>
          <c:marker>
            <c:symbol val="circle"/>
            <c:size val="5"/>
            <c:spPr>
              <a:solidFill>
                <a:srgbClr val="7030A0"/>
              </a:solidFill>
              <a:ln w="9525">
                <a:solidFill>
                  <a:srgbClr val="7030A0"/>
                </a:solidFill>
              </a:ln>
              <a:effectLst/>
            </c:spPr>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19-2449-991A-37BE6DB68B0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Hoja1!$A$5:$A$38</c:f>
              <c:strCache>
                <c:ptCount val="34"/>
                <c:pt idx="0">
                  <c:v>Bogotá, D.C.</c:v>
                </c:pt>
                <c:pt idx="1">
                  <c:v>Valle del Cauca</c:v>
                </c:pt>
                <c:pt idx="2">
                  <c:v>Antioquia</c:v>
                </c:pt>
                <c:pt idx="3">
                  <c:v>Risaralda</c:v>
                </c:pt>
                <c:pt idx="4">
                  <c:v>Santander</c:v>
                </c:pt>
                <c:pt idx="5">
                  <c:v>Quindío</c:v>
                </c:pt>
                <c:pt idx="6">
                  <c:v>Atlántico</c:v>
                </c:pt>
                <c:pt idx="7">
                  <c:v>Total Nacional</c:v>
                </c:pt>
                <c:pt idx="8">
                  <c:v>Caldas</c:v>
                </c:pt>
                <c:pt idx="9">
                  <c:v>Cundinamarca</c:v>
                </c:pt>
                <c:pt idx="10">
                  <c:v>Meta</c:v>
                </c:pt>
                <c:pt idx="11">
                  <c:v>Tolima</c:v>
                </c:pt>
                <c:pt idx="12">
                  <c:v>Norte de Santander</c:v>
                </c:pt>
                <c:pt idx="13">
                  <c:v>SAPSC</c:v>
                </c:pt>
                <c:pt idx="14">
                  <c:v>Bolívar</c:v>
                </c:pt>
                <c:pt idx="15">
                  <c:v>Cesar</c:v>
                </c:pt>
                <c:pt idx="16">
                  <c:v>Huila</c:v>
                </c:pt>
                <c:pt idx="17">
                  <c:v>Casanare</c:v>
                </c:pt>
                <c:pt idx="18">
                  <c:v>Boyacá</c:v>
                </c:pt>
                <c:pt idx="19">
                  <c:v>Magdalena</c:v>
                </c:pt>
                <c:pt idx="20">
                  <c:v>Córdoba</c:v>
                </c:pt>
                <c:pt idx="21">
                  <c:v>Nariño</c:v>
                </c:pt>
                <c:pt idx="22">
                  <c:v>Sucre</c:v>
                </c:pt>
                <c:pt idx="23">
                  <c:v>Caquetá</c:v>
                </c:pt>
                <c:pt idx="24">
                  <c:v>Cauca</c:v>
                </c:pt>
                <c:pt idx="25">
                  <c:v>Chocó</c:v>
                </c:pt>
                <c:pt idx="26">
                  <c:v>Arauca</c:v>
                </c:pt>
                <c:pt idx="27">
                  <c:v>Guaviare</c:v>
                </c:pt>
                <c:pt idx="28">
                  <c:v>La Guajira</c:v>
                </c:pt>
                <c:pt idx="29">
                  <c:v>Putumayo</c:v>
                </c:pt>
                <c:pt idx="30">
                  <c:v>Guainía</c:v>
                </c:pt>
                <c:pt idx="31">
                  <c:v>Amazonas</c:v>
                </c:pt>
                <c:pt idx="32">
                  <c:v>Vichada</c:v>
                </c:pt>
                <c:pt idx="33">
                  <c:v>Vaupés</c:v>
                </c:pt>
              </c:strCache>
            </c:strRef>
          </c:cat>
          <c:val>
            <c:numRef>
              <c:f>Hoja1!$C$5:$C$38</c:f>
              <c:numCache>
                <c:formatCode>0.0</c:formatCode>
                <c:ptCount val="34"/>
                <c:pt idx="0">
                  <c:v>67.20581399209749</c:v>
                </c:pt>
                <c:pt idx="1">
                  <c:v>48.13627232982072</c:v>
                </c:pt>
                <c:pt idx="2">
                  <c:v>42.865591812594822</c:v>
                </c:pt>
                <c:pt idx="3">
                  <c:v>43.121725961419102</c:v>
                </c:pt>
                <c:pt idx="4">
                  <c:v>34.999899543929445</c:v>
                </c:pt>
                <c:pt idx="5">
                  <c:v>35.482469993682884</c:v>
                </c:pt>
                <c:pt idx="6">
                  <c:v>45.284063783061207</c:v>
                </c:pt>
                <c:pt idx="7">
                  <c:v>34.262306290392367</c:v>
                </c:pt>
                <c:pt idx="8">
                  <c:v>32.510086807678199</c:v>
                </c:pt>
                <c:pt idx="9">
                  <c:v>28.580710303349576</c:v>
                </c:pt>
                <c:pt idx="10">
                  <c:v>24.270470007252133</c:v>
                </c:pt>
                <c:pt idx="11">
                  <c:v>19.679926265736611</c:v>
                </c:pt>
                <c:pt idx="12">
                  <c:v>22.212058960248317</c:v>
                </c:pt>
                <c:pt idx="13">
                  <c:v>28.71287128712871</c:v>
                </c:pt>
                <c:pt idx="14">
                  <c:v>19.711637487126673</c:v>
                </c:pt>
                <c:pt idx="15">
                  <c:v>21.85335684530655</c:v>
                </c:pt>
                <c:pt idx="16">
                  <c:v>17.095274841627337</c:v>
                </c:pt>
                <c:pt idx="17">
                  <c:v>15.44889979299241</c:v>
                </c:pt>
                <c:pt idx="18">
                  <c:v>14.322484224510129</c:v>
                </c:pt>
                <c:pt idx="19">
                  <c:v>20.434472713750036</c:v>
                </c:pt>
                <c:pt idx="20">
                  <c:v>11.081858514943201</c:v>
                </c:pt>
                <c:pt idx="21">
                  <c:v>11.156394410110796</c:v>
                </c:pt>
                <c:pt idx="22">
                  <c:v>12.328117591275486</c:v>
                </c:pt>
                <c:pt idx="23">
                  <c:v>9.1130411896302146</c:v>
                </c:pt>
                <c:pt idx="24">
                  <c:v>10.732172980607027</c:v>
                </c:pt>
                <c:pt idx="25">
                  <c:v>11.082230623818527</c:v>
                </c:pt>
                <c:pt idx="26">
                  <c:v>9.0744447621771052</c:v>
                </c:pt>
                <c:pt idx="27">
                  <c:v>6.9230769230769234</c:v>
                </c:pt>
                <c:pt idx="28">
                  <c:v>12.308522842297052</c:v>
                </c:pt>
                <c:pt idx="29">
                  <c:v>8.1896808827915297</c:v>
                </c:pt>
                <c:pt idx="30">
                  <c:v>5.7544757033248084</c:v>
                </c:pt>
                <c:pt idx="31">
                  <c:v>5.1840721262208866</c:v>
                </c:pt>
                <c:pt idx="32">
                  <c:v>3.8197097020626432</c:v>
                </c:pt>
                <c:pt idx="33">
                  <c:v>2.496532593619972</c:v>
                </c:pt>
              </c:numCache>
            </c:numRef>
          </c:val>
          <c:smooth val="0"/>
          <c:extLst>
            <c:ext xmlns:c16="http://schemas.microsoft.com/office/drawing/2014/chart" uri="{C3380CC4-5D6E-409C-BE32-E72D297353CC}">
              <c16:uniqueId val="{00000004-7819-2449-991A-37BE6DB68B06}"/>
            </c:ext>
          </c:extLst>
        </c:ser>
        <c:dLbls>
          <c:showLegendKey val="0"/>
          <c:showVal val="0"/>
          <c:showCatName val="0"/>
          <c:showSerName val="0"/>
          <c:showPercent val="0"/>
          <c:showBubbleSize val="0"/>
        </c:dLbls>
        <c:marker val="1"/>
        <c:smooth val="0"/>
        <c:axId val="1194308895"/>
        <c:axId val="1059177087"/>
      </c:lineChart>
      <c:catAx>
        <c:axId val="119430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059177087"/>
        <c:crosses val="autoZero"/>
        <c:auto val="1"/>
        <c:lblAlgn val="ctr"/>
        <c:lblOffset val="100"/>
        <c:noMultiLvlLbl val="0"/>
      </c:catAx>
      <c:valAx>
        <c:axId val="1059177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19430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w="9525" cap="flat" cmpd="sng" algn="ctr">
      <a:no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Distribution by sex of people with heart or respiratory problems when doing daily activities</a:t>
            </a:r>
            <a:endParaRPr lang="es-CO"/>
          </a:p>
        </c:rich>
      </c:tx>
      <c:overlay val="0"/>
      <c:spPr>
        <a:noFill/>
        <a:ln>
          <a:noFill/>
        </a:ln>
        <a:effectLst/>
      </c:spPr>
    </c:title>
    <c:autoTitleDeleted val="0"/>
    <c:plotArea>
      <c:layout/>
      <c:barChart>
        <c:barDir val="col"/>
        <c:grouping val="clustered"/>
        <c:varyColors val="0"/>
        <c:ser>
          <c:idx val="0"/>
          <c:order val="0"/>
          <c:spPr>
            <a:solidFill>
              <a:srgbClr val="FFAB00"/>
            </a:solidFill>
            <a:ln>
              <a:noFill/>
            </a:ln>
            <a:effectLst/>
          </c:spPr>
          <c:invertIfNegative val="0"/>
          <c:dPt>
            <c:idx val="1"/>
            <c:invertIfNegative val="0"/>
            <c:bubble3D val="0"/>
            <c:spPr>
              <a:solidFill>
                <a:sysClr val="windowText" lastClr="000000">
                  <a:lumMod val="75000"/>
                  <a:lumOff val="25000"/>
                </a:sysClr>
              </a:solidFill>
              <a:ln>
                <a:noFill/>
              </a:ln>
              <a:effectLst/>
            </c:spPr>
            <c:extLst>
              <c:ext xmlns:c16="http://schemas.microsoft.com/office/drawing/2014/chart" uri="{C3380CC4-5D6E-409C-BE32-E72D297353CC}">
                <c16:uniqueId val="{00000001-7DC2-CD49-95C4-5B5DC65D5A20}"/>
              </c:ext>
            </c:extLst>
          </c:dPt>
          <c:dLbls>
            <c:dLbl>
              <c:idx val="1"/>
              <c:spPr>
                <a:noFill/>
                <a:ln>
                  <a:noFill/>
                </a:ln>
                <a:effectLst/>
              </c:spPr>
              <c:txPr>
                <a:bodyPr rot="0" vert="horz"/>
                <a:lstStyle/>
                <a:p>
                  <a:pPr>
                    <a:defRPr b="1">
                      <a:solidFill>
                        <a:schemeClr val="bg1"/>
                      </a:solidFill>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1-7DC2-CD49-95C4-5B5DC65D5A20}"/>
                </c:ext>
              </c:extLst>
            </c:dLbl>
            <c:spPr>
              <a:noFill/>
              <a:ln>
                <a:noFill/>
              </a:ln>
              <a:effectLst/>
            </c:spPr>
            <c:txPr>
              <a:bodyPr rot="0" vert="horz"/>
              <a:lstStyle/>
              <a:p>
                <a:pPr>
                  <a:defRPr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Hoja1!$A$4:$A$5</c:f>
              <c:strCache>
                <c:ptCount val="2"/>
                <c:pt idx="0">
                  <c:v>Men</c:v>
                </c:pt>
                <c:pt idx="1">
                  <c:v>Women</c:v>
                </c:pt>
              </c:strCache>
            </c:strRef>
          </c:cat>
          <c:val>
            <c:numRef>
              <c:f>Hoja1!$C$4:$C$5</c:f>
              <c:numCache>
                <c:formatCode>0.00</c:formatCode>
                <c:ptCount val="2"/>
                <c:pt idx="0">
                  <c:v>46.72692366503</c:v>
                </c:pt>
                <c:pt idx="1">
                  <c:v>53.273076334970071</c:v>
                </c:pt>
              </c:numCache>
            </c:numRef>
          </c:val>
          <c:extLst>
            <c:ext xmlns:c16="http://schemas.microsoft.com/office/drawing/2014/chart" uri="{C3380CC4-5D6E-409C-BE32-E72D297353CC}">
              <c16:uniqueId val="{00000000-C9CC-5747-83A4-7773A465183E}"/>
            </c:ext>
          </c:extLst>
        </c:ser>
        <c:dLbls>
          <c:showLegendKey val="0"/>
          <c:showVal val="0"/>
          <c:showCatName val="0"/>
          <c:showSerName val="0"/>
          <c:showPercent val="0"/>
          <c:showBubbleSize val="0"/>
        </c:dLbls>
        <c:gapWidth val="219"/>
        <c:overlap val="-27"/>
        <c:axId val="-2024733112"/>
        <c:axId val="-2024729688"/>
      </c:barChart>
      <c:catAx>
        <c:axId val="-202473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024729688"/>
        <c:crosses val="autoZero"/>
        <c:auto val="1"/>
        <c:lblAlgn val="ctr"/>
        <c:lblOffset val="100"/>
        <c:noMultiLvlLbl val="0"/>
      </c:catAx>
      <c:valAx>
        <c:axId val="-2024729688"/>
        <c:scaling>
          <c:orientation val="minMax"/>
          <c:min val="0"/>
        </c:scaling>
        <c:delete val="0"/>
        <c:axPos val="l"/>
        <c:majorGridlines>
          <c:spPr>
            <a:ln w="9525" cap="flat" cmpd="sng" algn="ctr">
              <a:solidFill>
                <a:sysClr val="window" lastClr="FFFFFF">
                  <a:lumMod val="85000"/>
                </a:sys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CO"/>
          </a:p>
        </c:txPr>
        <c:crossAx val="-202473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rgbClr val="262626"/>
          </a:solidFill>
          <a:latin typeface="Verdana"/>
          <a:cs typeface="Verdana"/>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vert="horz"/>
          <a:lstStyle/>
          <a:p>
            <a:pPr>
              <a:defRPr/>
            </a:pPr>
            <a:r>
              <a:rPr lang="es-ES_tradnl"/>
              <a:t>People with disabilities at levels 1 or 2 who use the permanent help of other people according to age groups.</a:t>
            </a:r>
          </a:p>
        </c:rich>
      </c:tx>
      <c:overlay val="0"/>
      <c:spPr>
        <a:noFill/>
        <a:ln>
          <a:noFill/>
        </a:ln>
        <a:effectLst/>
      </c:spPr>
    </c:title>
    <c:autoTitleDeleted val="0"/>
    <c:plotArea>
      <c:layout/>
      <c:barChart>
        <c:barDir val="col"/>
        <c:grouping val="clustered"/>
        <c:varyColors val="0"/>
        <c:ser>
          <c:idx val="0"/>
          <c:order val="0"/>
          <c:tx>
            <c:strRef>
              <c:f>Resultados!$G$84</c:f>
              <c:strCache>
                <c:ptCount val="1"/>
                <c:pt idx="0">
                  <c:v>%Sí</c:v>
                </c:pt>
              </c:strCache>
            </c:strRef>
          </c:tx>
          <c:spPr>
            <a:solidFill>
              <a:srgbClr val="FFAB00"/>
            </a:solidFill>
            <a:ln>
              <a:noFill/>
            </a:ln>
            <a:effectLst/>
          </c:spPr>
          <c:invertIfNegative val="0"/>
          <c:dLbls>
            <c:spPr>
              <a:noFill/>
              <a:ln>
                <a:noFill/>
              </a:ln>
              <a:effectLst/>
            </c:spPr>
            <c:txPr>
              <a:bodyPr rot="0" vert="horz"/>
              <a:lstStyle/>
              <a:p>
                <a:pPr>
                  <a:defRPr sz="9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Resultados!$C$85:$C$90</c:f>
              <c:strCache>
                <c:ptCount val="6"/>
                <c:pt idx="0">
                  <c:v>0 - 05</c:v>
                </c:pt>
                <c:pt idx="1">
                  <c:v>06 - 11</c:v>
                </c:pt>
                <c:pt idx="2">
                  <c:v>12 - 18</c:v>
                </c:pt>
                <c:pt idx="3">
                  <c:v>19 - 26</c:v>
                </c:pt>
                <c:pt idx="4">
                  <c:v>27 - 59</c:v>
                </c:pt>
                <c:pt idx="5">
                  <c:v>60 and over</c:v>
                </c:pt>
              </c:strCache>
            </c:strRef>
          </c:cat>
          <c:val>
            <c:numRef>
              <c:f>Resultados!$G$85:$G$90</c:f>
              <c:numCache>
                <c:formatCode>0.00</c:formatCode>
                <c:ptCount val="6"/>
                <c:pt idx="0">
                  <c:v>50.605298209264447</c:v>
                </c:pt>
                <c:pt idx="1">
                  <c:v>36.200529239000851</c:v>
                </c:pt>
                <c:pt idx="2">
                  <c:v>30.290444208789879</c:v>
                </c:pt>
                <c:pt idx="3">
                  <c:v>30.63026543057563</c:v>
                </c:pt>
                <c:pt idx="4">
                  <c:v>26.59327594858533</c:v>
                </c:pt>
                <c:pt idx="5">
                  <c:v>41.271766237509382</c:v>
                </c:pt>
              </c:numCache>
            </c:numRef>
          </c:val>
          <c:extLst>
            <c:ext xmlns:c16="http://schemas.microsoft.com/office/drawing/2014/chart" uri="{C3380CC4-5D6E-409C-BE32-E72D297353CC}">
              <c16:uniqueId val="{00000000-AA47-7F4E-A0F9-AF83A5B6E7EF}"/>
            </c:ext>
          </c:extLst>
        </c:ser>
        <c:dLbls>
          <c:dLblPos val="ctr"/>
          <c:showLegendKey val="0"/>
          <c:showVal val="1"/>
          <c:showCatName val="0"/>
          <c:showSerName val="0"/>
          <c:showPercent val="0"/>
          <c:showBubbleSize val="0"/>
        </c:dLbls>
        <c:gapWidth val="219"/>
        <c:overlap val="-27"/>
        <c:axId val="-1982532344"/>
        <c:axId val="-1989112760"/>
      </c:barChart>
      <c:catAx>
        <c:axId val="-198253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989112760"/>
        <c:crosses val="autoZero"/>
        <c:auto val="1"/>
        <c:lblAlgn val="ctr"/>
        <c:lblOffset val="100"/>
        <c:noMultiLvlLbl val="0"/>
      </c:catAx>
      <c:valAx>
        <c:axId val="-1989112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CO"/>
          </a:p>
        </c:txPr>
        <c:crossAx val="-1982532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rgbClr val="262626"/>
          </a:solidFill>
          <a:latin typeface="Verdana"/>
          <a:cs typeface="Verdana"/>
        </a:defRPr>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900" b="1" i="0" baseline="0" dirty="0">
                <a:effectLst/>
                <a:latin typeface="Verdana" panose="020B0604030504040204" pitchFamily="34" charset="0"/>
                <a:ea typeface="Verdana" panose="020B0604030504040204" pitchFamily="34" charset="0"/>
                <a:cs typeface="Verdana" panose="020B0604030504040204" pitchFamily="34" charset="0"/>
              </a:rPr>
              <a:t>Activity carried out the week before the </a:t>
            </a:r>
            <a:r>
              <a:rPr lang="es-CO" sz="900" b="1" i="0" baseline="0" dirty="0">
                <a:effectLst/>
                <a:latin typeface="Verdana" panose="020B0604030504040204" pitchFamily="34" charset="0"/>
                <a:ea typeface="Verdana" panose="020B0604030504040204" pitchFamily="34" charset="0"/>
                <a:cs typeface="Verdana" panose="020B0604030504040204" pitchFamily="34" charset="0"/>
              </a:rPr>
              <a:t>NPHC</a:t>
            </a:r>
            <a:r>
              <a:rPr lang="en-US" sz="900" b="1" i="0" baseline="0" dirty="0">
                <a:effectLst/>
                <a:latin typeface="Verdana" panose="020B0604030504040204" pitchFamily="34" charset="0"/>
                <a:ea typeface="Verdana" panose="020B0604030504040204" pitchFamily="34" charset="0"/>
                <a:cs typeface="Verdana" panose="020B0604030504040204" pitchFamily="34" charset="0"/>
              </a:rPr>
              <a:t> 2018 by people with disabilities at levels 1 or 2.</a:t>
            </a:r>
            <a:endParaRPr lang="es-CO" sz="900" dirty="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O"/>
        </a:p>
      </c:txPr>
    </c:title>
    <c:autoTitleDeleted val="0"/>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Hoja3!$A$19:$A$28</c:f>
              <c:strCache>
                <c:ptCount val="10"/>
                <c:pt idx="0">
                  <c:v>Did not report</c:v>
                </c:pt>
                <c:pt idx="1">
                  <c:v>You worked or helped in a business for at least an hour without getting paid</c:v>
                </c:pt>
                <c:pt idx="2">
                  <c:v>You did not work, but had a job, job or business for which you receive income</c:v>
                </c:pt>
                <c:pt idx="3">
                  <c:v>
Looked for work</c:v>
                </c:pt>
                <c:pt idx="4">
                  <c:v>Study</c:v>
                </c:pt>
                <c:pt idx="5">
                  <c:v>
Lived on retirement, pension or rent</c:v>
                </c:pt>
                <c:pt idx="6">
                  <c:v>
Were on a different situation.</c:v>
                </c:pt>
                <c:pt idx="7">
                  <c:v>You worked for at least
 an hour in an activity that generated some income</c:v>
                </c:pt>
                <c:pt idx="8">
                  <c:v>
Performed household chores</c:v>
                </c:pt>
                <c:pt idx="9">
                  <c:v>
You are permanently unable to work</c:v>
                </c:pt>
              </c:strCache>
            </c:strRef>
          </c:cat>
          <c:val>
            <c:numRef>
              <c:f>Hoja3!$B$19:$B$28</c:f>
              <c:numCache>
                <c:formatCode>0.00</c:formatCode>
                <c:ptCount val="10"/>
                <c:pt idx="0">
                  <c:v>0.16155930485011599</c:v>
                </c:pt>
                <c:pt idx="1">
                  <c:v>0.7050073433386933</c:v>
                </c:pt>
                <c:pt idx="2">
                  <c:v>2.1267292260197115</c:v>
                </c:pt>
                <c:pt idx="3">
                  <c:v>3.0040664945318611</c:v>
                </c:pt>
                <c:pt idx="4">
                  <c:v>6.4681672560264261</c:v>
                </c:pt>
                <c:pt idx="5">
                  <c:v>8.7887091118862575</c:v>
                </c:pt>
                <c:pt idx="6">
                  <c:v>9.5088772740496541</c:v>
                </c:pt>
                <c:pt idx="7">
                  <c:v>20.826867546540495</c:v>
                </c:pt>
                <c:pt idx="8">
                  <c:v>23.817178085768091</c:v>
                </c:pt>
                <c:pt idx="9">
                  <c:v>24.592838356988697</c:v>
                </c:pt>
              </c:numCache>
            </c:numRef>
          </c:val>
          <c:extLst>
            <c:ext xmlns:c16="http://schemas.microsoft.com/office/drawing/2014/chart" uri="{C3380CC4-5D6E-409C-BE32-E72D297353CC}">
              <c16:uniqueId val="{00000000-9A3F-9945-8365-0188AEFFA0EF}"/>
            </c:ext>
          </c:extLst>
        </c:ser>
        <c:dLbls>
          <c:showLegendKey val="0"/>
          <c:showVal val="0"/>
          <c:showCatName val="0"/>
          <c:showSerName val="0"/>
          <c:showPercent val="0"/>
          <c:showBubbleSize val="0"/>
        </c:dLbls>
        <c:gapWidth val="182"/>
        <c:axId val="-422902496"/>
        <c:axId val="-422907392"/>
      </c:barChart>
      <c:catAx>
        <c:axId val="-42290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422907392"/>
        <c:crosses val="autoZero"/>
        <c:auto val="1"/>
        <c:lblAlgn val="ctr"/>
        <c:lblOffset val="100"/>
        <c:noMultiLvlLbl val="0"/>
      </c:catAx>
      <c:valAx>
        <c:axId val="-42290739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290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S_tradnl" sz="900">
                <a:latin typeface="Verdana" panose="020B0604030504040204" pitchFamily="34" charset="0"/>
                <a:ea typeface="Verdana" panose="020B0604030504040204" pitchFamily="34" charset="0"/>
                <a:cs typeface="Verdana" panose="020B0604030504040204" pitchFamily="34" charset="0"/>
              </a:rPr>
              <a:t> </a:t>
            </a:r>
            <a:r>
              <a:rPr lang="en-US" sz="900" b="1" i="0" baseline="0">
                <a:effectLst/>
                <a:latin typeface="Verdana" panose="020B0604030504040204" pitchFamily="34" charset="0"/>
                <a:ea typeface="Verdana" panose="020B0604030504040204" pitchFamily="34" charset="0"/>
                <a:cs typeface="Verdana" panose="020B0604030504040204" pitchFamily="34" charset="0"/>
              </a:rPr>
              <a:t>Activity carried out the week before the </a:t>
            </a:r>
            <a:r>
              <a:rPr lang="es-CO" sz="900" b="1" i="0" baseline="0">
                <a:effectLst/>
                <a:latin typeface="Verdana" panose="020B0604030504040204" pitchFamily="34" charset="0"/>
                <a:ea typeface="Verdana" panose="020B0604030504040204" pitchFamily="34" charset="0"/>
                <a:cs typeface="Verdana" panose="020B0604030504040204" pitchFamily="34" charset="0"/>
              </a:rPr>
              <a:t>NPHC </a:t>
            </a:r>
            <a:r>
              <a:rPr lang="en-US" sz="900" b="1" i="0" baseline="0">
                <a:effectLst/>
                <a:latin typeface="Verdana" panose="020B0604030504040204" pitchFamily="34" charset="0"/>
                <a:ea typeface="Verdana" panose="020B0604030504040204" pitchFamily="34" charset="0"/>
                <a:cs typeface="Verdana" panose="020B0604030504040204" pitchFamily="34" charset="0"/>
              </a:rPr>
              <a:t> 2018 by people with disabilities in levels 1 or 2, according by sex</a:t>
            </a:r>
            <a:r>
              <a:rPr lang="es-ES_tradnl" sz="900" b="1" i="0" baseline="0">
                <a:effectLst/>
                <a:latin typeface="Verdana" panose="020B0604030504040204" pitchFamily="34" charset="0"/>
                <a:ea typeface="Verdana" panose="020B0604030504040204" pitchFamily="34" charset="0"/>
                <a:cs typeface="Verdana" panose="020B0604030504040204" pitchFamily="34" charset="0"/>
              </a:rPr>
              <a:t>. </a:t>
            </a:r>
            <a:endParaRPr lang="es-CO" sz="900">
              <a:effectLst/>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O"/>
        </a:p>
      </c:txPr>
    </c:title>
    <c:autoTitleDeleted val="0"/>
    <c:plotArea>
      <c:layout/>
      <c:barChart>
        <c:barDir val="bar"/>
        <c:grouping val="clustered"/>
        <c:varyColors val="0"/>
        <c:ser>
          <c:idx val="0"/>
          <c:order val="0"/>
          <c:tx>
            <c:strRef>
              <c:f>Hoja1!$A$4</c:f>
              <c:strCache>
                <c:ptCount val="1"/>
                <c:pt idx="0">
                  <c:v>Men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79646"/>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Hoja1!$B$3:$K$3</c:f>
              <c:strCache>
                <c:ptCount val="10"/>
                <c:pt idx="0">
                  <c:v>Did not report</c:v>
                </c:pt>
                <c:pt idx="1">
                  <c:v>You worked for at least
 an hour in an activity that generated some income</c:v>
                </c:pt>
                <c:pt idx="2">
                  <c:v>You worked or helped in a business for at least an hour without getting paid</c:v>
                </c:pt>
                <c:pt idx="3">
                  <c:v>
You did not work, but had a job, job or business for which you receive income</c:v>
                </c:pt>
                <c:pt idx="4">
                  <c:v>
Looked for work</c:v>
                </c:pt>
                <c:pt idx="5">
                  <c:v>
Lived on retirement, pension or rent</c:v>
                </c:pt>
                <c:pt idx="6">
                  <c:v>Study</c:v>
                </c:pt>
                <c:pt idx="7">
                  <c:v>
Performed household chores</c:v>
                </c:pt>
                <c:pt idx="8">
                  <c:v>
You are permanently unable to work</c:v>
                </c:pt>
                <c:pt idx="9">
                  <c:v>Were on a different situation</c:v>
                </c:pt>
              </c:strCache>
            </c:strRef>
          </c:cat>
          <c:val>
            <c:numRef>
              <c:f>Hoja1!$B$4:$K$4</c:f>
              <c:numCache>
                <c:formatCode>0.00</c:formatCode>
                <c:ptCount val="10"/>
                <c:pt idx="0">
                  <c:v>0.173217226383061</c:v>
                </c:pt>
                <c:pt idx="1">
                  <c:v>29.526335646295269</c:v>
                </c:pt>
                <c:pt idx="2">
                  <c:v>1.126612997792404</c:v>
                </c:pt>
                <c:pt idx="3">
                  <c:v>2.8005363488510819</c:v>
                </c:pt>
                <c:pt idx="4">
                  <c:v>4.22514925487277</c:v>
                </c:pt>
                <c:pt idx="5">
                  <c:v>9.8820491381200295</c:v>
                </c:pt>
                <c:pt idx="6">
                  <c:v>7.170479400023452</c:v>
                </c:pt>
                <c:pt idx="7">
                  <c:v>5.1920557150213371</c:v>
                </c:pt>
                <c:pt idx="8">
                  <c:v>28.529603703458228</c:v>
                </c:pt>
                <c:pt idx="9">
                  <c:v>11.373960569182371</c:v>
                </c:pt>
              </c:numCache>
            </c:numRef>
          </c:val>
          <c:extLst>
            <c:ext xmlns:c16="http://schemas.microsoft.com/office/drawing/2014/chart" uri="{C3380CC4-5D6E-409C-BE32-E72D297353CC}">
              <c16:uniqueId val="{00000000-1072-A746-ADFE-82A7D51FFC1C}"/>
            </c:ext>
          </c:extLst>
        </c:ser>
        <c:ser>
          <c:idx val="1"/>
          <c:order val="1"/>
          <c:tx>
            <c:strRef>
              <c:f>Hoja1!$A$5</c:f>
              <c:strCache>
                <c:ptCount val="1"/>
                <c:pt idx="0">
                  <c:v>Women</c:v>
                </c:pt>
              </c:strCache>
            </c:strRef>
          </c:tx>
          <c:spPr>
            <a:solidFill>
              <a:sysClr val="windowText" lastClr="000000">
                <a:lumMod val="65000"/>
                <a:lumOff val="35000"/>
              </a:sysClr>
            </a:solidFill>
            <a:ln>
              <a:noFill/>
            </a:ln>
            <a:effectLst/>
          </c:spPr>
          <c:invertIfNegative val="0"/>
          <c:dLbls>
            <c:dLbl>
              <c:idx val="1"/>
              <c:layout>
                <c:manualLayout>
                  <c:x val="-2.4792073564133899E-3"/>
                  <c:y val="-1.04548884938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EC-7248-ADDD-E6BFEDD95BD9}"/>
                </c:ext>
              </c:extLst>
            </c:dLbl>
            <c:dLbl>
              <c:idx val="8"/>
              <c:layout>
                <c:manualLayout>
                  <c:x val="9.9168294256535491E-3"/>
                  <c:y val="-5.2274442469403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EC-7248-ADDD-E6BFEDD95B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Hoja1!$B$3:$K$3</c:f>
              <c:strCache>
                <c:ptCount val="10"/>
                <c:pt idx="0">
                  <c:v>Did not report</c:v>
                </c:pt>
                <c:pt idx="1">
                  <c:v>You worked for at least
 an hour in an activity that generated some income</c:v>
                </c:pt>
                <c:pt idx="2">
                  <c:v>You worked or helped in a business for at least an hour without getting paid</c:v>
                </c:pt>
                <c:pt idx="3">
                  <c:v>
You did not work, but had a job, job or business for which you receive income</c:v>
                </c:pt>
                <c:pt idx="4">
                  <c:v>
Looked for work</c:v>
                </c:pt>
                <c:pt idx="5">
                  <c:v>
Lived on retirement, pension or rent</c:v>
                </c:pt>
                <c:pt idx="6">
                  <c:v>Study</c:v>
                </c:pt>
                <c:pt idx="7">
                  <c:v>
Performed household chores</c:v>
                </c:pt>
                <c:pt idx="8">
                  <c:v>
You are permanently unable to work</c:v>
                </c:pt>
                <c:pt idx="9">
                  <c:v>Were on a different situation</c:v>
                </c:pt>
              </c:strCache>
            </c:strRef>
          </c:cat>
          <c:val>
            <c:numRef>
              <c:f>Hoja1!$B$5:$K$5</c:f>
              <c:numCache>
                <c:formatCode>0.00</c:formatCode>
                <c:ptCount val="10"/>
                <c:pt idx="0">
                  <c:v>0.151658336824398</c:v>
                </c:pt>
                <c:pt idx="1">
                  <c:v>13.43848744353406</c:v>
                </c:pt>
                <c:pt idx="2">
                  <c:v>0.34694144862397902</c:v>
                </c:pt>
                <c:pt idx="3">
                  <c:v>1.554470889934584</c:v>
                </c:pt>
                <c:pt idx="4">
                  <c:v>1.967011876114299</c:v>
                </c:pt>
                <c:pt idx="5">
                  <c:v>7.8601452499331543</c:v>
                </c:pt>
                <c:pt idx="6">
                  <c:v>5.871699861548171</c:v>
                </c:pt>
                <c:pt idx="7">
                  <c:v>39.635327191224818</c:v>
                </c:pt>
                <c:pt idx="8">
                  <c:v>21.249378915269428</c:v>
                </c:pt>
                <c:pt idx="9">
                  <c:v>7.9248787869931059</c:v>
                </c:pt>
              </c:numCache>
            </c:numRef>
          </c:val>
          <c:extLst>
            <c:ext xmlns:c16="http://schemas.microsoft.com/office/drawing/2014/chart" uri="{C3380CC4-5D6E-409C-BE32-E72D297353CC}">
              <c16:uniqueId val="{00000001-1072-A746-ADFE-82A7D51FFC1C}"/>
            </c:ext>
          </c:extLst>
        </c:ser>
        <c:dLbls>
          <c:showLegendKey val="0"/>
          <c:showVal val="0"/>
          <c:showCatName val="0"/>
          <c:showSerName val="0"/>
          <c:showPercent val="0"/>
          <c:showBubbleSize val="0"/>
        </c:dLbls>
        <c:gapWidth val="182"/>
        <c:axId val="-1983782520"/>
        <c:axId val="-1983779032"/>
      </c:barChart>
      <c:catAx>
        <c:axId val="-1983782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779032"/>
        <c:crosses val="autoZero"/>
        <c:auto val="1"/>
        <c:lblAlgn val="ctr"/>
        <c:lblOffset val="100"/>
        <c:noMultiLvlLbl val="0"/>
      </c:catAx>
      <c:valAx>
        <c:axId val="-198377903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378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178614800521E-2"/>
          <c:y val="8.9273601093214999E-2"/>
          <c:w val="0.93064405155782803"/>
          <c:h val="0.47216807618201401"/>
        </c:manualLayout>
      </c:layout>
      <c:barChart>
        <c:barDir val="col"/>
        <c:grouping val="clustered"/>
        <c:varyColors val="0"/>
        <c:ser>
          <c:idx val="0"/>
          <c:order val="0"/>
          <c:tx>
            <c:strRef>
              <c:f>Hoja1!$B$5</c:f>
              <c:strCache>
                <c:ptCount val="1"/>
                <c:pt idx="0">
                  <c:v>One person
</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Hoja1!$C$4:$G$4</c:f>
              <c:strCache>
                <c:ptCount val="5"/>
                <c:pt idx="0">
                  <c:v>
Domestic employee</c:v>
                </c:pt>
                <c:pt idx="1">
                  <c:v>Support from friends or family in unpaid care or assistance activities for children, the elderly or people with disabilities</c:v>
                </c:pt>
                <c:pt idx="2">
                  <c:v>
Paid caregiver who
attended this home to care for a person that requires care (babysitter, nurse, tutor, home teacher or other)</c:v>
                </c:pt>
                <c:pt idx="3">
                  <c:v>Nurseries, children's homes,
community mothers, after school academies for girls and boys or other institutions without accommodation.</c:v>
                </c:pt>
                <c:pt idx="4">
                  <c:v>
Home for the elderly or people with disabilities or other institutions without accommodation.</c:v>
                </c:pt>
              </c:strCache>
            </c:strRef>
          </c:cat>
          <c:val>
            <c:numRef>
              <c:f>Hoja1!$C$5:$G$5</c:f>
              <c:numCache>
                <c:formatCode>0.0%</c:formatCode>
                <c:ptCount val="5"/>
                <c:pt idx="0">
                  <c:v>6.0602979054579502E-2</c:v>
                </c:pt>
                <c:pt idx="1">
                  <c:v>2.2957278631138198E-2</c:v>
                </c:pt>
                <c:pt idx="2">
                  <c:v>1.04355119039052E-2</c:v>
                </c:pt>
                <c:pt idx="3">
                  <c:v>3.5611499753698201E-3</c:v>
                </c:pt>
                <c:pt idx="4">
                  <c:v>8.6539461372529894E-3</c:v>
                </c:pt>
              </c:numCache>
            </c:numRef>
          </c:val>
          <c:extLst>
            <c:ext xmlns:c16="http://schemas.microsoft.com/office/drawing/2014/chart" uri="{C3380CC4-5D6E-409C-BE32-E72D297353CC}">
              <c16:uniqueId val="{00000000-3E0F-B44D-8400-E049F168461B}"/>
            </c:ext>
          </c:extLst>
        </c:ser>
        <c:ser>
          <c:idx val="1"/>
          <c:order val="1"/>
          <c:tx>
            <c:strRef>
              <c:f>Hoja1!$B$6</c:f>
              <c:strCache>
                <c:ptCount val="1"/>
                <c:pt idx="0">
                  <c:v>Two people</c:v>
                </c:pt>
              </c:strCache>
            </c:strRef>
          </c:tx>
          <c:spPr>
            <a:solidFill>
              <a:srgbClr val="FFA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Hoja1!$C$4:$G$4</c:f>
              <c:strCache>
                <c:ptCount val="5"/>
                <c:pt idx="0">
                  <c:v>
Domestic employee</c:v>
                </c:pt>
                <c:pt idx="1">
                  <c:v>Support from friends or family in unpaid care or assistance activities for children, the elderly or people with disabilities</c:v>
                </c:pt>
                <c:pt idx="2">
                  <c:v>
Paid caregiver who
attended this home to care for a person that requires care (babysitter, nurse, tutor, home teacher or other)</c:v>
                </c:pt>
                <c:pt idx="3">
                  <c:v>Nurseries, children's homes,
community mothers, after school academies for girls and boys or other institutions without accommodation.</c:v>
                </c:pt>
                <c:pt idx="4">
                  <c:v>
Home for the elderly or people with disabilities or other institutions without accommodation.</c:v>
                </c:pt>
              </c:strCache>
            </c:strRef>
          </c:cat>
          <c:val>
            <c:numRef>
              <c:f>Hoja1!$C$6:$G$6</c:f>
              <c:numCache>
                <c:formatCode>0.0%</c:formatCode>
                <c:ptCount val="5"/>
                <c:pt idx="0">
                  <c:v>4.8876072650482903E-2</c:v>
                </c:pt>
                <c:pt idx="1">
                  <c:v>1.9972535253791401E-2</c:v>
                </c:pt>
                <c:pt idx="2">
                  <c:v>8.8069325823820696E-3</c:v>
                </c:pt>
                <c:pt idx="3">
                  <c:v>1.4742308009557699E-2</c:v>
                </c:pt>
                <c:pt idx="4">
                  <c:v>1.87614000666458E-3</c:v>
                </c:pt>
              </c:numCache>
            </c:numRef>
          </c:val>
          <c:extLst>
            <c:ext xmlns:c16="http://schemas.microsoft.com/office/drawing/2014/chart" uri="{C3380CC4-5D6E-409C-BE32-E72D297353CC}">
              <c16:uniqueId val="{00000001-3E0F-B44D-8400-E049F168461B}"/>
            </c:ext>
          </c:extLst>
        </c:ser>
        <c:ser>
          <c:idx val="2"/>
          <c:order val="2"/>
          <c:tx>
            <c:strRef>
              <c:f>Hoja1!$B$7</c:f>
              <c:strCache>
                <c:ptCount val="1"/>
                <c:pt idx="0">
                  <c:v>Three people</c:v>
                </c:pt>
              </c:strCache>
            </c:strRef>
          </c:tx>
          <c:spPr>
            <a:solidFill>
              <a:sysClr val="windowText" lastClr="000000">
                <a:lumMod val="50000"/>
                <a:lumOff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Hoja1!$C$4:$G$4</c:f>
              <c:strCache>
                <c:ptCount val="5"/>
                <c:pt idx="0">
                  <c:v>
Domestic employee</c:v>
                </c:pt>
                <c:pt idx="1">
                  <c:v>Support from friends or family in unpaid care or assistance activities for children, the elderly or people with disabilities</c:v>
                </c:pt>
                <c:pt idx="2">
                  <c:v>
Paid caregiver who
attended this home to care for a person that requires care (babysitter, nurse, tutor, home teacher or other)</c:v>
                </c:pt>
                <c:pt idx="3">
                  <c:v>Nurseries, children's homes,
community mothers, after school academies for girls and boys or other institutions without accommodation.</c:v>
                </c:pt>
                <c:pt idx="4">
                  <c:v>
Home for the elderly or people with disabilities or other institutions without accommodation.</c:v>
                </c:pt>
              </c:strCache>
            </c:strRef>
          </c:cat>
          <c:val>
            <c:numRef>
              <c:f>Hoja1!$C$7:$G$7</c:f>
              <c:numCache>
                <c:formatCode>0.0%</c:formatCode>
                <c:ptCount val="5"/>
                <c:pt idx="0">
                  <c:v>4.0206223312750602E-2</c:v>
                </c:pt>
                <c:pt idx="1">
                  <c:v>1.73416656515759E-2</c:v>
                </c:pt>
                <c:pt idx="2">
                  <c:v>1.89175610924243E-2</c:v>
                </c:pt>
                <c:pt idx="3">
                  <c:v>3.6623753534551599E-2</c:v>
                </c:pt>
                <c:pt idx="4">
                  <c:v>6.7722005211176897E-3</c:v>
                </c:pt>
              </c:numCache>
            </c:numRef>
          </c:val>
          <c:extLst>
            <c:ext xmlns:c16="http://schemas.microsoft.com/office/drawing/2014/chart" uri="{C3380CC4-5D6E-409C-BE32-E72D297353CC}">
              <c16:uniqueId val="{00000002-3E0F-B44D-8400-E049F168461B}"/>
            </c:ext>
          </c:extLst>
        </c:ser>
        <c:ser>
          <c:idx val="3"/>
          <c:order val="3"/>
          <c:tx>
            <c:strRef>
              <c:f>Hoja1!$B$8</c:f>
              <c:strCache>
                <c:ptCount val="1"/>
                <c:pt idx="0">
                  <c:v>4 and over</c:v>
                </c:pt>
              </c:strCache>
            </c:strRef>
          </c:tx>
          <c:spPr>
            <a:solidFill>
              <a:sysClr val="windowText" lastClr="000000">
                <a:lumMod val="85000"/>
                <a:lumOff val="1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Hoja1!$C$4:$G$4</c:f>
              <c:strCache>
                <c:ptCount val="5"/>
                <c:pt idx="0">
                  <c:v>
Domestic employee</c:v>
                </c:pt>
                <c:pt idx="1">
                  <c:v>Support from friends or family in unpaid care or assistance activities for children, the elderly or people with disabilities</c:v>
                </c:pt>
                <c:pt idx="2">
                  <c:v>
Paid caregiver who
attended this home to care for a person that requires care (babysitter, nurse, tutor, home teacher or other)</c:v>
                </c:pt>
                <c:pt idx="3">
                  <c:v>Nurseries, children's homes,
community mothers, after school academies for girls and boys or other institutions without accommodation.</c:v>
                </c:pt>
                <c:pt idx="4">
                  <c:v>
Home for the elderly or people with disabilities or other institutions without accommodation.</c:v>
                </c:pt>
              </c:strCache>
            </c:strRef>
          </c:cat>
          <c:val>
            <c:numRef>
              <c:f>Hoja1!$C$8:$G$8</c:f>
              <c:numCache>
                <c:formatCode>0.0%</c:formatCode>
                <c:ptCount val="5"/>
                <c:pt idx="0">
                  <c:v>4.5072431887708701E-2</c:v>
                </c:pt>
                <c:pt idx="1">
                  <c:v>1.9453863301958099E-2</c:v>
                </c:pt>
                <c:pt idx="2">
                  <c:v>1.8092111401132399E-2</c:v>
                </c:pt>
                <c:pt idx="3">
                  <c:v>6.1705290959138598E-2</c:v>
                </c:pt>
                <c:pt idx="4">
                  <c:v>6.7732281164610102E-3</c:v>
                </c:pt>
              </c:numCache>
            </c:numRef>
          </c:val>
          <c:extLst>
            <c:ext xmlns:c16="http://schemas.microsoft.com/office/drawing/2014/chart" uri="{C3380CC4-5D6E-409C-BE32-E72D297353CC}">
              <c16:uniqueId val="{00000003-3E0F-B44D-8400-E049F168461B}"/>
            </c:ext>
          </c:extLst>
        </c:ser>
        <c:dLbls>
          <c:showLegendKey val="0"/>
          <c:showVal val="0"/>
          <c:showCatName val="0"/>
          <c:showSerName val="0"/>
          <c:showPercent val="0"/>
          <c:showBubbleSize val="0"/>
        </c:dLbls>
        <c:gapWidth val="219"/>
        <c:overlap val="-27"/>
        <c:axId val="-2021704856"/>
        <c:axId val="-2021701240"/>
      </c:barChart>
      <c:catAx>
        <c:axId val="-202170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1701240"/>
        <c:crosses val="autoZero"/>
        <c:auto val="1"/>
        <c:lblAlgn val="ctr"/>
        <c:lblOffset val="100"/>
        <c:noMultiLvlLbl val="0"/>
      </c:catAx>
      <c:valAx>
        <c:axId val="-2021701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21704856"/>
        <c:crosses val="autoZero"/>
        <c:crossBetween val="between"/>
      </c:valAx>
      <c:spPr>
        <a:noFill/>
        <a:ln>
          <a:noFill/>
        </a:ln>
        <a:effectLst/>
      </c:spPr>
    </c:plotArea>
    <c:legend>
      <c:legendPos val="b"/>
      <c:layout>
        <c:manualLayout>
          <c:xMode val="edge"/>
          <c:yMode val="edge"/>
          <c:x val="0.30850343460870899"/>
          <c:y val="0.92973956711441696"/>
          <c:w val="0.38299301244165501"/>
          <c:h val="3.45509924482969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0.17936</cdr:x>
      <cdr:y>0.95625</cdr:y>
    </cdr:from>
    <cdr:to>
      <cdr:x>0.43504</cdr:x>
      <cdr:y>0.99797</cdr:y>
    </cdr:to>
    <cdr:sp macro="" textlink="">
      <cdr:nvSpPr>
        <cdr:cNvPr id="2" name="CuadroTexto 11">
          <a:extLst xmlns:a="http://schemas.openxmlformats.org/drawingml/2006/main">
            <a:ext uri="{FF2B5EF4-FFF2-40B4-BE49-F238E27FC236}">
              <a16:creationId xmlns:a16="http://schemas.microsoft.com/office/drawing/2014/main" id="{941EA17F-24A0-BC45-948D-A103853E1172}"/>
            </a:ext>
          </a:extLst>
        </cdr:cNvPr>
        <cdr:cNvSpPr txBox="1"/>
      </cdr:nvSpPr>
      <cdr:spPr>
        <a:xfrm xmlns:a="http://schemas.openxmlformats.org/drawingml/2006/main">
          <a:off x="801814" y="4938720"/>
          <a:ext cx="1143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s-CO" sz="800" b="1" dirty="0" err="1">
              <a:solidFill>
                <a:schemeClr val="tx1">
                  <a:lumMod val="85000"/>
                  <a:lumOff val="15000"/>
                </a:schemeClr>
              </a:solidFill>
              <a:latin typeface="Segoe UI"/>
              <a:cs typeface="Segoe UI"/>
            </a:rPr>
            <a:t>Percentage</a:t>
          </a:r>
          <a:r>
            <a:rPr lang="es-CO" sz="800" b="1" dirty="0">
              <a:solidFill>
                <a:schemeClr val="tx1">
                  <a:lumMod val="85000"/>
                  <a:lumOff val="15000"/>
                </a:schemeClr>
              </a:solidFill>
              <a:latin typeface="Segoe UI"/>
              <a:cs typeface="Segoe UI"/>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0.22686</cdr:x>
      <cdr:y>0.08782</cdr:y>
    </cdr:from>
    <cdr:to>
      <cdr:x>0.42449</cdr:x>
      <cdr:y>0.86087</cdr:y>
    </cdr:to>
    <cdr:sp macro="" textlink="">
      <cdr:nvSpPr>
        <cdr:cNvPr id="2" name="Rectángulo 1">
          <a:extLst xmlns:a="http://schemas.openxmlformats.org/drawingml/2006/main">
            <a:ext uri="{FF2B5EF4-FFF2-40B4-BE49-F238E27FC236}">
              <a16:creationId xmlns:a16="http://schemas.microsoft.com/office/drawing/2014/main" id="{C50C609D-5B36-9C47-8101-C4C76B608EC0}"/>
            </a:ext>
          </a:extLst>
        </cdr:cNvPr>
        <cdr:cNvSpPr/>
      </cdr:nvSpPr>
      <cdr:spPr>
        <a:xfrm xmlns:a="http://schemas.openxmlformats.org/drawingml/2006/main">
          <a:off x="1917004" y="249858"/>
          <a:ext cx="1670005" cy="2199477"/>
        </a:xfrm>
        <a:prstGeom xmlns:a="http://schemas.openxmlformats.org/drawingml/2006/main" prst="rect">
          <a:avLst/>
        </a:prstGeom>
        <a:noFill xmlns:a="http://schemas.openxmlformats.org/drawingml/2006/main"/>
        <a:ln xmlns:a="http://schemas.openxmlformats.org/drawingml/2006/main">
          <a:solidFill>
            <a:srgbClr val="FFC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0.80237</cdr:x>
      <cdr:y>0.08782</cdr:y>
    </cdr:from>
    <cdr:to>
      <cdr:x>0.97964</cdr:x>
      <cdr:y>0.86087</cdr:y>
    </cdr:to>
    <cdr:sp macro="" textlink="">
      <cdr:nvSpPr>
        <cdr:cNvPr id="4" name="Rectángulo 3">
          <a:extLst xmlns:a="http://schemas.openxmlformats.org/drawingml/2006/main">
            <a:ext uri="{FF2B5EF4-FFF2-40B4-BE49-F238E27FC236}">
              <a16:creationId xmlns:a16="http://schemas.microsoft.com/office/drawing/2014/main" id="{C50C609D-5B36-9C47-8101-C4C76B608EC0}"/>
            </a:ext>
          </a:extLst>
        </cdr:cNvPr>
        <cdr:cNvSpPr/>
      </cdr:nvSpPr>
      <cdr:spPr>
        <a:xfrm xmlns:a="http://schemas.openxmlformats.org/drawingml/2006/main">
          <a:off x="6931393" y="249858"/>
          <a:ext cx="1531409" cy="2199477"/>
        </a:xfrm>
        <a:prstGeom xmlns:a="http://schemas.openxmlformats.org/drawingml/2006/main" prst="rect">
          <a:avLst/>
        </a:prstGeom>
        <a:noFill xmlns:a="http://schemas.openxmlformats.org/drawingml/2006/main"/>
        <a:ln xmlns:a="http://schemas.openxmlformats.org/drawingml/2006/main">
          <a:solidFill>
            <a:srgbClr val="FFC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EA29837-7BC2-7545-995E-F62E3C928BC4}"/>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DBE209E-635A-8C43-925C-1DD2DCC0FBBC}"/>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D3211C60-F406-F34D-8384-1AAF333BFE84}" type="datetimeFigureOut">
              <a:rPr lang="es-CO" smtClean="0"/>
              <a:t>22/09/2020</a:t>
            </a:fld>
            <a:endParaRPr lang="es-CO"/>
          </a:p>
        </p:txBody>
      </p:sp>
      <p:sp>
        <p:nvSpPr>
          <p:cNvPr id="4" name="Marcador de pie de página 3">
            <a:extLst>
              <a:ext uri="{FF2B5EF4-FFF2-40B4-BE49-F238E27FC236}">
                <a16:creationId xmlns:a16="http://schemas.microsoft.com/office/drawing/2014/main" id="{DDEACC94-4024-3C4C-97ED-316DC32B24FE}"/>
              </a:ext>
            </a:extLst>
          </p:cNvPr>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E642DBAC-DF38-F94E-8F5C-E6F1B83C7826}"/>
              </a:ext>
            </a:extLst>
          </p:cNvPr>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4F752A50-72B6-EF44-8101-9AC0C5E82F02}" type="slidenum">
              <a:rPr lang="es-CO" smtClean="0"/>
              <a:t>‹Nº›</a:t>
            </a:fld>
            <a:endParaRPr lang="es-CO"/>
          </a:p>
        </p:txBody>
      </p:sp>
    </p:spTree>
    <p:extLst>
      <p:ext uri="{BB962C8B-B14F-4D97-AF65-F5344CB8AC3E}">
        <p14:creationId xmlns:p14="http://schemas.microsoft.com/office/powerpoint/2010/main" val="262338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A809733-6C35-0144-8DCF-77480CA47BBE}" type="datetimeFigureOut">
              <a:rPr lang="es-ES" smtClean="0"/>
              <a:t>22/09/2020</a:t>
            </a:fld>
            <a:endParaRPr lang="es-ES"/>
          </a:p>
        </p:txBody>
      </p:sp>
      <p:sp>
        <p:nvSpPr>
          <p:cNvPr id="4" name="Marcador de imagen d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0A825F-C5BC-0945-9745-BFEF151ECAA1}" type="slidenum">
              <a:rPr lang="es-ES" smtClean="0"/>
              <a:t>‹Nº›</a:t>
            </a:fld>
            <a:endParaRPr lang="es-ES"/>
          </a:p>
        </p:txBody>
      </p:sp>
    </p:spTree>
    <p:extLst>
      <p:ext uri="{BB962C8B-B14F-4D97-AF65-F5344CB8AC3E}">
        <p14:creationId xmlns:p14="http://schemas.microsoft.com/office/powerpoint/2010/main" val="184002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a:t>
            </a:fld>
            <a:endParaRPr lang="es-ES"/>
          </a:p>
        </p:txBody>
      </p:sp>
    </p:spTree>
    <p:extLst>
      <p:ext uri="{BB962C8B-B14F-4D97-AF65-F5344CB8AC3E}">
        <p14:creationId xmlns:p14="http://schemas.microsoft.com/office/powerpoint/2010/main" val="269170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230A825F-C5BC-0945-9745-BFEF151ECAA1}" type="slidenum">
              <a:rPr lang="es-ES" smtClean="0"/>
              <a:t>12</a:t>
            </a:fld>
            <a:endParaRPr lang="es-ES"/>
          </a:p>
        </p:txBody>
      </p:sp>
    </p:spTree>
    <p:extLst>
      <p:ext uri="{BB962C8B-B14F-4D97-AF65-F5344CB8AC3E}">
        <p14:creationId xmlns:p14="http://schemas.microsoft.com/office/powerpoint/2010/main" val="42446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13</a:t>
            </a:fld>
            <a:endParaRPr lang="es-ES"/>
          </a:p>
        </p:txBody>
      </p:sp>
    </p:spTree>
    <p:extLst>
      <p:ext uri="{BB962C8B-B14F-4D97-AF65-F5344CB8AC3E}">
        <p14:creationId xmlns:p14="http://schemas.microsoft.com/office/powerpoint/2010/main" val="188493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14</a:t>
            </a:fld>
            <a:endParaRPr lang="es-ES"/>
          </a:p>
        </p:txBody>
      </p:sp>
    </p:spTree>
    <p:extLst>
      <p:ext uri="{BB962C8B-B14F-4D97-AF65-F5344CB8AC3E}">
        <p14:creationId xmlns:p14="http://schemas.microsoft.com/office/powerpoint/2010/main" val="382489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err="1"/>
              <a:t>Before</a:t>
            </a:r>
            <a:r>
              <a:rPr lang="es-ES_tradnl" dirty="0"/>
              <a:t> </a:t>
            </a:r>
            <a:r>
              <a:rPr lang="es-ES_tradnl" dirty="0" err="1"/>
              <a:t>the</a:t>
            </a:r>
            <a:r>
              <a:rPr lang="es-ES_tradnl" dirty="0"/>
              <a:t> </a:t>
            </a:r>
            <a:r>
              <a:rPr lang="es-ES_tradnl" dirty="0" err="1"/>
              <a:t>pandemic</a:t>
            </a:r>
            <a:r>
              <a:rPr lang="es-ES_tradnl" dirty="0"/>
              <a:t>, 2.1% of </a:t>
            </a:r>
            <a:r>
              <a:rPr lang="es-ES_tradnl" dirty="0" err="1"/>
              <a:t>households</a:t>
            </a:r>
            <a:r>
              <a:rPr lang="es-ES_tradnl" dirty="0"/>
              <a:t> </a:t>
            </a:r>
            <a:r>
              <a:rPr lang="es-ES_tradnl" dirty="0" err="1"/>
              <a:t>had</a:t>
            </a:r>
            <a:r>
              <a:rPr lang="es-ES_tradnl" dirty="0"/>
              <a:t> </a:t>
            </a:r>
            <a:r>
              <a:rPr lang="es-ES_tradnl" dirty="0" err="1"/>
              <a:t>the</a:t>
            </a:r>
            <a:r>
              <a:rPr lang="es-ES_tradnl" dirty="0"/>
              <a:t> </a:t>
            </a:r>
            <a:r>
              <a:rPr lang="es-ES_tradnl" dirty="0" err="1"/>
              <a:t>support</a:t>
            </a:r>
            <a:r>
              <a:rPr lang="es-ES_tradnl" dirty="0"/>
              <a:t> of </a:t>
            </a:r>
            <a:r>
              <a:rPr lang="es-ES_tradnl" dirty="0" err="1"/>
              <a:t>external</a:t>
            </a:r>
            <a:r>
              <a:rPr lang="es-ES_tradnl" dirty="0"/>
              <a:t> </a:t>
            </a:r>
            <a:r>
              <a:rPr lang="es-ES_tradnl" dirty="0" err="1"/>
              <a:t>people</a:t>
            </a:r>
            <a:r>
              <a:rPr lang="es-ES_tradnl" dirty="0"/>
              <a:t> </a:t>
            </a:r>
            <a:r>
              <a:rPr lang="es-ES_tradnl" dirty="0" err="1"/>
              <a:t>for</a:t>
            </a:r>
            <a:r>
              <a:rPr lang="es-ES_tradnl" dirty="0"/>
              <a:t> </a:t>
            </a:r>
            <a:r>
              <a:rPr lang="es-ES_tradnl" dirty="0" err="1"/>
              <a:t>the</a:t>
            </a:r>
            <a:r>
              <a:rPr lang="es-ES_tradnl" dirty="0"/>
              <a:t> </a:t>
            </a:r>
            <a:r>
              <a:rPr lang="es-ES_tradnl" dirty="0" err="1"/>
              <a:t>care</a:t>
            </a:r>
            <a:r>
              <a:rPr lang="es-ES_tradnl" dirty="0"/>
              <a:t> of </a:t>
            </a:r>
            <a:r>
              <a:rPr lang="es-ES_tradnl" dirty="0" err="1"/>
              <a:t>people</a:t>
            </a:r>
            <a:r>
              <a:rPr lang="es-ES_tradnl" dirty="0"/>
              <a:t> </a:t>
            </a:r>
            <a:r>
              <a:rPr lang="es-ES_tradnl" dirty="0" err="1"/>
              <a:t>under</a:t>
            </a:r>
            <a:r>
              <a:rPr lang="es-ES_tradnl" dirty="0"/>
              <a:t> 12 </a:t>
            </a:r>
            <a:r>
              <a:rPr lang="es-ES_tradnl" dirty="0" err="1"/>
              <a:t>years</a:t>
            </a:r>
            <a:r>
              <a:rPr lang="es-ES_tradnl" dirty="0"/>
              <a:t> of </a:t>
            </a:r>
            <a:r>
              <a:rPr lang="es-ES_tradnl" dirty="0" err="1"/>
              <a:t>age</a:t>
            </a:r>
            <a:r>
              <a:rPr lang="es-ES_tradnl" dirty="0"/>
              <a:t>, 60 </a:t>
            </a:r>
            <a:r>
              <a:rPr lang="es-ES_tradnl" dirty="0" err="1"/>
              <a:t>years</a:t>
            </a:r>
            <a:r>
              <a:rPr lang="es-ES_tradnl" dirty="0"/>
              <a:t> and </a:t>
            </a:r>
            <a:r>
              <a:rPr lang="es-ES_tradnl" dirty="0" err="1"/>
              <a:t>over</a:t>
            </a:r>
            <a:r>
              <a:rPr lang="es-ES_tradnl" dirty="0"/>
              <a:t>, </a:t>
            </a:r>
            <a:r>
              <a:rPr lang="es-ES_tradnl" dirty="0" err="1"/>
              <a:t>sick</a:t>
            </a:r>
            <a:r>
              <a:rPr lang="es-ES_tradnl" dirty="0"/>
              <a:t> </a:t>
            </a:r>
            <a:r>
              <a:rPr lang="es-ES_tradnl" dirty="0" err="1"/>
              <a:t>or</a:t>
            </a:r>
            <a:r>
              <a:rPr lang="es-ES_tradnl" dirty="0"/>
              <a:t> </a:t>
            </a:r>
            <a:r>
              <a:rPr lang="es-ES_tradnl" dirty="0" err="1"/>
              <a:t>disabled</a:t>
            </a:r>
            <a:r>
              <a:rPr lang="es-ES_tradnl" dirty="0"/>
              <a:t> </a:t>
            </a:r>
            <a:r>
              <a:rPr lang="es-ES_tradnl" dirty="0" err="1"/>
              <a:t>people</a:t>
            </a:r>
            <a:r>
              <a:rPr lang="es-ES_tradnl" dirty="0"/>
              <a:t> (ENUT, 2017). A </a:t>
            </a:r>
            <a:r>
              <a:rPr lang="es-ES_tradnl" dirty="0" err="1"/>
              <a:t>loss</a:t>
            </a:r>
            <a:r>
              <a:rPr lang="es-ES_tradnl" dirty="0"/>
              <a:t> </a:t>
            </a:r>
            <a:r>
              <a:rPr lang="es-ES_tradnl" dirty="0" err="1"/>
              <a:t>would</a:t>
            </a:r>
            <a:r>
              <a:rPr lang="es-ES_tradnl" dirty="0"/>
              <a:t> be </a:t>
            </a:r>
            <a:r>
              <a:rPr lang="es-ES_tradnl" dirty="0" err="1"/>
              <a:t>estimated</a:t>
            </a:r>
            <a:r>
              <a:rPr lang="es-ES_tradnl" dirty="0"/>
              <a:t> </a:t>
            </a:r>
            <a:r>
              <a:rPr lang="es-ES_tradnl" dirty="0" err="1"/>
              <a:t>for</a:t>
            </a:r>
            <a:r>
              <a:rPr lang="es-ES_tradnl" dirty="0"/>
              <a:t> 93.5% of </a:t>
            </a:r>
            <a:r>
              <a:rPr lang="es-ES_tradnl" dirty="0" err="1"/>
              <a:t>the</a:t>
            </a:r>
            <a:r>
              <a:rPr lang="es-ES_tradnl" dirty="0"/>
              <a:t> </a:t>
            </a:r>
            <a:r>
              <a:rPr lang="es-ES_tradnl" dirty="0" err="1"/>
              <a:t>households</a:t>
            </a:r>
            <a:r>
              <a:rPr lang="es-ES_tradnl" dirty="0"/>
              <a:t> </a:t>
            </a:r>
            <a:r>
              <a:rPr lang="es-ES_tradnl" dirty="0" err="1"/>
              <a:t>that</a:t>
            </a:r>
            <a:r>
              <a:rPr lang="es-ES_tradnl" dirty="0"/>
              <a:t> </a:t>
            </a:r>
            <a:r>
              <a:rPr lang="es-ES_tradnl" dirty="0" err="1"/>
              <a:t>accessed</a:t>
            </a:r>
            <a:r>
              <a:rPr lang="es-ES_tradnl" dirty="0"/>
              <a:t> </a:t>
            </a:r>
            <a:r>
              <a:rPr lang="es-ES_tradnl" dirty="0" err="1"/>
              <a:t>this</a:t>
            </a:r>
            <a:r>
              <a:rPr lang="es-ES_tradnl" dirty="0"/>
              <a:t> </a:t>
            </a:r>
            <a:r>
              <a:rPr lang="es-ES_tradnl" dirty="0" err="1"/>
              <a:t>support</a:t>
            </a:r>
            <a:r>
              <a:rPr lang="es-ES_tradnl" dirty="0"/>
              <a:t>.</a:t>
            </a:r>
          </a:p>
        </p:txBody>
      </p:sp>
      <p:sp>
        <p:nvSpPr>
          <p:cNvPr id="4" name="Marcador de número de diapositiva 3"/>
          <p:cNvSpPr>
            <a:spLocks noGrp="1"/>
          </p:cNvSpPr>
          <p:nvPr>
            <p:ph type="sldNum" sz="quarter" idx="5"/>
          </p:nvPr>
        </p:nvSpPr>
        <p:spPr/>
        <p:txBody>
          <a:bodyPr/>
          <a:lstStyle/>
          <a:p>
            <a:fld id="{230A825F-C5BC-0945-9745-BFEF151ECAA1}" type="slidenum">
              <a:rPr lang="es-ES" smtClean="0"/>
              <a:t>15</a:t>
            </a:fld>
            <a:endParaRPr lang="es-ES"/>
          </a:p>
        </p:txBody>
      </p:sp>
    </p:spTree>
    <p:extLst>
      <p:ext uri="{BB962C8B-B14F-4D97-AF65-F5344CB8AC3E}">
        <p14:creationId xmlns:p14="http://schemas.microsoft.com/office/powerpoint/2010/main" val="390696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46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2</a:t>
            </a:fld>
            <a:endParaRPr lang="es-ES"/>
          </a:p>
        </p:txBody>
      </p:sp>
    </p:spTree>
    <p:extLst>
      <p:ext uri="{BB962C8B-B14F-4D97-AF65-F5344CB8AC3E}">
        <p14:creationId xmlns:p14="http://schemas.microsoft.com/office/powerpoint/2010/main" val="98625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rPr>
              <a:t>For the measurement of disability, DANE incorporated the biopsychosocial model proposed by the International Classification of Functioning, disability and health of the WHO, as well as the short set of questions proposed by Washington Group and the severity scale</a:t>
            </a:r>
            <a:r>
              <a:rPr lang="es-CO" dirty="0">
                <a:solidFill>
                  <a:srgbClr val="7030A0"/>
                </a:solidFill>
              </a:rPr>
              <a:t>. </a:t>
            </a:r>
            <a:r>
              <a:rPr lang="en-US" dirty="0">
                <a:solidFill>
                  <a:srgbClr val="7030A0"/>
                </a:solidFill>
              </a:rPr>
              <a:t>In this sense, from the identifier # 1, the people who reported having some difficulty at levels 1, 2 or 3 were identified and from identifier # 3, the people who reported having disabilities at levels 1 or 2 greater severity were identified</a:t>
            </a:r>
            <a:r>
              <a:rPr lang="es-CO" dirty="0">
                <a:solidFill>
                  <a:srgbClr val="7030A0"/>
                </a:solidFill>
              </a:rPr>
              <a:t>, </a:t>
            </a:r>
            <a:r>
              <a:rPr lang="en-US" dirty="0">
                <a:solidFill>
                  <a:srgbClr val="7030A0"/>
                </a:solidFill>
              </a:rPr>
              <a:t>that is, people with disabilities, as they have severe limitations to carry out some basic daily activity or a serious decrease in their capacity, which requires the support of third parties and / or technical support, presenting a high degree of dependency.</a:t>
            </a:r>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3</a:t>
            </a:fld>
            <a:endParaRPr lang="es-ES"/>
          </a:p>
        </p:txBody>
      </p:sp>
    </p:spTree>
    <p:extLst>
      <p:ext uri="{BB962C8B-B14F-4D97-AF65-F5344CB8AC3E}">
        <p14:creationId xmlns:p14="http://schemas.microsoft.com/office/powerpoint/2010/main" val="242165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4</a:t>
            </a:fld>
            <a:endParaRPr lang="es-ES"/>
          </a:p>
        </p:txBody>
      </p:sp>
    </p:spTree>
    <p:extLst>
      <p:ext uri="{BB962C8B-B14F-4D97-AF65-F5344CB8AC3E}">
        <p14:creationId xmlns:p14="http://schemas.microsoft.com/office/powerpoint/2010/main" val="319837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5</a:t>
            </a:fld>
            <a:endParaRPr lang="es-ES"/>
          </a:p>
        </p:txBody>
      </p:sp>
    </p:spTree>
    <p:extLst>
      <p:ext uri="{BB962C8B-B14F-4D97-AF65-F5344CB8AC3E}">
        <p14:creationId xmlns:p14="http://schemas.microsoft.com/office/powerpoint/2010/main" val="45452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230A825F-C5BC-0945-9745-BFEF151ECAA1}" type="slidenum">
              <a:rPr lang="es-ES" smtClean="0"/>
              <a:t>6</a:t>
            </a:fld>
            <a:endParaRPr lang="es-ES"/>
          </a:p>
        </p:txBody>
      </p:sp>
    </p:spTree>
    <p:extLst>
      <p:ext uri="{BB962C8B-B14F-4D97-AF65-F5344CB8AC3E}">
        <p14:creationId xmlns:p14="http://schemas.microsoft.com/office/powerpoint/2010/main" val="92177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7</a:t>
            </a:fld>
            <a:endParaRPr lang="es-ES"/>
          </a:p>
        </p:txBody>
      </p:sp>
    </p:spTree>
    <p:extLst>
      <p:ext uri="{BB962C8B-B14F-4D97-AF65-F5344CB8AC3E}">
        <p14:creationId xmlns:p14="http://schemas.microsoft.com/office/powerpoint/2010/main" val="314839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230A825F-C5BC-0945-9745-BFEF151ECAA1}" type="slidenum">
              <a:rPr lang="es-ES" smtClean="0"/>
              <a:t>8</a:t>
            </a:fld>
            <a:endParaRPr lang="es-ES"/>
          </a:p>
        </p:txBody>
      </p:sp>
    </p:spTree>
    <p:extLst>
      <p:ext uri="{BB962C8B-B14F-4D97-AF65-F5344CB8AC3E}">
        <p14:creationId xmlns:p14="http://schemas.microsoft.com/office/powerpoint/2010/main" val="279714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11</a:t>
            </a:fld>
            <a:endParaRPr lang="es-ES"/>
          </a:p>
        </p:txBody>
      </p:sp>
    </p:spTree>
    <p:extLst>
      <p:ext uri="{BB962C8B-B14F-4D97-AF65-F5344CB8AC3E}">
        <p14:creationId xmlns:p14="http://schemas.microsoft.com/office/powerpoint/2010/main" val="200482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2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41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51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7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5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44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84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40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22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97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53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30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1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77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4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98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3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255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0.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microsoft.com/office/2007/relationships/hdphoto" Target="../media/hdphoto1.wdp"/><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2.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heme" Target="../theme/theme4.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1A67E1-ADCE-D549-87CB-3A2959FB1018}"/>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3" name="Imagen 12">
            <a:extLst>
              <a:ext uri="{FF2B5EF4-FFF2-40B4-BE49-F238E27FC236}">
                <a16:creationId xmlns:a16="http://schemas.microsoft.com/office/drawing/2014/main" id="{DEE6CDF0-1D16-274D-8C2E-F9285956B4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4368801"/>
            <a:ext cx="2560437" cy="541799"/>
          </a:xfrm>
          <a:prstGeom prst="rect">
            <a:avLst/>
          </a:prstGeom>
        </p:spPr>
      </p:pic>
      <p:pic>
        <p:nvPicPr>
          <p:cNvPr id="4" name="Imagen 3">
            <a:extLst>
              <a:ext uri="{FF2B5EF4-FFF2-40B4-BE49-F238E27FC236}">
                <a16:creationId xmlns:a16="http://schemas.microsoft.com/office/drawing/2014/main" id="{830F2079-5AA8-6041-9BE6-354E573CD396}"/>
              </a:ext>
            </a:extLst>
          </p:cNvPr>
          <p:cNvPicPr>
            <a:picLocks noChangeAspect="1"/>
          </p:cNvPicPr>
          <p:nvPr userDrawn="1"/>
        </p:nvPicPr>
        <p:blipFill>
          <a:blip r:embed="rId5"/>
          <a:stretch>
            <a:fillRect/>
          </a:stretch>
        </p:blipFill>
        <p:spPr>
          <a:xfrm>
            <a:off x="7129153" y="236422"/>
            <a:ext cx="1640744" cy="708454"/>
          </a:xfrm>
          <a:prstGeom prst="rect">
            <a:avLst/>
          </a:prstGeom>
        </p:spPr>
      </p:pic>
    </p:spTree>
    <p:extLst>
      <p:ext uri="{BB962C8B-B14F-4D97-AF65-F5344CB8AC3E}">
        <p14:creationId xmlns:p14="http://schemas.microsoft.com/office/powerpoint/2010/main" val="1941030098"/>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F938965-5883-0443-A856-DF08753F60B4}"/>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2"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404040"/>
                </a:solidFill>
                <a:latin typeface="Arial"/>
                <a:cs typeface="Arial"/>
              </a:rPr>
              <a:t>I </a:t>
            </a:r>
            <a:r>
              <a:rPr sz="800" b="1" spc="-5" dirty="0">
                <a:solidFill>
                  <a:srgbClr val="404040"/>
                </a:solidFill>
                <a:latin typeface="Arial"/>
                <a:cs typeface="Arial"/>
              </a:rPr>
              <a:t>N F O R M A C </a:t>
            </a:r>
            <a:r>
              <a:rPr sz="800" b="1" dirty="0">
                <a:solidFill>
                  <a:srgbClr val="404040"/>
                </a:solidFill>
                <a:latin typeface="Arial"/>
                <a:cs typeface="Arial"/>
              </a:rPr>
              <a:t>I </a:t>
            </a:r>
            <a:r>
              <a:rPr sz="800" b="1" spc="-5" dirty="0">
                <a:solidFill>
                  <a:srgbClr val="404040"/>
                </a:solidFill>
                <a:latin typeface="Arial"/>
                <a:cs typeface="Arial"/>
              </a:rPr>
              <a:t>Ó N</a:t>
            </a:r>
            <a:r>
              <a:rPr lang="es-ES_tradnl" sz="800" b="1" spc="-5" dirty="0">
                <a:solidFill>
                  <a:srgbClr val="404040"/>
                </a:solidFill>
                <a:latin typeface="Arial"/>
                <a:cs typeface="Arial"/>
              </a:rPr>
              <a:t>  </a:t>
            </a:r>
            <a:r>
              <a:rPr lang="es-ES" sz="800" b="1" spc="-5" dirty="0">
                <a:solidFill>
                  <a:srgbClr val="404040"/>
                </a:solidFill>
                <a:latin typeface="Arial"/>
                <a:cs typeface="Arial"/>
              </a:rPr>
              <a:t>P A R A  T O D O S</a:t>
            </a:r>
            <a:endParaRPr sz="800" b="1" dirty="0">
              <a:solidFill>
                <a:srgbClr val="404040"/>
              </a:solidFill>
              <a:latin typeface="Arial"/>
              <a:cs typeface="Arial"/>
            </a:endParaRPr>
          </a:p>
        </p:txBody>
      </p:sp>
      <p:pic>
        <p:nvPicPr>
          <p:cNvPr id="14" name="Imagen 13" descr="favicon-ppt.png"/>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316249" y="276771"/>
            <a:ext cx="216000" cy="216000"/>
          </a:xfrm>
          <a:prstGeom prst="rect">
            <a:avLst/>
          </a:prstGeom>
        </p:spPr>
      </p:pic>
    </p:spTree>
    <p:extLst>
      <p:ext uri="{BB962C8B-B14F-4D97-AF65-F5344CB8AC3E}">
        <p14:creationId xmlns:p14="http://schemas.microsoft.com/office/powerpoint/2010/main" val="1637402862"/>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6E29BF-B5BA-C24F-A540-7810B410563B}"/>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1"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chemeClr val="bg1"/>
                </a:solidFill>
                <a:latin typeface="Arial"/>
                <a:cs typeface="Arial"/>
              </a:rPr>
              <a:t>I </a:t>
            </a:r>
            <a:r>
              <a:rPr sz="800" b="1" spc="-5" dirty="0">
                <a:solidFill>
                  <a:schemeClr val="bg1"/>
                </a:solidFill>
                <a:latin typeface="Arial"/>
                <a:cs typeface="Arial"/>
              </a:rPr>
              <a:t>N F O R M A C </a:t>
            </a:r>
            <a:r>
              <a:rPr sz="800" b="1" dirty="0">
                <a:solidFill>
                  <a:schemeClr val="bg1"/>
                </a:solidFill>
                <a:latin typeface="Arial"/>
                <a:cs typeface="Arial"/>
              </a:rPr>
              <a:t>I </a:t>
            </a:r>
            <a:r>
              <a:rPr sz="800" b="1" spc="-5" dirty="0">
                <a:solidFill>
                  <a:schemeClr val="bg1"/>
                </a:solidFill>
                <a:latin typeface="Arial"/>
                <a:cs typeface="Arial"/>
              </a:rPr>
              <a:t>Ó N</a:t>
            </a:r>
            <a:r>
              <a:rPr lang="es-ES_tradnl" sz="800" b="1" spc="-5" dirty="0">
                <a:solidFill>
                  <a:schemeClr val="bg1"/>
                </a:solidFill>
                <a:latin typeface="Arial"/>
                <a:cs typeface="Arial"/>
              </a:rPr>
              <a:t>  </a:t>
            </a:r>
            <a:r>
              <a:rPr lang="es-ES" sz="800" b="1" spc="-5" dirty="0">
                <a:solidFill>
                  <a:schemeClr val="bg1"/>
                </a:solidFill>
                <a:latin typeface="Arial"/>
                <a:cs typeface="Arial"/>
              </a:rPr>
              <a:t>P A R A  T O D O S</a:t>
            </a:r>
            <a:endParaRPr sz="800" b="1" dirty="0">
              <a:solidFill>
                <a:schemeClr val="bg1"/>
              </a:solidFill>
              <a:latin typeface="Arial"/>
              <a:cs typeface="Arial"/>
            </a:endParaRPr>
          </a:p>
        </p:txBody>
      </p:sp>
      <p:pic>
        <p:nvPicPr>
          <p:cNvPr id="12" name="Imagen 11" descr="favicon-ppt.png"/>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16249" y="276771"/>
            <a:ext cx="216000" cy="216000"/>
          </a:xfrm>
          <a:prstGeom prst="rect">
            <a:avLst/>
          </a:prstGeom>
        </p:spPr>
      </p:pic>
    </p:spTree>
    <p:extLst>
      <p:ext uri="{BB962C8B-B14F-4D97-AF65-F5344CB8AC3E}">
        <p14:creationId xmlns:p14="http://schemas.microsoft.com/office/powerpoint/2010/main" val="3383454684"/>
      </p:ext>
    </p:extLst>
  </p:cSld>
  <p:clrMap bg1="lt1" tx1="dk1" bg2="lt2" tx2="dk2" accent1="accent1" accent2="accent2" accent3="accent3" accent4="accent4" accent5="accent5" accent6="accent6" hlink="hlink" folHlink="folHlink"/>
  <p:sldLayoutIdLst>
    <p:sldLayoutId id="2147483725" r:id="rId1"/>
    <p:sldLayoutId id="2147483757" r:id="rId2"/>
    <p:sldLayoutId id="21474837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2585"/>
          </a:xfrm>
          <a:prstGeom prst="rect">
            <a:avLst/>
          </a:prstGeom>
        </p:spPr>
      </p:pic>
      <p:sp>
        <p:nvSpPr>
          <p:cNvPr id="11"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chemeClr val="bg1"/>
                </a:solidFill>
                <a:latin typeface="Arial"/>
                <a:cs typeface="Arial"/>
              </a:rPr>
              <a:t>I </a:t>
            </a:r>
            <a:r>
              <a:rPr sz="800" b="1" spc="-5" dirty="0">
                <a:solidFill>
                  <a:schemeClr val="bg1"/>
                </a:solidFill>
                <a:latin typeface="Arial"/>
                <a:cs typeface="Arial"/>
              </a:rPr>
              <a:t>N F O R M A C </a:t>
            </a:r>
            <a:r>
              <a:rPr sz="800" b="1" dirty="0">
                <a:solidFill>
                  <a:schemeClr val="bg1"/>
                </a:solidFill>
                <a:latin typeface="Arial"/>
                <a:cs typeface="Arial"/>
              </a:rPr>
              <a:t>I </a:t>
            </a:r>
            <a:r>
              <a:rPr sz="800" b="1" spc="-5" dirty="0">
                <a:solidFill>
                  <a:schemeClr val="bg1"/>
                </a:solidFill>
                <a:latin typeface="Arial"/>
                <a:cs typeface="Arial"/>
              </a:rPr>
              <a:t>Ó N</a:t>
            </a:r>
            <a:r>
              <a:rPr lang="es-ES_tradnl" sz="800" b="1" spc="-5" dirty="0">
                <a:solidFill>
                  <a:schemeClr val="bg1"/>
                </a:solidFill>
                <a:latin typeface="Arial"/>
                <a:cs typeface="Arial"/>
              </a:rPr>
              <a:t>  </a:t>
            </a:r>
            <a:r>
              <a:rPr lang="es-ES" sz="800" b="1" spc="-5" dirty="0">
                <a:solidFill>
                  <a:schemeClr val="bg1"/>
                </a:solidFill>
                <a:latin typeface="Arial"/>
                <a:cs typeface="Arial"/>
              </a:rPr>
              <a:t>P A R A  T O D O S</a:t>
            </a:r>
            <a:endParaRPr sz="800" b="1" dirty="0">
              <a:solidFill>
                <a:schemeClr val="bg1"/>
              </a:solidFill>
              <a:latin typeface="Arial"/>
              <a:cs typeface="Arial"/>
            </a:endParaRPr>
          </a:p>
        </p:txBody>
      </p:sp>
      <p:pic>
        <p:nvPicPr>
          <p:cNvPr id="12" name="Imagen 11" descr="favicon-ppt.png"/>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316249" y="276771"/>
            <a:ext cx="216000" cy="216000"/>
          </a:xfrm>
          <a:prstGeom prst="rect">
            <a:avLst/>
          </a:prstGeom>
        </p:spPr>
      </p:pic>
    </p:spTree>
    <p:extLst>
      <p:ext uri="{BB962C8B-B14F-4D97-AF65-F5344CB8AC3E}">
        <p14:creationId xmlns:p14="http://schemas.microsoft.com/office/powerpoint/2010/main" val="2803122195"/>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2585"/>
          </a:xfrm>
          <a:prstGeom prst="rect">
            <a:avLst/>
          </a:prstGeom>
        </p:spPr>
      </p:pic>
      <p:sp>
        <p:nvSpPr>
          <p:cNvPr id="11"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chemeClr val="bg1"/>
                </a:solidFill>
                <a:latin typeface="Arial"/>
                <a:cs typeface="Arial"/>
              </a:rPr>
              <a:t>I </a:t>
            </a:r>
            <a:r>
              <a:rPr sz="800" b="1" spc="-5" dirty="0">
                <a:solidFill>
                  <a:schemeClr val="bg1"/>
                </a:solidFill>
                <a:latin typeface="Arial"/>
                <a:cs typeface="Arial"/>
              </a:rPr>
              <a:t>N F O R M A C </a:t>
            </a:r>
            <a:r>
              <a:rPr sz="800" b="1" dirty="0">
                <a:solidFill>
                  <a:schemeClr val="bg1"/>
                </a:solidFill>
                <a:latin typeface="Arial"/>
                <a:cs typeface="Arial"/>
              </a:rPr>
              <a:t>I </a:t>
            </a:r>
            <a:r>
              <a:rPr sz="800" b="1" spc="-5" dirty="0">
                <a:solidFill>
                  <a:schemeClr val="bg1"/>
                </a:solidFill>
                <a:latin typeface="Arial"/>
                <a:cs typeface="Arial"/>
              </a:rPr>
              <a:t>Ó N</a:t>
            </a:r>
            <a:r>
              <a:rPr lang="es-ES_tradnl" sz="800" b="1" spc="-5" dirty="0">
                <a:solidFill>
                  <a:schemeClr val="bg1"/>
                </a:solidFill>
                <a:latin typeface="Arial"/>
                <a:cs typeface="Arial"/>
              </a:rPr>
              <a:t>  </a:t>
            </a:r>
            <a:r>
              <a:rPr lang="es-ES" sz="800" b="1" spc="-5" dirty="0">
                <a:solidFill>
                  <a:schemeClr val="bg1"/>
                </a:solidFill>
                <a:latin typeface="Arial"/>
                <a:cs typeface="Arial"/>
              </a:rPr>
              <a:t>P A R A  T O D O S</a:t>
            </a:r>
            <a:endParaRPr sz="800" b="1" dirty="0">
              <a:solidFill>
                <a:schemeClr val="bg1"/>
              </a:solidFill>
              <a:latin typeface="Arial"/>
              <a:cs typeface="Arial"/>
            </a:endParaRPr>
          </a:p>
        </p:txBody>
      </p:sp>
      <p:pic>
        <p:nvPicPr>
          <p:cNvPr id="12" name="Imagen 11" descr="favicon-ppt.png"/>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316249" y="276771"/>
            <a:ext cx="216000" cy="216000"/>
          </a:xfrm>
          <a:prstGeom prst="rect">
            <a:avLst/>
          </a:prstGeom>
        </p:spPr>
      </p:pic>
    </p:spTree>
    <p:extLst>
      <p:ext uri="{BB962C8B-B14F-4D97-AF65-F5344CB8AC3E}">
        <p14:creationId xmlns:p14="http://schemas.microsoft.com/office/powerpoint/2010/main" val="4163165473"/>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F1F849-25ED-3C4E-9F82-753B155DE36E}"/>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Imagen 8">
            <a:extLst>
              <a:ext uri="{FF2B5EF4-FFF2-40B4-BE49-F238E27FC236}">
                <a16:creationId xmlns:a16="http://schemas.microsoft.com/office/drawing/2014/main" id="{DEE6CDF0-1D16-274D-8C2E-F9285956B4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4368801"/>
            <a:ext cx="2560437" cy="541799"/>
          </a:xfrm>
          <a:prstGeom prst="rect">
            <a:avLst/>
          </a:prstGeom>
        </p:spPr>
      </p:pic>
      <p:pic>
        <p:nvPicPr>
          <p:cNvPr id="7" name="6 Imagen"/>
          <p:cNvPicPr>
            <a:picLocks noChangeAspect="1"/>
          </p:cNvPicPr>
          <p:nvPr userDrawn="1"/>
        </p:nvPicPr>
        <p:blipFill>
          <a:blip r:embed="rId5">
            <a:grayscl/>
            <a:extLst>
              <a:ext uri="{28A0092B-C50C-407E-A947-70E740481C1C}">
                <a14:useLocalDpi xmlns:a14="http://schemas.microsoft.com/office/drawing/2010/main" val="0"/>
              </a:ext>
            </a:extLst>
          </a:blip>
          <a:stretch>
            <a:fillRect/>
          </a:stretch>
        </p:blipFill>
        <p:spPr>
          <a:xfrm>
            <a:off x="3950611" y="4478600"/>
            <a:ext cx="4890566" cy="432000"/>
          </a:xfrm>
          <a:prstGeom prst="rect">
            <a:avLst/>
          </a:prstGeom>
        </p:spPr>
      </p:pic>
      <p:pic>
        <p:nvPicPr>
          <p:cNvPr id="6" name="Imagen 5">
            <a:extLst>
              <a:ext uri="{FF2B5EF4-FFF2-40B4-BE49-F238E27FC236}">
                <a16:creationId xmlns:a16="http://schemas.microsoft.com/office/drawing/2014/main" id="{E8B4C3AA-0CDD-9C4E-BC32-52F86D88ECD1}"/>
              </a:ext>
            </a:extLst>
          </p:cNvPr>
          <p:cNvPicPr>
            <a:picLocks noChangeAspect="1"/>
          </p:cNvPicPr>
          <p:nvPr userDrawn="1"/>
        </p:nvPicPr>
        <p:blipFill>
          <a:blip r:embed="rId6"/>
          <a:stretch>
            <a:fillRect/>
          </a:stretch>
        </p:blipFill>
        <p:spPr>
          <a:xfrm>
            <a:off x="7129153" y="236422"/>
            <a:ext cx="1640744" cy="708454"/>
          </a:xfrm>
          <a:prstGeom prst="rect">
            <a:avLst/>
          </a:prstGeom>
        </p:spPr>
      </p:pic>
    </p:spTree>
    <p:extLst>
      <p:ext uri="{BB962C8B-B14F-4D97-AF65-F5344CB8AC3E}">
        <p14:creationId xmlns:p14="http://schemas.microsoft.com/office/powerpoint/2010/main" val="1276902393"/>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8E03B8-97BB-1A48-A047-EE25BA26D4EF}"/>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8"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404040"/>
                </a:solidFill>
                <a:latin typeface="Arial"/>
                <a:cs typeface="Arial"/>
              </a:rPr>
              <a:t>I </a:t>
            </a:r>
            <a:r>
              <a:rPr sz="800" b="1" spc="-5" dirty="0">
                <a:solidFill>
                  <a:srgbClr val="404040"/>
                </a:solidFill>
                <a:latin typeface="Arial"/>
                <a:cs typeface="Arial"/>
              </a:rPr>
              <a:t>N F O R M A C </a:t>
            </a:r>
            <a:r>
              <a:rPr sz="800" b="1" dirty="0">
                <a:solidFill>
                  <a:srgbClr val="404040"/>
                </a:solidFill>
                <a:latin typeface="Arial"/>
                <a:cs typeface="Arial"/>
              </a:rPr>
              <a:t>I </a:t>
            </a:r>
            <a:r>
              <a:rPr sz="800" b="1" spc="-5" dirty="0">
                <a:solidFill>
                  <a:srgbClr val="404040"/>
                </a:solidFill>
                <a:latin typeface="Arial"/>
                <a:cs typeface="Arial"/>
              </a:rPr>
              <a:t>Ó N</a:t>
            </a:r>
            <a:r>
              <a:rPr lang="es-ES_tradnl" sz="800" b="1" spc="-5" dirty="0">
                <a:solidFill>
                  <a:srgbClr val="404040"/>
                </a:solidFill>
                <a:latin typeface="Arial"/>
                <a:cs typeface="Arial"/>
              </a:rPr>
              <a:t>  </a:t>
            </a:r>
            <a:r>
              <a:rPr lang="es-ES" sz="800" b="1" spc="-5" dirty="0">
                <a:solidFill>
                  <a:srgbClr val="404040"/>
                </a:solidFill>
                <a:latin typeface="Arial"/>
                <a:cs typeface="Arial"/>
              </a:rPr>
              <a:t>P A R A  T O D O S</a:t>
            </a:r>
            <a:endParaRPr sz="800" b="1" dirty="0">
              <a:solidFill>
                <a:srgbClr val="404040"/>
              </a:solidFill>
              <a:latin typeface="Arial"/>
              <a:cs typeface="Arial"/>
            </a:endParaRPr>
          </a:p>
        </p:txBody>
      </p:sp>
      <p:pic>
        <p:nvPicPr>
          <p:cNvPr id="9" name="Imagen 8" descr="favicon-ppt.png"/>
          <p:cNvPicPr>
            <a:picLocks noChangeAspect="1"/>
          </p:cNvPicPr>
          <p:nvPr userDrawn="1"/>
        </p:nvPicPr>
        <p:blipFill>
          <a:blip r:embed="rId4">
            <a:grayscl/>
            <a:extLst>
              <a:ext uri="{28A0092B-C50C-407E-A947-70E740481C1C}">
                <a14:useLocalDpi xmlns:a14="http://schemas.microsoft.com/office/drawing/2010/main" val="0"/>
              </a:ext>
            </a:extLst>
          </a:blip>
          <a:stretch>
            <a:fillRect/>
          </a:stretch>
        </p:blipFill>
        <p:spPr>
          <a:xfrm>
            <a:off x="316249" y="276771"/>
            <a:ext cx="216000" cy="216000"/>
          </a:xfrm>
          <a:prstGeom prst="rect">
            <a:avLst/>
          </a:prstGeom>
        </p:spPr>
      </p:pic>
      <p:sp>
        <p:nvSpPr>
          <p:cNvPr id="2" name="Elipse 1"/>
          <p:cNvSpPr/>
          <p:nvPr userDrawn="1"/>
        </p:nvSpPr>
        <p:spPr>
          <a:xfrm>
            <a:off x="4280746" y="2570479"/>
            <a:ext cx="144000" cy="14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4" name="Conector recto 3"/>
          <p:cNvCxnSpPr/>
          <p:nvPr userDrawn="1"/>
        </p:nvCxnSpPr>
        <p:spPr>
          <a:xfrm>
            <a:off x="4416213" y="2633135"/>
            <a:ext cx="1663699"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5952913" y="2540000"/>
            <a:ext cx="126999" cy="93135"/>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flipV="1">
            <a:off x="5952913" y="2631484"/>
            <a:ext cx="126999" cy="93135"/>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487616"/>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32E99F-0BE6-EB4E-B2D9-1C670D2D46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
          <a:stretch/>
        </p:blipFill>
        <p:spPr>
          <a:xfrm>
            <a:off x="0" y="0"/>
            <a:ext cx="4225511" cy="5143500"/>
          </a:xfrm>
          <a:prstGeom prst="rect">
            <a:avLst/>
          </a:prstGeom>
        </p:spPr>
      </p:pic>
      <p:pic>
        <p:nvPicPr>
          <p:cNvPr id="10" name="Imagen 9">
            <a:extLst>
              <a:ext uri="{FF2B5EF4-FFF2-40B4-BE49-F238E27FC236}">
                <a16:creationId xmlns:a16="http://schemas.microsoft.com/office/drawing/2014/main" id="{DEE6CDF0-1D16-274D-8C2E-F9285956B4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4126" y="4368801"/>
            <a:ext cx="2560437" cy="541799"/>
          </a:xfrm>
          <a:prstGeom prst="rect">
            <a:avLst/>
          </a:prstGeom>
        </p:spPr>
      </p:pic>
      <p:pic>
        <p:nvPicPr>
          <p:cNvPr id="11" name="Imagen 10" descr="Nuevo-logo-DANE.jpg"/>
          <p:cNvPicPr>
            <a:picLocks noChangeAspect="1"/>
          </p:cNvPicPr>
          <p:nvPr userDrawn="1"/>
        </p:nvPicPr>
        <p:blipFill rotWithShape="1">
          <a:blip r:embed="rId6">
            <a:extLst>
              <a:ext uri="{28A0092B-C50C-407E-A947-70E740481C1C}">
                <a14:useLocalDpi xmlns:a14="http://schemas.microsoft.com/office/drawing/2010/main" val="0"/>
              </a:ext>
            </a:extLst>
          </a:blip>
          <a:srcRect l="7445" t="30958" r="7295" b="31695"/>
          <a:stretch/>
        </p:blipFill>
        <p:spPr>
          <a:xfrm>
            <a:off x="7264402" y="299602"/>
            <a:ext cx="1479365" cy="647999"/>
          </a:xfrm>
          <a:prstGeom prst="rect">
            <a:avLst/>
          </a:prstGeom>
        </p:spPr>
      </p:pic>
      <p:pic>
        <p:nvPicPr>
          <p:cNvPr id="7" name="6 Imagen"/>
          <p:cNvPicPr>
            <a:picLocks noChangeAspect="1"/>
          </p:cNvPicPr>
          <p:nvPr userDrawn="1"/>
        </p:nvPicPr>
        <p:blipFill rotWithShape="1">
          <a:blip r:embed="rId7">
            <a:extLst>
              <a:ext uri="{28A0092B-C50C-407E-A947-70E740481C1C}">
                <a14:useLocalDpi xmlns:a14="http://schemas.microsoft.com/office/drawing/2010/main" val="0"/>
              </a:ext>
            </a:extLst>
          </a:blip>
          <a:srcRect l="3545" t="29948" r="4377" b="17913"/>
          <a:stretch/>
        </p:blipFill>
        <p:spPr>
          <a:xfrm>
            <a:off x="3947926" y="4478600"/>
            <a:ext cx="4895937" cy="432000"/>
          </a:xfrm>
          <a:prstGeom prst="rect">
            <a:avLst/>
          </a:prstGeom>
        </p:spPr>
      </p:pic>
      <p:pic>
        <p:nvPicPr>
          <p:cNvPr id="6" name="Imagen 5" descr="Patron_0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2599" y="206916"/>
            <a:ext cx="341071" cy="341071"/>
          </a:xfrm>
          <a:prstGeom prst="rect">
            <a:avLst/>
          </a:prstGeom>
        </p:spPr>
      </p:pic>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58208" y="206916"/>
            <a:ext cx="341071" cy="341071"/>
          </a:xfrm>
          <a:prstGeom prst="rect">
            <a:avLst/>
          </a:prstGeom>
        </p:spPr>
      </p:pic>
      <p:pic>
        <p:nvPicPr>
          <p:cNvPr id="9" name="Imagen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3817" y="206916"/>
            <a:ext cx="341071" cy="341071"/>
          </a:xfrm>
          <a:prstGeom prst="rect">
            <a:avLst/>
          </a:prstGeom>
        </p:spPr>
      </p:pic>
    </p:spTree>
    <p:extLst>
      <p:ext uri="{BB962C8B-B14F-4D97-AF65-F5344CB8AC3E}">
        <p14:creationId xmlns:p14="http://schemas.microsoft.com/office/powerpoint/2010/main" val="192634195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5"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chemeClr val="tx1">
                    <a:lumMod val="50000"/>
                    <a:lumOff val="50000"/>
                  </a:schemeClr>
                </a:solidFill>
                <a:latin typeface="Arial"/>
                <a:cs typeface="Arial"/>
              </a:rPr>
              <a:t>I </a:t>
            </a:r>
            <a:r>
              <a:rPr sz="800" b="1" spc="-5" dirty="0">
                <a:solidFill>
                  <a:schemeClr val="tx1">
                    <a:lumMod val="50000"/>
                    <a:lumOff val="50000"/>
                  </a:schemeClr>
                </a:solidFill>
                <a:latin typeface="Arial"/>
                <a:cs typeface="Arial"/>
              </a:rPr>
              <a:t>N F O R M A C </a:t>
            </a:r>
            <a:r>
              <a:rPr sz="800" b="1" dirty="0">
                <a:solidFill>
                  <a:schemeClr val="tx1">
                    <a:lumMod val="50000"/>
                    <a:lumOff val="50000"/>
                  </a:schemeClr>
                </a:solidFill>
                <a:latin typeface="Arial"/>
                <a:cs typeface="Arial"/>
              </a:rPr>
              <a:t>I </a:t>
            </a:r>
            <a:r>
              <a:rPr sz="800" b="1" spc="-5" dirty="0">
                <a:solidFill>
                  <a:schemeClr val="tx1">
                    <a:lumMod val="50000"/>
                    <a:lumOff val="50000"/>
                  </a:schemeClr>
                </a:solidFill>
                <a:latin typeface="Arial"/>
                <a:cs typeface="Arial"/>
              </a:rPr>
              <a:t>Ó N</a:t>
            </a:r>
            <a:r>
              <a:rPr lang="es-ES_tradnl" sz="800" b="1" spc="-5" dirty="0">
                <a:solidFill>
                  <a:schemeClr val="tx1">
                    <a:lumMod val="50000"/>
                    <a:lumOff val="50000"/>
                  </a:schemeClr>
                </a:solidFill>
                <a:latin typeface="Arial"/>
                <a:cs typeface="Arial"/>
              </a:rPr>
              <a:t>  </a:t>
            </a:r>
            <a:r>
              <a:rPr lang="es-ES" sz="800" b="1" spc="-5" dirty="0">
                <a:solidFill>
                  <a:schemeClr val="tx1">
                    <a:lumMod val="50000"/>
                    <a:lumOff val="50000"/>
                  </a:schemeClr>
                </a:solidFill>
                <a:latin typeface="Arial"/>
                <a:cs typeface="Arial"/>
              </a:rPr>
              <a:t>P A R A  T O D O S</a:t>
            </a:r>
            <a:endParaRPr sz="8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80263599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75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10"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692266387"/>
      </p:ext>
    </p:extLst>
  </p:cSld>
  <p:clrMap bg1="lt1" tx1="dk1" bg2="lt2" tx2="dk2" accent1="accent1" accent2="accent2" accent3="accent3" accent4="accent4" accent5="accent5" accent6="accent6" hlink="hlink" folHlink="folHlink"/>
  <p:sldLayoutIdLst>
    <p:sldLayoutId id="2147483656" r:id="rId1"/>
    <p:sldLayoutId id="214748375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B32E99F-0BE6-EB4E-B2D9-1C670D2D46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H="1">
            <a:off x="4918489" y="0"/>
            <a:ext cx="4225511" cy="5143500"/>
          </a:xfrm>
          <a:prstGeom prst="rect">
            <a:avLst/>
          </a:prstGeom>
        </p:spPr>
      </p:pic>
      <p:pic>
        <p:nvPicPr>
          <p:cNvPr id="7"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8"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139530161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B32E99F-0BE6-EB4E-B2D9-1C670D2D46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H="1">
            <a:off x="4918489" y="0"/>
            <a:ext cx="4225511" cy="5143500"/>
          </a:xfrm>
          <a:prstGeom prst="rect">
            <a:avLst/>
          </a:prstGeom>
        </p:spPr>
      </p:pic>
      <p:pic>
        <p:nvPicPr>
          <p:cNvPr id="8"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9"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393051460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10" name="object 3">
            <a:extLst>
              <a:ext uri="{FF2B5EF4-FFF2-40B4-BE49-F238E27FC236}">
                <a16:creationId xmlns:a16="http://schemas.microsoft.com/office/drawing/2014/main" id="{0391E340-98A5-9142-8506-C373BF3384E1}"/>
              </a:ext>
            </a:extLst>
          </p:cNvPr>
          <p:cNvSpPr txBox="1"/>
          <p:nvPr userDrawn="1"/>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2211341583"/>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53"/>
          <p:cNvSpPr txBox="1">
            <a:spLocks/>
          </p:cNvSpPr>
          <p:nvPr/>
        </p:nvSpPr>
        <p:spPr>
          <a:xfrm>
            <a:off x="2595717" y="1483032"/>
            <a:ext cx="6152106" cy="3298339"/>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s-CO" b="1" dirty="0" err="1">
                <a:solidFill>
                  <a:schemeClr val="tx1">
                    <a:lumMod val="95000"/>
                    <a:lumOff val="5000"/>
                  </a:schemeClr>
                </a:solidFill>
                <a:latin typeface="Verdana"/>
                <a:ea typeface="Verdana" panose="020B0604030504040204" pitchFamily="34" charset="0"/>
                <a:cs typeface="Verdana"/>
              </a:rPr>
              <a:t>People</a:t>
            </a:r>
            <a:r>
              <a:rPr lang="es-CO" b="1" dirty="0">
                <a:solidFill>
                  <a:schemeClr val="tx1">
                    <a:lumMod val="95000"/>
                    <a:lumOff val="5000"/>
                  </a:schemeClr>
                </a:solidFill>
                <a:latin typeface="Verdana"/>
                <a:ea typeface="Verdana" panose="020B0604030504040204" pitchFamily="34" charset="0"/>
                <a:cs typeface="Verdana"/>
              </a:rPr>
              <a:t> </a:t>
            </a:r>
            <a:r>
              <a:rPr lang="es-CO" b="1" dirty="0" err="1">
                <a:solidFill>
                  <a:schemeClr val="tx1">
                    <a:lumMod val="95000"/>
                    <a:lumOff val="5000"/>
                  </a:schemeClr>
                </a:solidFill>
                <a:latin typeface="Verdana"/>
                <a:ea typeface="Verdana" panose="020B0604030504040204" pitchFamily="34" charset="0"/>
                <a:cs typeface="Verdana"/>
              </a:rPr>
              <a:t>with</a:t>
            </a:r>
            <a:r>
              <a:rPr lang="es-CO" b="1" dirty="0">
                <a:solidFill>
                  <a:schemeClr val="tx1">
                    <a:lumMod val="95000"/>
                    <a:lumOff val="5000"/>
                  </a:schemeClr>
                </a:solidFill>
                <a:latin typeface="Verdana"/>
                <a:ea typeface="Verdana" panose="020B0604030504040204" pitchFamily="34" charset="0"/>
                <a:cs typeface="Verdana"/>
              </a:rPr>
              <a:t> </a:t>
            </a:r>
          </a:p>
          <a:p>
            <a:pPr marL="0" indent="0" algn="r">
              <a:spcBef>
                <a:spcPts val="125"/>
              </a:spcBef>
              <a:buNone/>
            </a:pPr>
            <a:r>
              <a:rPr lang="es-CO" b="1" dirty="0" err="1">
                <a:solidFill>
                  <a:schemeClr val="tx1">
                    <a:lumMod val="95000"/>
                    <a:lumOff val="5000"/>
                  </a:schemeClr>
                </a:solidFill>
                <a:latin typeface="Verdana"/>
                <a:ea typeface="Verdana" panose="020B0604030504040204" pitchFamily="34" charset="0"/>
                <a:cs typeface="Verdana"/>
              </a:rPr>
              <a:t>dissabilities</a:t>
            </a:r>
            <a:endParaRPr lang="es-CO" b="1" dirty="0">
              <a:solidFill>
                <a:schemeClr val="tx1">
                  <a:lumMod val="95000"/>
                  <a:lumOff val="5000"/>
                </a:schemeClr>
              </a:solidFill>
              <a:latin typeface="Verdana"/>
              <a:ea typeface="Verdana" panose="020B0604030504040204" pitchFamily="34" charset="0"/>
              <a:cs typeface="Verdana"/>
            </a:endParaRPr>
          </a:p>
          <a:p>
            <a:pPr marL="0" indent="0" algn="r">
              <a:spcBef>
                <a:spcPts val="125"/>
              </a:spcBef>
              <a:buFont typeface="Arial"/>
              <a:buNone/>
            </a:pPr>
            <a:endParaRPr lang="es-ES" sz="2400" b="1" dirty="0">
              <a:solidFill>
                <a:schemeClr val="tx1">
                  <a:lumMod val="95000"/>
                  <a:lumOff val="5000"/>
                </a:schemeClr>
              </a:solidFill>
              <a:latin typeface="Verdana"/>
              <a:ea typeface="Verdana" panose="020B0604030504040204" pitchFamily="34" charset="0"/>
              <a:cs typeface="Verdana"/>
            </a:endParaRPr>
          </a:p>
          <a:p>
            <a:pPr marL="0" indent="0" algn="r">
              <a:spcBef>
                <a:spcPts val="125"/>
              </a:spcBef>
              <a:buFont typeface="Arial"/>
              <a:buNone/>
            </a:pPr>
            <a:r>
              <a:rPr lang="es-ES" sz="2000" b="1" dirty="0" err="1">
                <a:solidFill>
                  <a:schemeClr val="tx1">
                    <a:lumMod val="95000"/>
                    <a:lumOff val="5000"/>
                  </a:schemeClr>
                </a:solidFill>
                <a:latin typeface="Verdana"/>
                <a:ea typeface="Verdana" panose="020B0604030504040204" pitchFamily="34" charset="0"/>
                <a:cs typeface="Verdana"/>
              </a:rPr>
              <a:t>Differential</a:t>
            </a:r>
            <a:r>
              <a:rPr lang="es-ES" sz="2000" b="1" dirty="0">
                <a:solidFill>
                  <a:schemeClr val="tx1">
                    <a:lumMod val="95000"/>
                    <a:lumOff val="5000"/>
                  </a:schemeClr>
                </a:solidFill>
                <a:latin typeface="Verdana"/>
                <a:ea typeface="Verdana" panose="020B0604030504040204" pitchFamily="34" charset="0"/>
                <a:cs typeface="Verdana"/>
              </a:rPr>
              <a:t> </a:t>
            </a:r>
            <a:r>
              <a:rPr lang="es-ES" sz="2000" b="1" dirty="0" err="1">
                <a:solidFill>
                  <a:schemeClr val="tx1">
                    <a:lumMod val="95000"/>
                    <a:lumOff val="5000"/>
                  </a:schemeClr>
                </a:solidFill>
                <a:latin typeface="Verdana"/>
                <a:ea typeface="Verdana" panose="020B0604030504040204" pitchFamily="34" charset="0"/>
                <a:cs typeface="Verdana"/>
              </a:rPr>
              <a:t>challenges</a:t>
            </a:r>
            <a:r>
              <a:rPr lang="es-ES" sz="2000" b="1" dirty="0">
                <a:solidFill>
                  <a:schemeClr val="tx1">
                    <a:lumMod val="95000"/>
                    <a:lumOff val="5000"/>
                  </a:schemeClr>
                </a:solidFill>
                <a:latin typeface="Verdana"/>
                <a:ea typeface="Verdana" panose="020B0604030504040204" pitchFamily="34" charset="0"/>
                <a:cs typeface="Verdana"/>
              </a:rPr>
              <a:t> </a:t>
            </a:r>
            <a:r>
              <a:rPr lang="es-ES" sz="2000" b="1" dirty="0" err="1">
                <a:solidFill>
                  <a:schemeClr val="tx1">
                    <a:lumMod val="95000"/>
                    <a:lumOff val="5000"/>
                  </a:schemeClr>
                </a:solidFill>
                <a:latin typeface="Verdana"/>
                <a:ea typeface="Verdana" panose="020B0604030504040204" pitchFamily="34" charset="0"/>
                <a:cs typeface="Verdana"/>
              </a:rPr>
              <a:t>within</a:t>
            </a:r>
            <a:r>
              <a:rPr lang="es-ES" sz="2000" b="1" dirty="0">
                <a:solidFill>
                  <a:schemeClr val="tx1">
                    <a:lumMod val="95000"/>
                    <a:lumOff val="5000"/>
                  </a:schemeClr>
                </a:solidFill>
                <a:latin typeface="Verdana"/>
                <a:ea typeface="Verdana" panose="020B0604030504040204" pitchFamily="34" charset="0"/>
                <a:cs typeface="Verdana"/>
              </a:rPr>
              <a:t> </a:t>
            </a:r>
          </a:p>
          <a:p>
            <a:pPr marL="0" indent="0" algn="r">
              <a:spcBef>
                <a:spcPts val="125"/>
              </a:spcBef>
              <a:buFont typeface="Arial"/>
              <a:buNone/>
            </a:pPr>
            <a:r>
              <a:rPr lang="es-ES" sz="2000" b="1" dirty="0" err="1">
                <a:solidFill>
                  <a:schemeClr val="tx1">
                    <a:lumMod val="95000"/>
                    <a:lumOff val="5000"/>
                  </a:schemeClr>
                </a:solidFill>
                <a:latin typeface="Verdana"/>
                <a:ea typeface="Verdana" panose="020B0604030504040204" pitchFamily="34" charset="0"/>
                <a:cs typeface="Verdana"/>
              </a:rPr>
              <a:t>the</a:t>
            </a:r>
            <a:r>
              <a:rPr lang="es-ES" sz="2000" b="1" dirty="0">
                <a:solidFill>
                  <a:schemeClr val="tx1">
                    <a:lumMod val="95000"/>
                    <a:lumOff val="5000"/>
                  </a:schemeClr>
                </a:solidFill>
                <a:latin typeface="Verdana"/>
                <a:ea typeface="Verdana" panose="020B0604030504040204" pitchFamily="34" charset="0"/>
                <a:cs typeface="Verdana"/>
              </a:rPr>
              <a:t> </a:t>
            </a:r>
            <a:r>
              <a:rPr lang="es-ES" sz="2000" b="1" dirty="0" err="1">
                <a:solidFill>
                  <a:schemeClr val="tx1">
                    <a:lumMod val="95000"/>
                    <a:lumOff val="5000"/>
                  </a:schemeClr>
                </a:solidFill>
                <a:latin typeface="Verdana"/>
                <a:ea typeface="Verdana" panose="020B0604030504040204" pitchFamily="34" charset="0"/>
                <a:cs typeface="Verdana"/>
              </a:rPr>
              <a:t>context</a:t>
            </a:r>
            <a:r>
              <a:rPr lang="es-ES" sz="2000" b="1" dirty="0">
                <a:solidFill>
                  <a:schemeClr val="tx1">
                    <a:lumMod val="95000"/>
                    <a:lumOff val="5000"/>
                  </a:schemeClr>
                </a:solidFill>
                <a:latin typeface="Verdana"/>
                <a:ea typeface="Verdana" panose="020B0604030504040204" pitchFamily="34" charset="0"/>
                <a:cs typeface="Verdana"/>
              </a:rPr>
              <a:t> of </a:t>
            </a:r>
            <a:r>
              <a:rPr lang="es-ES" sz="2000" b="1" dirty="0" err="1">
                <a:solidFill>
                  <a:schemeClr val="tx1">
                    <a:lumMod val="95000"/>
                    <a:lumOff val="5000"/>
                  </a:schemeClr>
                </a:solidFill>
                <a:latin typeface="Verdana"/>
                <a:ea typeface="Verdana" panose="020B0604030504040204" pitchFamily="34" charset="0"/>
                <a:cs typeface="Verdana"/>
              </a:rPr>
              <a:t>the</a:t>
            </a:r>
            <a:r>
              <a:rPr lang="es-ES" sz="2000" b="1" dirty="0">
                <a:solidFill>
                  <a:schemeClr val="tx1">
                    <a:lumMod val="95000"/>
                    <a:lumOff val="5000"/>
                  </a:schemeClr>
                </a:solidFill>
                <a:latin typeface="Verdana"/>
                <a:ea typeface="Verdana" panose="020B0604030504040204" pitchFamily="34" charset="0"/>
                <a:cs typeface="Verdana"/>
              </a:rPr>
              <a:t> COVID-19 </a:t>
            </a:r>
            <a:r>
              <a:rPr lang="es-ES" sz="2000" b="1" dirty="0" err="1">
                <a:solidFill>
                  <a:schemeClr val="tx1">
                    <a:lumMod val="95000"/>
                    <a:lumOff val="5000"/>
                  </a:schemeClr>
                </a:solidFill>
                <a:latin typeface="Verdana"/>
                <a:ea typeface="Verdana" panose="020B0604030504040204" pitchFamily="34" charset="0"/>
                <a:cs typeface="Verdana"/>
              </a:rPr>
              <a:t>pandemic</a:t>
            </a:r>
            <a:r>
              <a:rPr lang="es-ES" sz="2000" b="1" dirty="0">
                <a:solidFill>
                  <a:schemeClr val="tx1">
                    <a:lumMod val="95000"/>
                    <a:lumOff val="5000"/>
                  </a:schemeClr>
                </a:solidFill>
                <a:latin typeface="Verdana"/>
                <a:ea typeface="Verdana" panose="020B0604030504040204" pitchFamily="34" charset="0"/>
                <a:cs typeface="Verdana"/>
              </a:rPr>
              <a:t>. </a:t>
            </a:r>
          </a:p>
          <a:p>
            <a:pPr marL="0" indent="0" algn="r">
              <a:spcBef>
                <a:spcPts val="125"/>
              </a:spcBef>
              <a:buFont typeface="Arial"/>
              <a:buNone/>
            </a:pPr>
            <a:endParaRPr lang="es-ES" sz="2000" b="1" dirty="0">
              <a:solidFill>
                <a:schemeClr val="tx1">
                  <a:lumMod val="95000"/>
                  <a:lumOff val="5000"/>
                </a:schemeClr>
              </a:solidFill>
              <a:latin typeface="Verdana"/>
              <a:ea typeface="Verdana" panose="020B0604030504040204" pitchFamily="34" charset="0"/>
              <a:cs typeface="Verdana"/>
            </a:endParaRPr>
          </a:p>
          <a:p>
            <a:pPr marL="0" indent="0" algn="r">
              <a:spcBef>
                <a:spcPts val="125"/>
              </a:spcBef>
              <a:buFont typeface="Arial"/>
              <a:buNone/>
            </a:pPr>
            <a:endParaRPr lang="es-ES" sz="2400" b="1" dirty="0">
              <a:solidFill>
                <a:schemeClr val="tx1">
                  <a:lumMod val="95000"/>
                  <a:lumOff val="5000"/>
                </a:schemeClr>
              </a:solidFill>
              <a:latin typeface="Verdana"/>
              <a:ea typeface="Verdana" panose="020B0604030504040204" pitchFamily="34" charset="0"/>
              <a:cs typeface="Verdana"/>
            </a:endParaRPr>
          </a:p>
          <a:p>
            <a:pPr marL="0" indent="0" algn="r">
              <a:spcBef>
                <a:spcPts val="125"/>
              </a:spcBef>
              <a:buFont typeface="Arial"/>
              <a:buNone/>
            </a:pPr>
            <a:r>
              <a:rPr lang="es-ES" sz="2000" b="1" dirty="0">
                <a:solidFill>
                  <a:schemeClr val="tx1">
                    <a:lumMod val="95000"/>
                    <a:lumOff val="5000"/>
                  </a:schemeClr>
                </a:solidFill>
                <a:latin typeface="Verdana"/>
                <a:ea typeface="Verdana" panose="020B0604030504040204" pitchFamily="34" charset="0"/>
                <a:cs typeface="Verdana"/>
              </a:rPr>
              <a:t>Washington </a:t>
            </a:r>
            <a:r>
              <a:rPr lang="es-ES" sz="2000" b="1" dirty="0" err="1">
                <a:solidFill>
                  <a:schemeClr val="tx1">
                    <a:lumMod val="95000"/>
                    <a:lumOff val="5000"/>
                  </a:schemeClr>
                </a:solidFill>
                <a:latin typeface="Verdana"/>
                <a:ea typeface="Verdana" panose="020B0604030504040204" pitchFamily="34" charset="0"/>
                <a:cs typeface="Verdana"/>
              </a:rPr>
              <a:t>Group</a:t>
            </a:r>
            <a:r>
              <a:rPr lang="es-ES" sz="2000" b="1" dirty="0">
                <a:solidFill>
                  <a:schemeClr val="tx1">
                    <a:lumMod val="95000"/>
                    <a:lumOff val="5000"/>
                  </a:schemeClr>
                </a:solidFill>
                <a:latin typeface="Verdana"/>
                <a:ea typeface="Verdana" panose="020B0604030504040204" pitchFamily="34" charset="0"/>
                <a:cs typeface="Verdana"/>
              </a:rPr>
              <a:t> </a:t>
            </a:r>
            <a:r>
              <a:rPr lang="es-ES" sz="2000" b="1" dirty="0" err="1">
                <a:solidFill>
                  <a:schemeClr val="tx1">
                    <a:lumMod val="95000"/>
                    <a:lumOff val="5000"/>
                  </a:schemeClr>
                </a:solidFill>
                <a:latin typeface="Verdana"/>
                <a:ea typeface="Verdana" panose="020B0604030504040204" pitchFamily="34" charset="0"/>
                <a:cs typeface="Verdana"/>
              </a:rPr>
              <a:t>on</a:t>
            </a:r>
            <a:r>
              <a:rPr lang="es-ES" sz="2000" b="1" dirty="0">
                <a:solidFill>
                  <a:schemeClr val="tx1">
                    <a:lumMod val="95000"/>
                    <a:lumOff val="5000"/>
                  </a:schemeClr>
                </a:solidFill>
                <a:latin typeface="Verdana"/>
                <a:ea typeface="Verdana" panose="020B0604030504040204" pitchFamily="34" charset="0"/>
                <a:cs typeface="Verdana"/>
              </a:rPr>
              <a:t> </a:t>
            </a:r>
            <a:r>
              <a:rPr lang="es-ES" sz="2000" b="1" dirty="0" err="1">
                <a:solidFill>
                  <a:schemeClr val="tx1">
                    <a:lumMod val="95000"/>
                    <a:lumOff val="5000"/>
                  </a:schemeClr>
                </a:solidFill>
                <a:latin typeface="Verdana"/>
                <a:ea typeface="Verdana" panose="020B0604030504040204" pitchFamily="34" charset="0"/>
                <a:cs typeface="Verdana"/>
              </a:rPr>
              <a:t>Dissabilities</a:t>
            </a:r>
            <a:r>
              <a:rPr lang="es-ES" sz="2000" b="1" dirty="0">
                <a:solidFill>
                  <a:schemeClr val="tx1">
                    <a:lumMod val="95000"/>
                    <a:lumOff val="5000"/>
                  </a:schemeClr>
                </a:solidFill>
                <a:latin typeface="Verdana"/>
                <a:ea typeface="Verdana" panose="020B0604030504040204" pitchFamily="34" charset="0"/>
                <a:cs typeface="Verdana"/>
              </a:rPr>
              <a:t>, </a:t>
            </a:r>
          </a:p>
          <a:p>
            <a:pPr marL="0" indent="0" algn="r">
              <a:spcBef>
                <a:spcPts val="125"/>
              </a:spcBef>
              <a:buFont typeface="Arial"/>
              <a:buNone/>
            </a:pPr>
            <a:r>
              <a:rPr lang="es-ES" sz="1400" b="1" dirty="0" err="1">
                <a:solidFill>
                  <a:schemeClr val="tx1">
                    <a:lumMod val="95000"/>
                    <a:lumOff val="5000"/>
                  </a:schemeClr>
                </a:solidFill>
                <a:latin typeface="Verdana"/>
                <a:ea typeface="Verdana" panose="020B0604030504040204" pitchFamily="34" charset="0"/>
                <a:cs typeface="Verdana"/>
              </a:rPr>
              <a:t>September</a:t>
            </a:r>
            <a:r>
              <a:rPr lang="es-ES" sz="1400" b="1" dirty="0">
                <a:solidFill>
                  <a:schemeClr val="tx1">
                    <a:lumMod val="95000"/>
                    <a:lumOff val="5000"/>
                  </a:schemeClr>
                </a:solidFill>
                <a:latin typeface="Verdana"/>
                <a:ea typeface="Verdana" panose="020B0604030504040204" pitchFamily="34" charset="0"/>
                <a:cs typeface="Verdana"/>
              </a:rPr>
              <a:t> 22, 2020</a:t>
            </a:r>
          </a:p>
        </p:txBody>
      </p:sp>
      <p:cxnSp>
        <p:nvCxnSpPr>
          <p:cNvPr id="3" name="Conector recto 4">
            <a:extLst>
              <a:ext uri="{FF2B5EF4-FFF2-40B4-BE49-F238E27FC236}">
                <a16:creationId xmlns:a16="http://schemas.microsoft.com/office/drawing/2014/main" id="{B23BB6FB-0226-4EF5-B3A5-60CB6CF4C240}"/>
              </a:ext>
            </a:extLst>
          </p:cNvPr>
          <p:cNvCxnSpPr>
            <a:cxnSpLocks/>
          </p:cNvCxnSpPr>
          <p:nvPr/>
        </p:nvCxnSpPr>
        <p:spPr>
          <a:xfrm>
            <a:off x="3797542" y="2696758"/>
            <a:ext cx="495795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90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914501"/>
            <a:ext cx="9144000" cy="276759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6D64BD19-AA03-4A02-AF9B-CEBDB0A0354E}"/>
              </a:ext>
            </a:extLst>
          </p:cNvPr>
          <p:cNvSpPr/>
          <p:nvPr/>
        </p:nvSpPr>
        <p:spPr>
          <a:xfrm>
            <a:off x="339274" y="2241243"/>
            <a:ext cx="3797751" cy="2189651"/>
          </a:xfrm>
          <a:prstGeom prst="rect">
            <a:avLst/>
          </a:prstGeom>
          <a:noFill/>
          <a:ln w="127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bject 898"/>
          <p:cNvSpPr txBox="1"/>
          <p:nvPr/>
        </p:nvSpPr>
        <p:spPr>
          <a:xfrm>
            <a:off x="318242" y="623343"/>
            <a:ext cx="7879018" cy="215444"/>
          </a:xfrm>
          <a:prstGeom prst="rect">
            <a:avLst/>
          </a:prstGeom>
        </p:spPr>
        <p:txBody>
          <a:bodyPr vert="horz" wrap="square" lIns="0" tIns="0" rIns="0" bIns="0" rtlCol="0">
            <a:spAutoFit/>
          </a:bodyPr>
          <a:lstStyle/>
          <a:p>
            <a:pPr marL="12700"/>
            <a:r>
              <a:rPr lang="en-US" sz="1400" b="1" dirty="0">
                <a:solidFill>
                  <a:srgbClr val="0D0D0D"/>
                </a:solidFill>
                <a:latin typeface="Verdana"/>
                <a:ea typeface="Verdana" panose="020B0604030504040204" pitchFamily="34" charset="0"/>
                <a:cs typeface="Verdana"/>
              </a:rPr>
              <a:t>3.3. Situation of vulnerability by composition of the household</a:t>
            </a:r>
            <a:endParaRPr lang="da-DK" sz="1400" dirty="0">
              <a:solidFill>
                <a:srgbClr val="0D0D0D"/>
              </a:solidFill>
              <a:latin typeface="Verdana"/>
              <a:ea typeface="Verdana" panose="020B0604030504040204" pitchFamily="34" charset="0"/>
              <a:cs typeface="Verdana"/>
            </a:endParaRPr>
          </a:p>
        </p:txBody>
      </p:sp>
      <p:sp>
        <p:nvSpPr>
          <p:cNvPr id="13" name="Rectángulo 7"/>
          <p:cNvSpPr/>
          <p:nvPr/>
        </p:nvSpPr>
        <p:spPr>
          <a:xfrm>
            <a:off x="5068571" y="3330477"/>
            <a:ext cx="3465606" cy="978345"/>
          </a:xfrm>
          <a:prstGeom prst="rect">
            <a:avLst/>
          </a:prstGeom>
        </p:spPr>
        <p:txBody>
          <a:bodyPr wrap="square">
            <a:spAutoFit/>
          </a:bodyPr>
          <a:lstStyle/>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b="1" dirty="0">
                <a:solidFill>
                  <a:srgbClr val="262626"/>
                </a:solidFill>
                <a:latin typeface="Verdana"/>
                <a:ea typeface="Verdana" panose="020B0604030504040204" pitchFamily="34" charset="0"/>
                <a:cs typeface="Verdana"/>
              </a:rPr>
              <a:t>5.82% of people with disabilities (103,803) live in nuclear single-parent households </a:t>
            </a:r>
            <a:r>
              <a:rPr lang="en-US" sz="1050" dirty="0">
                <a:solidFill>
                  <a:srgbClr val="262626"/>
                </a:solidFill>
                <a:latin typeface="Verdana"/>
                <a:ea typeface="Verdana" panose="020B0604030504040204" pitchFamily="34" charset="0"/>
                <a:cs typeface="Verdana"/>
              </a:rPr>
              <a:t>and they are sons and daughters of the person declared as head of the household.</a:t>
            </a:r>
            <a:endParaRPr lang="es-MX" sz="1050" dirty="0">
              <a:solidFill>
                <a:srgbClr val="262626"/>
              </a:solidFill>
              <a:latin typeface="Verdana"/>
              <a:cs typeface="Verdana"/>
            </a:endParaRPr>
          </a:p>
        </p:txBody>
      </p:sp>
      <p:sp>
        <p:nvSpPr>
          <p:cNvPr id="2" name="Rectángulo 7">
            <a:extLst>
              <a:ext uri="{FF2B5EF4-FFF2-40B4-BE49-F238E27FC236}">
                <a16:creationId xmlns:a16="http://schemas.microsoft.com/office/drawing/2014/main" id="{3778EB9D-D6AA-462F-B66A-813566B21691}"/>
              </a:ext>
            </a:extLst>
          </p:cNvPr>
          <p:cNvSpPr/>
          <p:nvPr/>
        </p:nvSpPr>
        <p:spPr>
          <a:xfrm>
            <a:off x="213187" y="1146182"/>
            <a:ext cx="8121452" cy="622863"/>
          </a:xfrm>
          <a:prstGeom prst="rect">
            <a:avLst/>
          </a:prstGeom>
        </p:spPr>
        <p:txBody>
          <a:bodyPr wrap="square">
            <a:spAutoFit/>
          </a:bodyPr>
          <a:lstStyle/>
          <a:p>
            <a:pPr marL="12700" marR="62230" lvl="0" algn="just"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dirty="0">
                <a:solidFill>
                  <a:srgbClr val="262626"/>
                </a:solidFill>
                <a:latin typeface="Verdana"/>
                <a:ea typeface="Verdana" panose="020B0604030504040204" pitchFamily="34" charset="0"/>
                <a:cs typeface="Verdana"/>
              </a:rPr>
              <a:t>The Care activities of children and adolescents, with and without disabilities, could be affected by the distribution of household tasks, caring for other minors, paid work activities by parents or caregivers, not having the support from other people for the care of people with disabilities among others.</a:t>
            </a:r>
            <a:endParaRPr lang="es-MX" sz="1050" dirty="0">
              <a:solidFill>
                <a:srgbClr val="262626"/>
              </a:solidFill>
              <a:latin typeface="Verdana"/>
              <a:ea typeface="Verdana" panose="020B0604030504040204" pitchFamily="34" charset="0"/>
              <a:cs typeface="Verdana"/>
            </a:endParaRPr>
          </a:p>
        </p:txBody>
      </p:sp>
      <p:sp>
        <p:nvSpPr>
          <p:cNvPr id="3" name="CuadroTexto 2">
            <a:extLst>
              <a:ext uri="{FF2B5EF4-FFF2-40B4-BE49-F238E27FC236}">
                <a16:creationId xmlns:a16="http://schemas.microsoft.com/office/drawing/2014/main" id="{60038644-061A-734A-BB08-C7BA20054BD9}"/>
              </a:ext>
            </a:extLst>
          </p:cNvPr>
          <p:cNvSpPr txBox="1"/>
          <p:nvPr/>
        </p:nvSpPr>
        <p:spPr>
          <a:xfrm>
            <a:off x="418690" y="3330477"/>
            <a:ext cx="3601754" cy="1061829"/>
          </a:xfrm>
          <a:prstGeom prst="rect">
            <a:avLst/>
          </a:prstGeom>
          <a:noFill/>
        </p:spPr>
        <p:txBody>
          <a:bodyPr wrap="square" rtlCol="0">
            <a:spAutoFit/>
          </a:bodyPr>
          <a:lstStyle/>
          <a:p>
            <a:r>
              <a:rPr lang="en-US" sz="1050" b="1" dirty="0">
                <a:solidFill>
                  <a:srgbClr val="262626"/>
                </a:solidFill>
                <a:latin typeface="Verdana"/>
                <a:ea typeface="Verdana" panose="020B0604030504040204" pitchFamily="34" charset="0"/>
                <a:cs typeface="Verdana"/>
              </a:rPr>
              <a:t>1.9% of people with disabilities (33,466) are heads of households with children under 18 years of age</a:t>
            </a:r>
            <a:r>
              <a:rPr lang="en-US" sz="1050" dirty="0">
                <a:solidFill>
                  <a:srgbClr val="262626"/>
                </a:solidFill>
                <a:latin typeface="Verdana"/>
                <a:ea typeface="Verdana" panose="020B0604030504040204" pitchFamily="34" charset="0"/>
                <a:cs typeface="Verdana"/>
              </a:rPr>
              <a:t>, living in nuclear single-parent households, in other words, they are mothers or fathers without a spouse. 84.45% of them are women and 15.55% are men.</a:t>
            </a:r>
            <a:endParaRPr lang="es-ES_tradnl" sz="1050" dirty="0">
              <a:solidFill>
                <a:srgbClr val="262626"/>
              </a:solidFill>
              <a:latin typeface="Verdana"/>
              <a:cs typeface="Verdana"/>
            </a:endParaRPr>
          </a:p>
        </p:txBody>
      </p:sp>
      <p:sp>
        <p:nvSpPr>
          <p:cNvPr id="7" name="object 18">
            <a:extLst>
              <a:ext uri="{FF2B5EF4-FFF2-40B4-BE49-F238E27FC236}">
                <a16:creationId xmlns:a16="http://schemas.microsoft.com/office/drawing/2014/main" id="{7521CDCC-2722-204A-95EC-F73D0FBA3A39}"/>
              </a:ext>
            </a:extLst>
          </p:cNvPr>
          <p:cNvSpPr txBox="1"/>
          <p:nvPr/>
        </p:nvSpPr>
        <p:spPr>
          <a:xfrm>
            <a:off x="339274" y="4808296"/>
            <a:ext cx="7967184"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b="1" spc="15" dirty="0">
                <a:solidFill>
                  <a:srgbClr val="262626"/>
                </a:solidFill>
                <a:latin typeface="Verdana"/>
                <a:ea typeface="Verdana" panose="020B0604030504040204" pitchFamily="34" charset="0"/>
                <a:cs typeface="Verdana"/>
              </a:rPr>
              <a:t>: </a:t>
            </a:r>
            <a:r>
              <a:rPr lang="es-CO" sz="700" spc="15" dirty="0">
                <a:solidFill>
                  <a:srgbClr val="262626"/>
                </a:solidFill>
                <a:latin typeface="Verdana"/>
                <a:ea typeface="Verdana" panose="020B0604030504040204" pitchFamily="34" charset="0"/>
                <a:cs typeface="Verdana"/>
              </a:rPr>
              <a:t>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endParaRPr lang="es-CO" sz="700" dirty="0">
              <a:solidFill>
                <a:srgbClr val="262626"/>
              </a:solidFill>
              <a:latin typeface="Verdana"/>
              <a:ea typeface="Verdana" panose="020B0604030504040204" pitchFamily="34" charset="0"/>
              <a:cs typeface="Verdana"/>
            </a:endParaRPr>
          </a:p>
        </p:txBody>
      </p:sp>
      <p:cxnSp>
        <p:nvCxnSpPr>
          <p:cNvPr id="8" name="Conector recto 7"/>
          <p:cNvCxnSpPr/>
          <p:nvPr/>
        </p:nvCxnSpPr>
        <p:spPr>
          <a:xfrm>
            <a:off x="339274" y="995913"/>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11" name="Rectángulo 10">
            <a:extLst>
              <a:ext uri="{FF2B5EF4-FFF2-40B4-BE49-F238E27FC236}">
                <a16:creationId xmlns:a16="http://schemas.microsoft.com/office/drawing/2014/main" id="{6D64BD19-AA03-4A02-AF9B-CEBDB0A0354E}"/>
              </a:ext>
            </a:extLst>
          </p:cNvPr>
          <p:cNvSpPr/>
          <p:nvPr/>
        </p:nvSpPr>
        <p:spPr>
          <a:xfrm>
            <a:off x="4866204" y="2241243"/>
            <a:ext cx="3797751" cy="2189651"/>
          </a:xfrm>
          <a:prstGeom prst="rect">
            <a:avLst/>
          </a:prstGeom>
          <a:noFill/>
          <a:ln w="127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alphaModFix amt="29000"/>
          </a:blip>
          <a:stretch>
            <a:fillRect/>
          </a:stretch>
        </p:blipFill>
        <p:spPr>
          <a:xfrm>
            <a:off x="507553" y="2427249"/>
            <a:ext cx="741537" cy="741537"/>
          </a:xfrm>
          <a:prstGeom prst="rect">
            <a:avLst/>
          </a:prstGeom>
        </p:spPr>
      </p:pic>
      <p:pic>
        <p:nvPicPr>
          <p:cNvPr id="5" name="Imagen 4"/>
          <p:cNvPicPr>
            <a:picLocks noChangeAspect="1"/>
          </p:cNvPicPr>
          <p:nvPr/>
        </p:nvPicPr>
        <p:blipFill>
          <a:blip r:embed="rId3">
            <a:alphaModFix amt="37000"/>
          </a:blip>
          <a:stretch>
            <a:fillRect/>
          </a:stretch>
        </p:blipFill>
        <p:spPr>
          <a:xfrm>
            <a:off x="5155005" y="2462141"/>
            <a:ext cx="706645" cy="706645"/>
          </a:xfrm>
          <a:prstGeom prst="rect">
            <a:avLst/>
          </a:prstGeom>
        </p:spPr>
      </p:pic>
    </p:spTree>
    <p:extLst>
      <p:ext uri="{BB962C8B-B14F-4D97-AF65-F5344CB8AC3E}">
        <p14:creationId xmlns:p14="http://schemas.microsoft.com/office/powerpoint/2010/main" val="112538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2075587"/>
            <a:ext cx="9144000" cy="25657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object 898"/>
          <p:cNvSpPr txBox="1"/>
          <p:nvPr/>
        </p:nvSpPr>
        <p:spPr>
          <a:xfrm>
            <a:off x="339274" y="622039"/>
            <a:ext cx="6637062" cy="215444"/>
          </a:xfrm>
          <a:prstGeom prst="rect">
            <a:avLst/>
          </a:prstGeom>
        </p:spPr>
        <p:txBody>
          <a:bodyPr vert="horz" wrap="square" lIns="0" tIns="0" rIns="0" bIns="0" rtlCol="0">
            <a:spAutoFit/>
          </a:bodyPr>
          <a:lstStyle/>
          <a:p>
            <a:pPr marL="12700"/>
            <a:r>
              <a:rPr lang="es-ES" sz="1400" b="1" dirty="0">
                <a:solidFill>
                  <a:srgbClr val="0D0D0D"/>
                </a:solidFill>
                <a:latin typeface="Verdana"/>
                <a:ea typeface="Verdana" panose="020B0604030504040204" pitchFamily="34" charset="0"/>
                <a:cs typeface="Verdana"/>
              </a:rPr>
              <a:t>3.4. </a:t>
            </a:r>
            <a:r>
              <a:rPr lang="es-ES" sz="1400" b="1" dirty="0" err="1">
                <a:solidFill>
                  <a:srgbClr val="0D0D0D"/>
                </a:solidFill>
                <a:latin typeface="Verdana"/>
                <a:ea typeface="Verdana" panose="020B0604030504040204" pitchFamily="34" charset="0"/>
                <a:cs typeface="Verdana"/>
              </a:rPr>
              <a:t>Possible</a:t>
            </a:r>
            <a:r>
              <a:rPr lang="es-ES" sz="1400" b="1" dirty="0">
                <a:solidFill>
                  <a:srgbClr val="0D0D0D"/>
                </a:solidFill>
                <a:latin typeface="Verdana"/>
                <a:ea typeface="Verdana" panose="020B0604030504040204" pitchFamily="34" charset="0"/>
                <a:cs typeface="Verdana"/>
              </a:rPr>
              <a:t> </a:t>
            </a:r>
            <a:r>
              <a:rPr lang="es-ES" sz="1400" b="1" dirty="0" err="1">
                <a:solidFill>
                  <a:srgbClr val="0D0D0D"/>
                </a:solidFill>
                <a:latin typeface="Verdana"/>
                <a:ea typeface="Verdana" panose="020B0604030504040204" pitchFamily="34" charset="0"/>
                <a:cs typeface="Verdana"/>
              </a:rPr>
              <a:t>disruptions</a:t>
            </a:r>
            <a:r>
              <a:rPr lang="es-ES" sz="1400" b="1" dirty="0">
                <a:solidFill>
                  <a:srgbClr val="0D0D0D"/>
                </a:solidFill>
                <a:latin typeface="Verdana"/>
                <a:ea typeface="Verdana" panose="020B0604030504040204" pitchFamily="34" charset="0"/>
                <a:cs typeface="Verdana"/>
              </a:rPr>
              <a:t> in </a:t>
            </a:r>
            <a:r>
              <a:rPr lang="es-ES" sz="1400" b="1" dirty="0" err="1">
                <a:solidFill>
                  <a:srgbClr val="0D0D0D"/>
                </a:solidFill>
                <a:latin typeface="Verdana"/>
                <a:ea typeface="Verdana" panose="020B0604030504040204" pitchFamily="34" charset="0"/>
                <a:cs typeface="Verdana"/>
              </a:rPr>
              <a:t>support</a:t>
            </a:r>
            <a:r>
              <a:rPr lang="es-ES" sz="1400" b="1" dirty="0">
                <a:solidFill>
                  <a:srgbClr val="0D0D0D"/>
                </a:solidFill>
                <a:latin typeface="Verdana"/>
                <a:ea typeface="Verdana" panose="020B0604030504040204" pitchFamily="34" charset="0"/>
                <a:cs typeface="Verdana"/>
              </a:rPr>
              <a:t> </a:t>
            </a:r>
            <a:r>
              <a:rPr lang="es-ES" sz="1400" b="1" dirty="0" err="1">
                <a:solidFill>
                  <a:srgbClr val="0D0D0D"/>
                </a:solidFill>
                <a:latin typeface="Verdana"/>
                <a:ea typeface="Verdana" panose="020B0604030504040204" pitchFamily="34" charset="0"/>
                <a:cs typeface="Verdana"/>
              </a:rPr>
              <a:t>networks</a:t>
            </a:r>
            <a:r>
              <a:rPr lang="es-ES" sz="1400" b="1" dirty="0">
                <a:solidFill>
                  <a:srgbClr val="0D0D0D"/>
                </a:solidFill>
                <a:latin typeface="Verdana"/>
                <a:ea typeface="Verdana" panose="020B0604030504040204" pitchFamily="34" charset="0"/>
                <a:cs typeface="Verdana"/>
              </a:rPr>
              <a:t> </a:t>
            </a:r>
            <a:endParaRPr lang="da-DK" sz="1400" dirty="0">
              <a:solidFill>
                <a:srgbClr val="0D0D0D"/>
              </a:solidFill>
              <a:latin typeface="Verdana"/>
              <a:ea typeface="Verdana" panose="020B0604030504040204" pitchFamily="34" charset="0"/>
              <a:cs typeface="Verdana"/>
            </a:endParaRPr>
          </a:p>
        </p:txBody>
      </p:sp>
      <p:sp>
        <p:nvSpPr>
          <p:cNvPr id="8" name="Rectángulo 7"/>
          <p:cNvSpPr/>
          <p:nvPr/>
        </p:nvSpPr>
        <p:spPr>
          <a:xfrm>
            <a:off x="236368" y="1658950"/>
            <a:ext cx="8273228" cy="461921"/>
          </a:xfrm>
          <a:prstGeom prst="rect">
            <a:avLst/>
          </a:prstGeom>
        </p:spPr>
        <p:txBody>
          <a:bodyPr wrap="square">
            <a:spAutoFit/>
          </a:bodyPr>
          <a:lstStyle/>
          <a:p>
            <a:pPr marL="12700" marR="62230" algn="just"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b="1" dirty="0">
                <a:solidFill>
                  <a:srgbClr val="262626"/>
                </a:solidFill>
                <a:latin typeface="Verdana"/>
                <a:ea typeface="Verdana" panose="020B0604030504040204" pitchFamily="34" charset="0"/>
                <a:cs typeface="Verdana"/>
              </a:rPr>
              <a:t>34.62% </a:t>
            </a:r>
            <a:r>
              <a:rPr lang="en-US" sz="1050" dirty="0">
                <a:solidFill>
                  <a:srgbClr val="262626"/>
                </a:solidFill>
                <a:latin typeface="Verdana"/>
                <a:ea typeface="Verdana" panose="020B0604030504040204" pitchFamily="34" charset="0"/>
                <a:cs typeface="Verdana"/>
              </a:rPr>
              <a:t>of people with disabilities </a:t>
            </a:r>
            <a:r>
              <a:rPr lang="en-US" sz="1050" b="1" dirty="0">
                <a:solidFill>
                  <a:srgbClr val="262626"/>
                </a:solidFill>
                <a:latin typeface="Verdana"/>
                <a:ea typeface="Verdana" panose="020B0604030504040204" pitchFamily="34" charset="0"/>
                <a:cs typeface="Verdana"/>
              </a:rPr>
              <a:t>(617,779) </a:t>
            </a:r>
            <a:r>
              <a:rPr lang="en-US" sz="1050" dirty="0">
                <a:solidFill>
                  <a:srgbClr val="262626"/>
                </a:solidFill>
                <a:latin typeface="Verdana"/>
                <a:ea typeface="Verdana" panose="020B0604030504040204" pitchFamily="34" charset="0"/>
                <a:cs typeface="Verdana"/>
              </a:rPr>
              <a:t>receive help from other people to carry out their basic daily activities. Of those who receive support, </a:t>
            </a:r>
            <a:r>
              <a:rPr lang="en-US" sz="1050" b="1" dirty="0">
                <a:solidFill>
                  <a:srgbClr val="262626"/>
                </a:solidFill>
                <a:latin typeface="Verdana"/>
                <a:ea typeface="Verdana" panose="020B0604030504040204" pitchFamily="34" charset="0"/>
                <a:cs typeface="Verdana"/>
              </a:rPr>
              <a:t>55.22% are women </a:t>
            </a:r>
            <a:r>
              <a:rPr lang="en-US" sz="1050" dirty="0">
                <a:solidFill>
                  <a:srgbClr val="262626"/>
                </a:solidFill>
                <a:latin typeface="Verdana"/>
                <a:ea typeface="Verdana" panose="020B0604030504040204" pitchFamily="34" charset="0"/>
                <a:cs typeface="Verdana"/>
              </a:rPr>
              <a:t>and </a:t>
            </a:r>
            <a:r>
              <a:rPr lang="en-US" sz="1050" b="1" dirty="0">
                <a:solidFill>
                  <a:srgbClr val="262626"/>
                </a:solidFill>
                <a:latin typeface="Verdana"/>
                <a:ea typeface="Verdana" panose="020B0604030504040204" pitchFamily="34" charset="0"/>
                <a:cs typeface="Verdana"/>
              </a:rPr>
              <a:t>44.78% are men.</a:t>
            </a:r>
            <a:endParaRPr lang="es-MX" sz="1050" b="1" dirty="0">
              <a:solidFill>
                <a:srgbClr val="262626"/>
              </a:solidFill>
              <a:latin typeface="Verdana"/>
              <a:ea typeface="Verdana" panose="020B0604030504040204" pitchFamily="34" charset="0"/>
              <a:cs typeface="Verdana"/>
            </a:endParaRPr>
          </a:p>
        </p:txBody>
      </p:sp>
      <p:sp>
        <p:nvSpPr>
          <p:cNvPr id="6" name="object 18">
            <a:extLst>
              <a:ext uri="{FF2B5EF4-FFF2-40B4-BE49-F238E27FC236}">
                <a16:creationId xmlns:a16="http://schemas.microsoft.com/office/drawing/2014/main" id="{80F048B5-769F-D945-86C2-5FA40BE91A5B}"/>
              </a:ext>
            </a:extLst>
          </p:cNvPr>
          <p:cNvSpPr txBox="1"/>
          <p:nvPr/>
        </p:nvSpPr>
        <p:spPr>
          <a:xfrm>
            <a:off x="136009" y="5004556"/>
            <a:ext cx="7967184"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b="1" spc="15" dirty="0">
                <a:solidFill>
                  <a:srgbClr val="262626"/>
                </a:solidFill>
                <a:latin typeface="Verdana"/>
                <a:ea typeface="Verdana" panose="020B0604030504040204" pitchFamily="34" charset="0"/>
                <a:cs typeface="Verdana"/>
              </a:rPr>
              <a:t>: </a:t>
            </a:r>
            <a:r>
              <a:rPr lang="es-CO" sz="700" spc="15" dirty="0">
                <a:solidFill>
                  <a:srgbClr val="262626"/>
                </a:solidFill>
                <a:latin typeface="Verdana"/>
                <a:ea typeface="Verdana" panose="020B0604030504040204" pitchFamily="34" charset="0"/>
                <a:cs typeface="Verdana"/>
              </a:rPr>
              <a:t>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endParaRPr lang="es-CO" sz="700" dirty="0">
              <a:solidFill>
                <a:srgbClr val="262626"/>
              </a:solidFill>
              <a:latin typeface="Verdana"/>
              <a:ea typeface="Verdana" panose="020B0604030504040204" pitchFamily="34" charset="0"/>
              <a:cs typeface="Verdana"/>
            </a:endParaRPr>
          </a:p>
        </p:txBody>
      </p:sp>
      <p:graphicFrame>
        <p:nvGraphicFramePr>
          <p:cNvPr id="7" name="Tabla 6">
            <a:extLst>
              <a:ext uri="{FF2B5EF4-FFF2-40B4-BE49-F238E27FC236}">
                <a16:creationId xmlns:a16="http://schemas.microsoft.com/office/drawing/2014/main" id="{3FB9B148-160D-AE47-8A7E-B9030321A4EF}"/>
              </a:ext>
            </a:extLst>
          </p:cNvPr>
          <p:cNvGraphicFramePr>
            <a:graphicFrameLocks noGrp="1"/>
          </p:cNvGraphicFramePr>
          <p:nvPr>
            <p:extLst>
              <p:ext uri="{D42A27DB-BD31-4B8C-83A1-F6EECF244321}">
                <p14:modId xmlns:p14="http://schemas.microsoft.com/office/powerpoint/2010/main" val="1647318558"/>
              </p:ext>
            </p:extLst>
          </p:nvPr>
        </p:nvGraphicFramePr>
        <p:xfrm>
          <a:off x="339275" y="2231536"/>
          <a:ext cx="5197860" cy="2193908"/>
        </p:xfrm>
        <a:graphic>
          <a:graphicData uri="http://schemas.openxmlformats.org/drawingml/2006/table">
            <a:tbl>
              <a:tblPr/>
              <a:tblGrid>
                <a:gridCol w="2171258">
                  <a:extLst>
                    <a:ext uri="{9D8B030D-6E8A-4147-A177-3AD203B41FA5}">
                      <a16:colId xmlns:a16="http://schemas.microsoft.com/office/drawing/2014/main" val="1253238113"/>
                    </a:ext>
                  </a:extLst>
                </a:gridCol>
                <a:gridCol w="1513301">
                  <a:extLst>
                    <a:ext uri="{9D8B030D-6E8A-4147-A177-3AD203B41FA5}">
                      <a16:colId xmlns:a16="http://schemas.microsoft.com/office/drawing/2014/main" val="2181575645"/>
                    </a:ext>
                  </a:extLst>
                </a:gridCol>
                <a:gridCol w="1513301">
                  <a:extLst>
                    <a:ext uri="{9D8B030D-6E8A-4147-A177-3AD203B41FA5}">
                      <a16:colId xmlns:a16="http://schemas.microsoft.com/office/drawing/2014/main" val="1772466617"/>
                    </a:ext>
                  </a:extLst>
                </a:gridCol>
              </a:tblGrid>
              <a:tr h="402877">
                <a:tc gridSpan="3">
                  <a:txBody>
                    <a:bodyPr/>
                    <a:lstStyle/>
                    <a:p>
                      <a:pPr algn="ctr" fontAlgn="b"/>
                      <a:r>
                        <a:rPr lang="en-US" sz="800" b="1" i="0" u="none" strike="noStrike" dirty="0">
                          <a:solidFill>
                            <a:srgbClr val="0D0D0D"/>
                          </a:solidFill>
                          <a:effectLst/>
                          <a:latin typeface="Verdana"/>
                          <a:cs typeface="Verdana"/>
                        </a:rPr>
                        <a:t>Households that have at least one person with disabilities at levels 1 or 2 according to stratum</a:t>
                      </a:r>
                      <a:endParaRPr lang="es-CO" sz="800" b="1" i="0" u="none" strike="noStrike" dirty="0">
                        <a:solidFill>
                          <a:srgbClr val="0D0D0D"/>
                        </a:solidFill>
                        <a:effectLst/>
                        <a:latin typeface="Verdana"/>
                        <a:cs typeface="Verdana"/>
                      </a:endParaRPr>
                    </a:p>
                  </a:txBody>
                  <a:tcPr marL="36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AB00"/>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897813537"/>
                  </a:ext>
                </a:extLst>
              </a:tr>
              <a:tr h="206891">
                <a:tc>
                  <a:txBody>
                    <a:bodyPr/>
                    <a:lstStyle/>
                    <a:p>
                      <a:pPr algn="ctr" fontAlgn="ctr"/>
                      <a:r>
                        <a:rPr lang="es-CO" sz="800" b="1" i="0" u="none" strike="noStrike" dirty="0" err="1">
                          <a:solidFill>
                            <a:srgbClr val="000000"/>
                          </a:solidFill>
                          <a:effectLst/>
                          <a:latin typeface="Verdana"/>
                          <a:cs typeface="Verdana"/>
                        </a:rPr>
                        <a:t>Stratum</a:t>
                      </a:r>
                      <a:endParaRPr lang="es-CO" sz="800" b="1" i="0" u="none" strike="noStrike" dirty="0">
                        <a:solidFill>
                          <a:srgbClr val="000000"/>
                        </a:solidFill>
                        <a:effectLst/>
                        <a:latin typeface="Verdana"/>
                        <a:cs typeface="Verdana"/>
                      </a:endParaRP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s-CO" sz="800" b="1" i="0" u="none" strike="noStrike" dirty="0">
                          <a:solidFill>
                            <a:srgbClr val="000000"/>
                          </a:solidFill>
                          <a:effectLst/>
                          <a:latin typeface="Verdana"/>
                          <a:cs typeface="Verdana"/>
                        </a:rPr>
                        <a:t>Total</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s-CO" sz="800" b="1" i="0" u="none" strike="noStrike" dirty="0" err="1">
                          <a:solidFill>
                            <a:srgbClr val="000000"/>
                          </a:solidFill>
                          <a:effectLst/>
                          <a:latin typeface="Verdana"/>
                          <a:cs typeface="Verdana"/>
                        </a:rPr>
                        <a:t>Percentage</a:t>
                      </a:r>
                      <a:r>
                        <a:rPr lang="es-CO" sz="800" b="1" i="0" u="none" strike="noStrike" dirty="0">
                          <a:solidFill>
                            <a:srgbClr val="000000"/>
                          </a:solidFill>
                          <a:effectLst/>
                          <a:latin typeface="Verdana"/>
                          <a:cs typeface="Verdana"/>
                        </a:rPr>
                        <a:t> (%)</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269096650"/>
                  </a:ext>
                </a:extLst>
              </a:tr>
              <a:tr h="206891">
                <a:tc>
                  <a:txBody>
                    <a:bodyPr/>
                    <a:lstStyle/>
                    <a:p>
                      <a:pPr algn="just" fontAlgn="ctr"/>
                      <a:r>
                        <a:rPr lang="es-CO" sz="800" b="1" i="0" u="none" strike="noStrike" dirty="0" err="1">
                          <a:solidFill>
                            <a:srgbClr val="000000"/>
                          </a:solidFill>
                          <a:effectLst/>
                          <a:latin typeface="Verdana"/>
                          <a:cs typeface="Verdana"/>
                        </a:rPr>
                        <a:t>One</a:t>
                      </a:r>
                      <a:r>
                        <a:rPr lang="es-CO" sz="800" b="1" i="0" u="none" strike="noStrike" dirty="0">
                          <a:solidFill>
                            <a:srgbClr val="000000"/>
                          </a:solidFill>
                          <a:effectLst/>
                          <a:latin typeface="Verdana"/>
                          <a:cs typeface="Verdana"/>
                        </a:rPr>
                        <a:t> (1)</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570.865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38,38</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0446415"/>
                  </a:ext>
                </a:extLst>
              </a:tr>
              <a:tr h="206891">
                <a:tc>
                  <a:txBody>
                    <a:bodyPr/>
                    <a:lstStyle/>
                    <a:p>
                      <a:pPr algn="just" fontAlgn="ctr"/>
                      <a:r>
                        <a:rPr lang="es-CO" sz="800" b="1" i="0" u="none" strike="noStrike" dirty="0" err="1">
                          <a:solidFill>
                            <a:srgbClr val="000000"/>
                          </a:solidFill>
                          <a:effectLst/>
                          <a:latin typeface="Verdana"/>
                          <a:cs typeface="Verdana"/>
                        </a:rPr>
                        <a:t>Two</a:t>
                      </a:r>
                      <a:r>
                        <a:rPr lang="es-CO" sz="800" b="1" i="0" u="none" strike="noStrike" baseline="0" dirty="0">
                          <a:solidFill>
                            <a:srgbClr val="000000"/>
                          </a:solidFill>
                          <a:effectLst/>
                          <a:latin typeface="Verdana"/>
                          <a:cs typeface="Verdana"/>
                        </a:rPr>
                        <a:t> </a:t>
                      </a:r>
                      <a:r>
                        <a:rPr lang="es-CO" sz="800" b="1" i="0" u="none" strike="noStrike" dirty="0">
                          <a:solidFill>
                            <a:srgbClr val="000000"/>
                          </a:solidFill>
                          <a:effectLst/>
                          <a:latin typeface="Verdana"/>
                          <a:cs typeface="Verdana"/>
                        </a:rPr>
                        <a:t>(2)</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516.852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34,75</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2166137"/>
                  </a:ext>
                </a:extLst>
              </a:tr>
              <a:tr h="206891">
                <a:tc>
                  <a:txBody>
                    <a:bodyPr/>
                    <a:lstStyle/>
                    <a:p>
                      <a:pPr algn="just" fontAlgn="ctr"/>
                      <a:r>
                        <a:rPr lang="es-CO" sz="800" b="1" i="0" u="none" strike="noStrike" dirty="0" err="1">
                          <a:solidFill>
                            <a:srgbClr val="000000"/>
                          </a:solidFill>
                          <a:effectLst/>
                          <a:latin typeface="Verdana"/>
                          <a:cs typeface="Verdana"/>
                        </a:rPr>
                        <a:t>Three</a:t>
                      </a:r>
                      <a:r>
                        <a:rPr lang="es-CO" sz="800" b="1" i="0" u="none" strike="noStrike" dirty="0">
                          <a:solidFill>
                            <a:srgbClr val="000000"/>
                          </a:solidFill>
                          <a:effectLst/>
                          <a:latin typeface="Verdana"/>
                          <a:cs typeface="Verdana"/>
                        </a:rPr>
                        <a:t> (3)</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255.774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17,20</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757121"/>
                  </a:ext>
                </a:extLst>
              </a:tr>
              <a:tr h="206891">
                <a:tc>
                  <a:txBody>
                    <a:bodyPr/>
                    <a:lstStyle/>
                    <a:p>
                      <a:pPr algn="just" fontAlgn="ctr"/>
                      <a:r>
                        <a:rPr lang="es-CO" sz="800" b="1" i="0" u="none" strike="noStrike" dirty="0" err="1">
                          <a:solidFill>
                            <a:srgbClr val="000000"/>
                          </a:solidFill>
                          <a:effectLst/>
                          <a:latin typeface="Verdana"/>
                          <a:cs typeface="Verdana"/>
                        </a:rPr>
                        <a:t>Four</a:t>
                      </a:r>
                      <a:r>
                        <a:rPr lang="es-CO" sz="800" b="1" i="0" u="none" strike="noStrike" baseline="0" dirty="0">
                          <a:solidFill>
                            <a:srgbClr val="000000"/>
                          </a:solidFill>
                          <a:effectLst/>
                          <a:latin typeface="Verdana"/>
                          <a:cs typeface="Verdana"/>
                        </a:rPr>
                        <a:t> </a:t>
                      </a:r>
                      <a:r>
                        <a:rPr lang="es-CO" sz="800" b="1" i="0" u="none" strike="noStrike" dirty="0">
                          <a:solidFill>
                            <a:srgbClr val="000000"/>
                          </a:solidFill>
                          <a:effectLst/>
                          <a:latin typeface="Verdana"/>
                          <a:cs typeface="Verdana"/>
                        </a:rPr>
                        <a:t>(4)</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55.072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3,70</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8104504"/>
                  </a:ext>
                </a:extLst>
              </a:tr>
              <a:tr h="206891">
                <a:tc>
                  <a:txBody>
                    <a:bodyPr/>
                    <a:lstStyle/>
                    <a:p>
                      <a:pPr algn="just" fontAlgn="ctr"/>
                      <a:r>
                        <a:rPr lang="es-CO" sz="800" b="1" i="0" u="none" strike="noStrike" dirty="0" err="1">
                          <a:solidFill>
                            <a:srgbClr val="000000"/>
                          </a:solidFill>
                          <a:effectLst/>
                          <a:latin typeface="Verdana"/>
                          <a:cs typeface="Verdana"/>
                        </a:rPr>
                        <a:t>Five</a:t>
                      </a:r>
                      <a:r>
                        <a:rPr lang="es-CO" sz="800" b="1" i="0" u="none" strike="noStrike" dirty="0">
                          <a:solidFill>
                            <a:srgbClr val="000000"/>
                          </a:solidFill>
                          <a:effectLst/>
                          <a:latin typeface="Verdana"/>
                          <a:cs typeface="Verdana"/>
                        </a:rPr>
                        <a:t> (5)</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18.017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800" b="0" i="0" u="none" strike="noStrike" dirty="0">
                          <a:solidFill>
                            <a:srgbClr val="000000"/>
                          </a:solidFill>
                          <a:effectLst/>
                          <a:latin typeface="Verdana"/>
                          <a:cs typeface="Verdana"/>
                        </a:rPr>
                        <a:t>1,21</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9878606"/>
                  </a:ext>
                </a:extLst>
              </a:tr>
              <a:tr h="200492">
                <a:tc>
                  <a:txBody>
                    <a:bodyPr/>
                    <a:lstStyle/>
                    <a:p>
                      <a:pPr algn="just" fontAlgn="ctr"/>
                      <a:r>
                        <a:rPr lang="es-CO" sz="800" b="1" i="0" u="none" strike="noStrike" dirty="0" err="1">
                          <a:solidFill>
                            <a:srgbClr val="000000"/>
                          </a:solidFill>
                          <a:effectLst/>
                          <a:latin typeface="Verdana"/>
                          <a:cs typeface="Verdana"/>
                        </a:rPr>
                        <a:t>Six</a:t>
                      </a:r>
                      <a:r>
                        <a:rPr lang="es-CO" sz="800" b="1" i="0" u="none" strike="noStrike" baseline="0" dirty="0">
                          <a:solidFill>
                            <a:srgbClr val="000000"/>
                          </a:solidFill>
                          <a:effectLst/>
                          <a:latin typeface="Verdana"/>
                          <a:cs typeface="Verdana"/>
                        </a:rPr>
                        <a:t> </a:t>
                      </a:r>
                      <a:r>
                        <a:rPr lang="es-CO" sz="800" b="1" i="0" u="none" strike="noStrike" dirty="0">
                          <a:solidFill>
                            <a:srgbClr val="000000"/>
                          </a:solidFill>
                          <a:effectLst/>
                          <a:latin typeface="Verdana"/>
                          <a:cs typeface="Verdana"/>
                        </a:rPr>
                        <a:t>(6)</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7.899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0,53</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6184275"/>
                  </a:ext>
                </a:extLst>
              </a:tr>
              <a:tr h="142302">
                <a:tc>
                  <a:txBody>
                    <a:bodyPr/>
                    <a:lstStyle/>
                    <a:p>
                      <a:pPr algn="just" fontAlgn="ctr"/>
                      <a:r>
                        <a:rPr lang="es-CO" sz="800" b="1" i="0" u="none" strike="noStrike" dirty="0">
                          <a:solidFill>
                            <a:srgbClr val="000000"/>
                          </a:solidFill>
                          <a:effectLst/>
                          <a:latin typeface="Verdana"/>
                          <a:cs typeface="Verdana"/>
                        </a:rPr>
                        <a:t>No </a:t>
                      </a:r>
                      <a:r>
                        <a:rPr lang="es-CO" sz="800" b="1" i="0" u="none" strike="noStrike" dirty="0" err="1">
                          <a:solidFill>
                            <a:srgbClr val="000000"/>
                          </a:solidFill>
                          <a:effectLst/>
                          <a:latin typeface="Verdana"/>
                          <a:cs typeface="Verdana"/>
                        </a:rPr>
                        <a:t>information</a:t>
                      </a:r>
                      <a:endParaRPr lang="es-CO" sz="800" b="1" i="0" u="none" strike="noStrike" dirty="0">
                        <a:solidFill>
                          <a:srgbClr val="000000"/>
                        </a:solidFill>
                        <a:effectLst/>
                        <a:latin typeface="Verdana"/>
                        <a:cs typeface="Verdana"/>
                      </a:endParaRP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800" b="0" i="0" u="none" strike="noStrike" dirty="0">
                          <a:solidFill>
                            <a:srgbClr val="000000"/>
                          </a:solidFill>
                          <a:effectLst/>
                          <a:latin typeface="Verdana"/>
                          <a:cs typeface="Verdana"/>
                        </a:rPr>
                        <a:t>62.875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800" b="0" i="0" u="none" strike="noStrike" dirty="0">
                          <a:solidFill>
                            <a:srgbClr val="000000"/>
                          </a:solidFill>
                          <a:effectLst/>
                          <a:latin typeface="Verdana"/>
                          <a:cs typeface="Verdana"/>
                        </a:rPr>
                        <a:t>4,23</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8367160"/>
                  </a:ext>
                </a:extLst>
              </a:tr>
              <a:tr h="206891">
                <a:tc>
                  <a:txBody>
                    <a:bodyPr/>
                    <a:lstStyle/>
                    <a:p>
                      <a:pPr algn="just" fontAlgn="ctr"/>
                      <a:r>
                        <a:rPr lang="es-CO" sz="800" b="1" i="0" u="none" strike="noStrike" dirty="0">
                          <a:solidFill>
                            <a:srgbClr val="000000"/>
                          </a:solidFill>
                          <a:effectLst/>
                          <a:latin typeface="Verdana"/>
                          <a:cs typeface="Verdana"/>
                        </a:rPr>
                        <a:t>Total</a:t>
                      </a:r>
                    </a:p>
                  </a:txBody>
                  <a:tcPr marL="36000"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1.487.354 </a:t>
                      </a:r>
                    </a:p>
                  </a:txBody>
                  <a:tcPr marL="3600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CO" sz="800" b="0" i="0" u="none" strike="noStrike" dirty="0">
                          <a:solidFill>
                            <a:srgbClr val="000000"/>
                          </a:solidFill>
                          <a:effectLst/>
                          <a:latin typeface="Verdana"/>
                          <a:cs typeface="Verdana"/>
                        </a:rPr>
                        <a:t>100,00</a:t>
                      </a:r>
                    </a:p>
                  </a:txBody>
                  <a:tcPr marL="36000"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2043637"/>
                  </a:ext>
                </a:extLst>
              </a:tr>
            </a:tbl>
          </a:graphicData>
        </a:graphic>
      </p:graphicFrame>
      <p:sp>
        <p:nvSpPr>
          <p:cNvPr id="9" name="CuadroTexto 8">
            <a:extLst>
              <a:ext uri="{FF2B5EF4-FFF2-40B4-BE49-F238E27FC236}">
                <a16:creationId xmlns:a16="http://schemas.microsoft.com/office/drawing/2014/main" id="{B3E48F13-9390-334F-811D-4520B7565661}"/>
              </a:ext>
            </a:extLst>
          </p:cNvPr>
          <p:cNvSpPr txBox="1"/>
          <p:nvPr/>
        </p:nvSpPr>
        <p:spPr>
          <a:xfrm>
            <a:off x="5810250" y="2933225"/>
            <a:ext cx="2989203" cy="738664"/>
          </a:xfrm>
          <a:prstGeom prst="rect">
            <a:avLst/>
          </a:prstGeom>
          <a:noFill/>
        </p:spPr>
        <p:txBody>
          <a:bodyPr wrap="square" rtlCol="0">
            <a:spAutoFit/>
          </a:bodyPr>
          <a:lstStyle/>
          <a:p>
            <a:pPr algn="just"/>
            <a:r>
              <a:rPr lang="en-US" sz="1050" dirty="0">
                <a:solidFill>
                  <a:srgbClr val="262626"/>
                </a:solidFill>
                <a:latin typeface="Verdana"/>
                <a:ea typeface="Verdana" panose="020B0604030504040204" pitchFamily="34" charset="0"/>
                <a:cs typeface="Verdana"/>
              </a:rPr>
              <a:t>For those 1,487,354 households that have at least one person with a disability, 38.3% are in stratum one (1) and 34.7% are in stratum two (2).</a:t>
            </a:r>
            <a:endParaRPr lang="es-ES_tradnl" sz="1050" dirty="0">
              <a:solidFill>
                <a:srgbClr val="262626"/>
              </a:solidFill>
              <a:latin typeface="Verdana"/>
              <a:ea typeface="Verdana" panose="020B0604030504040204" pitchFamily="34" charset="0"/>
              <a:cs typeface="Verdana"/>
            </a:endParaRPr>
          </a:p>
        </p:txBody>
      </p:sp>
      <p:sp>
        <p:nvSpPr>
          <p:cNvPr id="3" name="CuadroTexto 2">
            <a:extLst>
              <a:ext uri="{FF2B5EF4-FFF2-40B4-BE49-F238E27FC236}">
                <a16:creationId xmlns:a16="http://schemas.microsoft.com/office/drawing/2014/main" id="{5C10C723-1163-6E4C-85BA-70876DC0B06C}"/>
              </a:ext>
            </a:extLst>
          </p:cNvPr>
          <p:cNvSpPr txBox="1"/>
          <p:nvPr/>
        </p:nvSpPr>
        <p:spPr>
          <a:xfrm>
            <a:off x="239236" y="1066014"/>
            <a:ext cx="8163344" cy="577081"/>
          </a:xfrm>
          <a:prstGeom prst="rect">
            <a:avLst/>
          </a:prstGeom>
          <a:noFill/>
        </p:spPr>
        <p:txBody>
          <a:bodyPr wrap="square" rtlCol="0">
            <a:spAutoFit/>
          </a:bodyPr>
          <a:lstStyle/>
          <a:p>
            <a:pPr algn="just"/>
            <a:r>
              <a:rPr lang="en-US" sz="1050" dirty="0">
                <a:solidFill>
                  <a:srgbClr val="262626"/>
                </a:solidFill>
                <a:latin typeface="Verdana"/>
                <a:ea typeface="Verdana" panose="020B0604030504040204" pitchFamily="34" charset="0"/>
                <a:cs typeface="Verdana"/>
              </a:rPr>
              <a:t>It is possible that people with disabilities, within the COVID-19 context, do not have the support of other people, either because they are outside their home and cannot move during isolation or because the caregiver within the home sees their burden of increased care.</a:t>
            </a:r>
            <a:endParaRPr lang="es-ES_tradnl" sz="1050" dirty="0">
              <a:solidFill>
                <a:srgbClr val="262626"/>
              </a:solidFill>
              <a:latin typeface="Verdana"/>
              <a:cs typeface="Verdana"/>
            </a:endParaRPr>
          </a:p>
        </p:txBody>
      </p:sp>
      <p:cxnSp>
        <p:nvCxnSpPr>
          <p:cNvPr id="11" name="Conector recto 10"/>
          <p:cNvCxnSpPr/>
          <p:nvPr/>
        </p:nvCxnSpPr>
        <p:spPr>
          <a:xfrm>
            <a:off x="339274" y="954045"/>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pSp>
        <p:nvGrpSpPr>
          <p:cNvPr id="12" name="Grupo 12">
            <a:extLst>
              <a:ext uri="{FF2B5EF4-FFF2-40B4-BE49-F238E27FC236}">
                <a16:creationId xmlns:a16="http://schemas.microsoft.com/office/drawing/2014/main" id="{02F0F08A-114D-2042-AAD0-D231C87DA4DA}"/>
              </a:ext>
            </a:extLst>
          </p:cNvPr>
          <p:cNvGrpSpPr>
            <a:grpSpLocks noChangeAspect="1"/>
          </p:cNvGrpSpPr>
          <p:nvPr/>
        </p:nvGrpSpPr>
        <p:grpSpPr>
          <a:xfrm>
            <a:off x="5702250" y="3038782"/>
            <a:ext cx="108000" cy="108000"/>
            <a:chOff x="885266" y="1144859"/>
            <a:chExt cx="224500" cy="224500"/>
          </a:xfrm>
        </p:grpSpPr>
        <p:sp>
          <p:nvSpPr>
            <p:cNvPr id="13"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egoe UI"/>
                <a:ea typeface="+mn-ea"/>
                <a:cs typeface="+mn-cs"/>
              </a:endParaRPr>
            </a:p>
          </p:txBody>
        </p:sp>
        <p:sp>
          <p:nvSpPr>
            <p:cNvPr id="14"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5" name="CuadroTexto 14">
            <a:extLst>
              <a:ext uri="{FF2B5EF4-FFF2-40B4-BE49-F238E27FC236}">
                <a16:creationId xmlns:a16="http://schemas.microsoft.com/office/drawing/2014/main" id="{2A6D645B-0606-AD4F-9363-D48021095577}"/>
              </a:ext>
            </a:extLst>
          </p:cNvPr>
          <p:cNvSpPr txBox="1"/>
          <p:nvPr/>
        </p:nvSpPr>
        <p:spPr>
          <a:xfrm>
            <a:off x="48840" y="4589800"/>
            <a:ext cx="8802347" cy="415498"/>
          </a:xfrm>
          <a:prstGeom prst="rect">
            <a:avLst/>
          </a:prstGeom>
          <a:noFill/>
        </p:spPr>
        <p:txBody>
          <a:bodyPr wrap="square" rtlCol="0">
            <a:spAutoFit/>
          </a:bodyPr>
          <a:lstStyle/>
          <a:p>
            <a:pPr algn="just"/>
            <a:r>
              <a:rPr lang="es-ES_tradnl" sz="700" b="1" dirty="0">
                <a:solidFill>
                  <a:srgbClr val="262626"/>
                </a:solidFill>
                <a:latin typeface="Verdana"/>
                <a:ea typeface="Verdana" panose="020B0604030504040204" pitchFamily="34" charset="0"/>
                <a:cs typeface="Verdana"/>
              </a:rPr>
              <a:t>Note: </a:t>
            </a:r>
            <a:r>
              <a:rPr lang="es-ES_tradnl" sz="700" dirty="0" err="1">
                <a:solidFill>
                  <a:schemeClr val="tx1">
                    <a:lumMod val="75000"/>
                    <a:lumOff val="25000"/>
                  </a:schemeClr>
                </a:solidFill>
                <a:latin typeface="Verdana"/>
                <a:ea typeface="Verdana" panose="020B0604030504040204" pitchFamily="34" charset="0"/>
                <a:cs typeface="Verdana"/>
              </a:rPr>
              <a:t>socioeconomic</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stratification</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is</a:t>
            </a:r>
            <a:r>
              <a:rPr lang="es-ES_tradnl" sz="700" dirty="0">
                <a:solidFill>
                  <a:schemeClr val="tx1">
                    <a:lumMod val="75000"/>
                    <a:lumOff val="25000"/>
                  </a:schemeClr>
                </a:solidFill>
                <a:latin typeface="Verdana"/>
                <a:ea typeface="Verdana" panose="020B0604030504040204" pitchFamily="34" charset="0"/>
                <a:cs typeface="Verdana"/>
              </a:rPr>
              <a:t> a </a:t>
            </a:r>
            <a:r>
              <a:rPr lang="es-ES_tradnl" sz="700" dirty="0" err="1">
                <a:solidFill>
                  <a:schemeClr val="tx1">
                    <a:lumMod val="75000"/>
                    <a:lumOff val="25000"/>
                  </a:schemeClr>
                </a:solidFill>
                <a:latin typeface="Verdana"/>
                <a:ea typeface="Verdana" panose="020B0604030504040204" pitchFamily="34" charset="0"/>
                <a:cs typeface="Verdana"/>
              </a:rPr>
              <a:t>classification</a:t>
            </a:r>
            <a:r>
              <a:rPr lang="es-ES_tradnl" sz="700" dirty="0">
                <a:solidFill>
                  <a:schemeClr val="tx1">
                    <a:lumMod val="75000"/>
                    <a:lumOff val="25000"/>
                  </a:schemeClr>
                </a:solidFill>
                <a:latin typeface="Verdana"/>
                <a:ea typeface="Verdana" panose="020B0604030504040204" pitchFamily="34" charset="0"/>
                <a:cs typeface="Verdana"/>
              </a:rPr>
              <a:t> of </a:t>
            </a:r>
            <a:r>
              <a:rPr lang="es-ES_tradnl" sz="700" dirty="0" err="1">
                <a:solidFill>
                  <a:schemeClr val="tx1">
                    <a:lumMod val="75000"/>
                    <a:lumOff val="25000"/>
                  </a:schemeClr>
                </a:solidFill>
                <a:latin typeface="Verdana"/>
                <a:ea typeface="Verdana" panose="020B0604030504040204" pitchFamily="34" charset="0"/>
                <a:cs typeface="Verdana"/>
              </a:rPr>
              <a:t>dwellings</a:t>
            </a:r>
            <a:r>
              <a:rPr lang="es-ES_tradnl" sz="700" dirty="0">
                <a:solidFill>
                  <a:schemeClr val="tx1">
                    <a:lumMod val="75000"/>
                    <a:lumOff val="25000"/>
                  </a:schemeClr>
                </a:solidFill>
                <a:latin typeface="Verdana"/>
                <a:ea typeface="Verdana" panose="020B0604030504040204" pitchFamily="34" charset="0"/>
                <a:cs typeface="Verdana"/>
              </a:rPr>
              <a:t> to </a:t>
            </a:r>
            <a:r>
              <a:rPr lang="es-ES_tradnl" sz="700" dirty="0" err="1">
                <a:solidFill>
                  <a:schemeClr val="tx1">
                    <a:lumMod val="75000"/>
                    <a:lumOff val="25000"/>
                  </a:schemeClr>
                </a:solidFill>
                <a:latin typeface="Verdana"/>
                <a:ea typeface="Verdana" panose="020B0604030504040204" pitchFamily="34" charset="0"/>
                <a:cs typeface="Verdana"/>
              </a:rPr>
              <a:t>differentially</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charge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household</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public</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services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assign</a:t>
            </a:r>
            <a:r>
              <a:rPr lang="es-ES_tradnl" sz="700" dirty="0">
                <a:solidFill>
                  <a:schemeClr val="tx1">
                    <a:lumMod val="75000"/>
                    <a:lumOff val="25000"/>
                  </a:schemeClr>
                </a:solidFill>
                <a:latin typeface="Verdana"/>
                <a:ea typeface="Verdana" panose="020B0604030504040204" pitchFamily="34" charset="0"/>
                <a:cs typeface="Verdana"/>
              </a:rPr>
              <a:t> subsidies and </a:t>
            </a:r>
            <a:r>
              <a:rPr lang="es-ES_tradnl" sz="700" dirty="0" err="1">
                <a:solidFill>
                  <a:schemeClr val="tx1">
                    <a:lumMod val="75000"/>
                    <a:lumOff val="25000"/>
                  </a:schemeClr>
                </a:solidFill>
                <a:latin typeface="Verdana"/>
                <a:ea typeface="Verdana" panose="020B0604030504040204" pitchFamily="34" charset="0"/>
                <a:cs typeface="Verdana"/>
              </a:rPr>
              <a:t>collect</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contributions</a:t>
            </a:r>
            <a:r>
              <a:rPr lang="es-ES_tradnl" sz="700" dirty="0">
                <a:solidFill>
                  <a:schemeClr val="tx1">
                    <a:lumMod val="75000"/>
                    <a:lumOff val="25000"/>
                  </a:schemeClr>
                </a:solidFill>
                <a:latin typeface="Verdana"/>
                <a:ea typeface="Verdana" panose="020B0604030504040204" pitchFamily="34" charset="0"/>
                <a:cs typeface="Verdana"/>
              </a:rPr>
              <a:t> in </a:t>
            </a:r>
            <a:r>
              <a:rPr lang="es-ES_tradnl" sz="700" dirty="0" err="1">
                <a:solidFill>
                  <a:schemeClr val="tx1">
                    <a:lumMod val="75000"/>
                    <a:lumOff val="25000"/>
                  </a:schemeClr>
                </a:solidFill>
                <a:latin typeface="Verdana"/>
                <a:ea typeface="Verdana" panose="020B0604030504040204" pitchFamily="34" charset="0"/>
                <a:cs typeface="Verdana"/>
              </a:rPr>
              <a:t>this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area</a:t>
            </a:r>
            <a:r>
              <a:rPr lang="es-ES_tradnl" sz="700" dirty="0">
                <a:solidFill>
                  <a:schemeClr val="tx1">
                    <a:lumMod val="75000"/>
                    <a:lumOff val="25000"/>
                  </a:schemeClr>
                </a:solidFill>
                <a:latin typeface="Verdana"/>
                <a:ea typeface="Verdana" panose="020B0604030504040204" pitchFamily="34" charset="0"/>
                <a:cs typeface="Verdana"/>
              </a:rPr>
              <a:t>.</a:t>
            </a:r>
          </a:p>
          <a:p>
            <a:pPr algn="just"/>
            <a:r>
              <a:rPr lang="es-ES_tradnl" sz="700" dirty="0">
                <a:solidFill>
                  <a:schemeClr val="tx1">
                    <a:lumMod val="75000"/>
                    <a:lumOff val="25000"/>
                  </a:schemeClr>
                </a:solidFill>
                <a:latin typeface="Verdana"/>
                <a:ea typeface="Verdana" panose="020B0604030504040204" pitchFamily="34" charset="0"/>
                <a:cs typeface="Verdana"/>
              </a:rPr>
              <a:t>In </a:t>
            </a:r>
            <a:r>
              <a:rPr lang="es-ES_tradnl" sz="700" dirty="0" err="1">
                <a:solidFill>
                  <a:schemeClr val="tx1">
                    <a:lumMod val="75000"/>
                    <a:lumOff val="25000"/>
                  </a:schemeClr>
                </a:solidFill>
                <a:latin typeface="Verdana"/>
                <a:ea typeface="Verdana" panose="020B0604030504040204" pitchFamily="34" charset="0"/>
                <a:cs typeface="Verdana"/>
              </a:rPr>
              <a:t>this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way</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those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with</a:t>
            </a:r>
            <a:r>
              <a:rPr lang="es-ES_tradnl" sz="700" dirty="0">
                <a:solidFill>
                  <a:schemeClr val="tx1">
                    <a:lumMod val="75000"/>
                    <a:lumOff val="25000"/>
                  </a:schemeClr>
                </a:solidFill>
                <a:latin typeface="Verdana"/>
                <a:ea typeface="Verdana" panose="020B0604030504040204" pitchFamily="34" charset="0"/>
                <a:cs typeface="Verdana"/>
              </a:rPr>
              <a:t> more </a:t>
            </a:r>
            <a:r>
              <a:rPr lang="es-ES_tradnl" sz="700" dirty="0" err="1">
                <a:solidFill>
                  <a:schemeClr val="tx1">
                    <a:lumMod val="75000"/>
                    <a:lumOff val="25000"/>
                  </a:schemeClr>
                </a:solidFill>
                <a:latin typeface="Verdana"/>
                <a:ea typeface="Verdana" panose="020B0604030504040204" pitchFamily="34" charset="0"/>
                <a:cs typeface="Verdana"/>
              </a:rPr>
              <a:t>economic</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capacity</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upper</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strata</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pay</a:t>
            </a:r>
            <a:r>
              <a:rPr lang="es-ES_tradnl" sz="700" dirty="0">
                <a:solidFill>
                  <a:schemeClr val="tx1">
                    <a:lumMod val="75000"/>
                    <a:lumOff val="25000"/>
                  </a:schemeClr>
                </a:solidFill>
                <a:latin typeface="Verdana"/>
                <a:ea typeface="Verdana" panose="020B0604030504040204" pitchFamily="34" charset="0"/>
                <a:cs typeface="Verdana"/>
              </a:rPr>
              <a:t> more </a:t>
            </a:r>
            <a:r>
              <a:rPr lang="es-ES_tradnl" sz="700" dirty="0" err="1">
                <a:solidFill>
                  <a:schemeClr val="tx1">
                    <a:lumMod val="75000"/>
                    <a:lumOff val="25000"/>
                  </a:schemeClr>
                </a:solidFill>
                <a:latin typeface="Verdana"/>
                <a:ea typeface="Verdana" panose="020B0604030504040204" pitchFamily="34" charset="0"/>
                <a:cs typeface="Verdana"/>
              </a:rPr>
              <a:t>for</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public</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services</a:t>
            </a:r>
            <a:r>
              <a:rPr lang="es-ES_tradnl" sz="700" dirty="0">
                <a:solidFill>
                  <a:schemeClr val="tx1">
                    <a:lumMod val="75000"/>
                    <a:lumOff val="25000"/>
                  </a:schemeClr>
                </a:solidFill>
                <a:latin typeface="Verdana"/>
                <a:ea typeface="Verdana" panose="020B0604030504040204" pitchFamily="34" charset="0"/>
                <a:cs typeface="Verdana"/>
              </a:rPr>
              <a:t>, so </a:t>
            </a:r>
            <a:r>
              <a:rPr lang="es-ES_tradnl" sz="700" dirty="0" err="1">
                <a:solidFill>
                  <a:schemeClr val="tx1">
                    <a:lumMod val="75000"/>
                    <a:lumOff val="25000"/>
                  </a:schemeClr>
                </a:solidFill>
                <a:latin typeface="Verdana"/>
                <a:ea typeface="Verdana" panose="020B0604030504040204" pitchFamily="34" charset="0"/>
                <a:cs typeface="Verdana"/>
              </a:rPr>
              <a:t>that</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lower</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strata</a:t>
            </a:r>
            <a:r>
              <a:rPr lang="es-ES_tradnl" sz="700" dirty="0">
                <a:solidFill>
                  <a:schemeClr val="tx1">
                    <a:lumMod val="75000"/>
                    <a:lumOff val="25000"/>
                  </a:schemeClr>
                </a:solidFill>
                <a:latin typeface="Verdana"/>
                <a:ea typeface="Verdana" panose="020B0604030504040204" pitchFamily="34" charset="0"/>
                <a:cs typeface="Verdana"/>
              </a:rPr>
              <a:t> can </a:t>
            </a:r>
            <a:r>
              <a:rPr lang="es-ES_tradnl" sz="700" dirty="0" err="1">
                <a:solidFill>
                  <a:schemeClr val="tx1">
                    <a:lumMod val="75000"/>
                    <a:lumOff val="25000"/>
                  </a:schemeClr>
                </a:solidFill>
                <a:latin typeface="Verdana"/>
                <a:ea typeface="Verdana" panose="020B0604030504040204" pitchFamily="34" charset="0"/>
                <a:cs typeface="Verdana"/>
              </a:rPr>
              <a:t>access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them</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strata</a:t>
            </a:r>
            <a:r>
              <a:rPr lang="es-ES_tradnl" sz="700" dirty="0">
                <a:solidFill>
                  <a:schemeClr val="tx1">
                    <a:lumMod val="75000"/>
                    <a:lumOff val="25000"/>
                  </a:schemeClr>
                </a:solidFill>
                <a:latin typeface="Verdana"/>
                <a:ea typeface="Verdana" panose="020B0604030504040204" pitchFamily="34" charset="0"/>
                <a:cs typeface="Verdana"/>
              </a:rPr>
              <a:t> are </a:t>
            </a:r>
            <a:r>
              <a:rPr lang="es-ES_tradnl" sz="700" dirty="0" err="1">
                <a:solidFill>
                  <a:schemeClr val="tx1">
                    <a:lumMod val="75000"/>
                    <a:lumOff val="25000"/>
                  </a:schemeClr>
                </a:solidFill>
                <a:latin typeface="Verdana"/>
                <a:ea typeface="Verdana" panose="020B0604030504040204" pitchFamily="34" charset="0"/>
                <a:cs typeface="Verdana"/>
              </a:rPr>
              <a:t>highly</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correlated</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with</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income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level</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Stratum</a:t>
            </a:r>
            <a:r>
              <a:rPr lang="es-ES_tradnl" sz="700" dirty="0">
                <a:solidFill>
                  <a:schemeClr val="tx1">
                    <a:lumMod val="75000"/>
                    <a:lumOff val="25000"/>
                  </a:schemeClr>
                </a:solidFill>
                <a:latin typeface="Verdana"/>
                <a:ea typeface="Verdana" panose="020B0604030504040204" pitchFamily="34" charset="0"/>
                <a:cs typeface="Verdana"/>
              </a:rPr>
              <a:t> 1 </a:t>
            </a:r>
            <a:r>
              <a:rPr lang="es-ES_tradnl" sz="700" dirty="0" err="1">
                <a:solidFill>
                  <a:schemeClr val="tx1">
                    <a:lumMod val="75000"/>
                    <a:lumOff val="25000"/>
                  </a:schemeClr>
                </a:solidFill>
                <a:latin typeface="Verdana"/>
                <a:ea typeface="Verdana" panose="020B0604030504040204" pitchFamily="34" charset="0"/>
                <a:cs typeface="Verdana"/>
              </a:rPr>
              <a:t>is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one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with</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lowest</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payment</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capacity</a:t>
            </a:r>
            <a:r>
              <a:rPr lang="es-ES_tradnl" sz="700" dirty="0">
                <a:solidFill>
                  <a:schemeClr val="tx1">
                    <a:lumMod val="75000"/>
                    <a:lumOff val="25000"/>
                  </a:schemeClr>
                </a:solidFill>
                <a:latin typeface="Verdana"/>
                <a:ea typeface="Verdana" panose="020B0604030504040204" pitchFamily="34" charset="0"/>
                <a:cs typeface="Verdana"/>
              </a:rPr>
              <a:t> and </a:t>
            </a:r>
            <a:r>
              <a:rPr lang="es-ES_tradnl" sz="700" dirty="0" err="1">
                <a:solidFill>
                  <a:schemeClr val="tx1">
                    <a:lumMod val="75000"/>
                    <a:lumOff val="25000"/>
                  </a:schemeClr>
                </a:solidFill>
                <a:latin typeface="Verdana"/>
                <a:ea typeface="Verdana" panose="020B0604030504040204" pitchFamily="34" charset="0"/>
                <a:cs typeface="Verdana"/>
              </a:rPr>
              <a:t>stratum</a:t>
            </a:r>
            <a:r>
              <a:rPr lang="es-ES_tradnl" sz="700" dirty="0">
                <a:solidFill>
                  <a:schemeClr val="tx1">
                    <a:lumMod val="75000"/>
                    <a:lumOff val="25000"/>
                  </a:schemeClr>
                </a:solidFill>
                <a:latin typeface="Verdana"/>
                <a:ea typeface="Verdana" panose="020B0604030504040204" pitchFamily="34" charset="0"/>
                <a:cs typeface="Verdana"/>
              </a:rPr>
              <a:t> 6 </a:t>
            </a:r>
            <a:r>
              <a:rPr lang="es-ES_tradnl" sz="700" dirty="0" err="1">
                <a:solidFill>
                  <a:schemeClr val="tx1">
                    <a:lumMod val="75000"/>
                    <a:lumOff val="25000"/>
                  </a:schemeClr>
                </a:solidFill>
                <a:latin typeface="Verdana"/>
                <a:ea typeface="Verdana" panose="020B0604030504040204" pitchFamily="34" charset="0"/>
                <a:cs typeface="Verdana"/>
              </a:rPr>
              <a:t>is</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the</a:t>
            </a:r>
            <a:r>
              <a:rPr lang="es-ES_tradnl" sz="700" dirty="0">
                <a:solidFill>
                  <a:schemeClr val="tx1">
                    <a:lumMod val="75000"/>
                    <a:lumOff val="25000"/>
                  </a:schemeClr>
                </a:solidFill>
                <a:latin typeface="Verdana"/>
                <a:ea typeface="Verdana" panose="020B0604030504040204" pitchFamily="34" charset="0"/>
                <a:cs typeface="Verdana"/>
              </a:rPr>
              <a:t> </a:t>
            </a:r>
            <a:r>
              <a:rPr lang="es-ES_tradnl" sz="700" dirty="0" err="1">
                <a:solidFill>
                  <a:schemeClr val="tx1">
                    <a:lumMod val="75000"/>
                    <a:lumOff val="25000"/>
                  </a:schemeClr>
                </a:solidFill>
                <a:latin typeface="Verdana"/>
                <a:ea typeface="Verdana" panose="020B0604030504040204" pitchFamily="34" charset="0"/>
                <a:cs typeface="Verdana"/>
              </a:rPr>
              <a:t>highest</a:t>
            </a:r>
            <a:r>
              <a:rPr lang="es-ES_tradnl" sz="700" dirty="0">
                <a:solidFill>
                  <a:schemeClr val="tx1">
                    <a:lumMod val="75000"/>
                    <a:lumOff val="25000"/>
                  </a:schemeClr>
                </a:solidFill>
                <a:latin typeface="Verdana"/>
                <a:ea typeface="Verdana" panose="020B0604030504040204" pitchFamily="34" charset="0"/>
                <a:cs typeface="Verdana"/>
              </a:rPr>
              <a:t>.</a:t>
            </a:r>
            <a:endParaRPr lang="en-US" sz="700" dirty="0">
              <a:solidFill>
                <a:schemeClr val="tx1">
                  <a:lumMod val="75000"/>
                  <a:lumOff val="25000"/>
                </a:schemeClr>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343661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1083635"/>
            <a:ext cx="9144000" cy="27020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object 18">
            <a:extLst>
              <a:ext uri="{FF2B5EF4-FFF2-40B4-BE49-F238E27FC236}">
                <a16:creationId xmlns:a16="http://schemas.microsoft.com/office/drawing/2014/main" id="{AA9340E5-2808-CA4E-8F69-7249527CB167}"/>
              </a:ext>
            </a:extLst>
          </p:cNvPr>
          <p:cNvSpPr txBox="1"/>
          <p:nvPr/>
        </p:nvSpPr>
        <p:spPr>
          <a:xfrm>
            <a:off x="309358" y="4837762"/>
            <a:ext cx="6223461"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b="1" spc="15" dirty="0">
                <a:solidFill>
                  <a:srgbClr val="262626"/>
                </a:solidFill>
                <a:latin typeface="Verdana"/>
                <a:ea typeface="Verdana" panose="020B0604030504040204" pitchFamily="34" charset="0"/>
                <a:cs typeface="Verdana"/>
              </a:rPr>
              <a:t>: </a:t>
            </a:r>
            <a:r>
              <a:rPr lang="es-CO" sz="700" spc="15" dirty="0">
                <a:solidFill>
                  <a:srgbClr val="262626"/>
                </a:solidFill>
                <a:latin typeface="Verdana"/>
                <a:ea typeface="Verdana" panose="020B0604030504040204" pitchFamily="34" charset="0"/>
                <a:cs typeface="Verdana"/>
              </a:rPr>
              <a:t>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endParaRPr lang="es-CO" sz="700" dirty="0">
              <a:solidFill>
                <a:srgbClr val="262626"/>
              </a:solidFill>
              <a:latin typeface="Verdana"/>
              <a:ea typeface="Verdana" panose="020B0604030504040204" pitchFamily="34" charset="0"/>
              <a:cs typeface="Verdana"/>
            </a:endParaRPr>
          </a:p>
        </p:txBody>
      </p:sp>
      <p:sp>
        <p:nvSpPr>
          <p:cNvPr id="12" name="CuadroTexto 11">
            <a:extLst>
              <a:ext uri="{FF2B5EF4-FFF2-40B4-BE49-F238E27FC236}">
                <a16:creationId xmlns:a16="http://schemas.microsoft.com/office/drawing/2014/main" id="{8D70541E-1FB1-4FB8-84FF-46DC0956AF7C}"/>
              </a:ext>
            </a:extLst>
          </p:cNvPr>
          <p:cNvSpPr txBox="1"/>
          <p:nvPr/>
        </p:nvSpPr>
        <p:spPr>
          <a:xfrm>
            <a:off x="231635" y="4348607"/>
            <a:ext cx="8564400" cy="415498"/>
          </a:xfrm>
          <a:prstGeom prst="rect">
            <a:avLst/>
          </a:prstGeom>
          <a:noFill/>
        </p:spPr>
        <p:txBody>
          <a:bodyPr wrap="square" rtlCol="0">
            <a:spAutoFit/>
          </a:bodyPr>
          <a:lstStyle/>
          <a:p>
            <a:pPr algn="just"/>
            <a:r>
              <a:rPr lang="en-US" sz="700" b="1" dirty="0">
                <a:solidFill>
                  <a:srgbClr val="262626"/>
                </a:solidFill>
                <a:latin typeface="Verdana"/>
                <a:ea typeface="Verdana" panose="020B0604030504040204" pitchFamily="34" charset="0"/>
                <a:cs typeface="Verdana"/>
              </a:rPr>
              <a:t>Note: </a:t>
            </a:r>
            <a:r>
              <a:rPr lang="en-US" sz="700" dirty="0">
                <a:solidFill>
                  <a:srgbClr val="262626"/>
                </a:solidFill>
                <a:latin typeface="Verdana"/>
                <a:ea typeface="Verdana" panose="020B0604030504040204" pitchFamily="34" charset="0"/>
                <a:cs typeface="Verdana"/>
              </a:rPr>
              <a:t>for children under three years of age, the NPHC 2018 collection staff was instructed to take into account that the performance of some activities is linked to their level of development according to that stage of life. However, in the case of data corresponding to the range of 0 to 5 years of age, worth considering that the reporting of some disabilities (by the suitable household informant) could be related to the development process of this stage of life and not necessarily to having a disability.</a:t>
            </a:r>
            <a:endParaRPr lang="es-MX" sz="700" dirty="0">
              <a:solidFill>
                <a:srgbClr val="262626"/>
              </a:solidFill>
              <a:latin typeface="Verdana"/>
              <a:ea typeface="Verdana" panose="020B0604030504040204" pitchFamily="34" charset="0"/>
              <a:cs typeface="Verdana"/>
            </a:endParaRPr>
          </a:p>
        </p:txBody>
      </p:sp>
      <p:sp>
        <p:nvSpPr>
          <p:cNvPr id="9" name="object 898">
            <a:extLst>
              <a:ext uri="{FF2B5EF4-FFF2-40B4-BE49-F238E27FC236}">
                <a16:creationId xmlns:a16="http://schemas.microsoft.com/office/drawing/2014/main" id="{5D1884C8-0A3A-6D48-98C9-8DE5CE6A3790}"/>
              </a:ext>
            </a:extLst>
          </p:cNvPr>
          <p:cNvSpPr txBox="1"/>
          <p:nvPr/>
        </p:nvSpPr>
        <p:spPr>
          <a:xfrm>
            <a:off x="339274" y="619066"/>
            <a:ext cx="8380468" cy="215444"/>
          </a:xfrm>
          <a:prstGeom prst="rect">
            <a:avLst/>
          </a:prstGeom>
        </p:spPr>
        <p:txBody>
          <a:bodyPr vert="horz" wrap="square" lIns="0" tIns="0" rIns="0" bIns="0" rtlCol="0">
            <a:spAutoFit/>
          </a:bodyPr>
          <a:lstStyle/>
          <a:p>
            <a:pPr marL="12700"/>
            <a:r>
              <a:rPr lang="es-ES" sz="1400" b="1" dirty="0">
                <a:solidFill>
                  <a:srgbClr val="0D0D0D"/>
                </a:solidFill>
                <a:latin typeface="Verdana"/>
                <a:ea typeface="Verdana" panose="020B0604030504040204" pitchFamily="34" charset="0"/>
                <a:cs typeface="Verdana"/>
              </a:rPr>
              <a:t>3.4. </a:t>
            </a:r>
            <a:r>
              <a:rPr lang="es-ES" sz="1400" b="1" dirty="0" err="1">
                <a:solidFill>
                  <a:srgbClr val="0D0D0D"/>
                </a:solidFill>
                <a:latin typeface="Verdana"/>
                <a:ea typeface="Verdana" panose="020B0604030504040204" pitchFamily="34" charset="0"/>
                <a:cs typeface="Verdana"/>
              </a:rPr>
              <a:t>Possible</a:t>
            </a:r>
            <a:r>
              <a:rPr lang="es-ES" sz="1400" b="1" dirty="0">
                <a:solidFill>
                  <a:srgbClr val="0D0D0D"/>
                </a:solidFill>
                <a:latin typeface="Verdana"/>
                <a:ea typeface="Verdana" panose="020B0604030504040204" pitchFamily="34" charset="0"/>
                <a:cs typeface="Verdana"/>
              </a:rPr>
              <a:t> </a:t>
            </a:r>
            <a:r>
              <a:rPr lang="es-ES" sz="1400" b="1" dirty="0" err="1">
                <a:solidFill>
                  <a:srgbClr val="0D0D0D"/>
                </a:solidFill>
                <a:latin typeface="Verdana"/>
                <a:ea typeface="Verdana" panose="020B0604030504040204" pitchFamily="34" charset="0"/>
                <a:cs typeface="Verdana"/>
              </a:rPr>
              <a:t>disruptions</a:t>
            </a:r>
            <a:r>
              <a:rPr lang="es-ES" sz="1400" b="1" dirty="0">
                <a:solidFill>
                  <a:srgbClr val="0D0D0D"/>
                </a:solidFill>
                <a:latin typeface="Verdana"/>
                <a:ea typeface="Verdana" panose="020B0604030504040204" pitchFamily="34" charset="0"/>
                <a:cs typeface="Verdana"/>
              </a:rPr>
              <a:t> in </a:t>
            </a:r>
            <a:r>
              <a:rPr lang="es-ES" sz="1400" b="1" dirty="0" err="1">
                <a:solidFill>
                  <a:srgbClr val="0D0D0D"/>
                </a:solidFill>
                <a:latin typeface="Verdana"/>
                <a:ea typeface="Verdana" panose="020B0604030504040204" pitchFamily="34" charset="0"/>
                <a:cs typeface="Verdana"/>
              </a:rPr>
              <a:t>support</a:t>
            </a:r>
            <a:r>
              <a:rPr lang="es-ES" sz="1400" b="1" dirty="0">
                <a:solidFill>
                  <a:srgbClr val="0D0D0D"/>
                </a:solidFill>
                <a:latin typeface="Verdana"/>
                <a:ea typeface="Verdana" panose="020B0604030504040204" pitchFamily="34" charset="0"/>
                <a:cs typeface="Verdana"/>
              </a:rPr>
              <a:t> </a:t>
            </a:r>
            <a:r>
              <a:rPr lang="es-ES" sz="1400" b="1" dirty="0" err="1">
                <a:solidFill>
                  <a:srgbClr val="0D0D0D"/>
                </a:solidFill>
                <a:latin typeface="Verdana"/>
                <a:ea typeface="Verdana" panose="020B0604030504040204" pitchFamily="34" charset="0"/>
                <a:cs typeface="Verdana"/>
              </a:rPr>
              <a:t>networks</a:t>
            </a:r>
            <a:endParaRPr lang="da-DK" sz="1400" dirty="0">
              <a:solidFill>
                <a:srgbClr val="0D0D0D"/>
              </a:solidFill>
              <a:latin typeface="Verdana"/>
              <a:ea typeface="Verdana" panose="020B0604030504040204" pitchFamily="34" charset="0"/>
              <a:cs typeface="Verdana"/>
            </a:endParaRPr>
          </a:p>
        </p:txBody>
      </p:sp>
      <p:sp>
        <p:nvSpPr>
          <p:cNvPr id="2" name="CuadroTexto 1">
            <a:extLst>
              <a:ext uri="{FF2B5EF4-FFF2-40B4-BE49-F238E27FC236}">
                <a16:creationId xmlns:a16="http://schemas.microsoft.com/office/drawing/2014/main" id="{8461A6D6-71A5-1B40-9DBF-78B822AD9F4F}"/>
              </a:ext>
            </a:extLst>
          </p:cNvPr>
          <p:cNvSpPr txBox="1"/>
          <p:nvPr/>
        </p:nvSpPr>
        <p:spPr>
          <a:xfrm>
            <a:off x="251913" y="3885919"/>
            <a:ext cx="8476921" cy="430887"/>
          </a:xfrm>
          <a:prstGeom prst="rect">
            <a:avLst/>
          </a:prstGeom>
          <a:noFill/>
        </p:spPr>
        <p:txBody>
          <a:bodyPr wrap="square" rtlCol="0">
            <a:spAutoFit/>
          </a:bodyPr>
          <a:lstStyle/>
          <a:p>
            <a:pPr algn="just"/>
            <a:r>
              <a:rPr lang="en-US" sz="1050" b="1" dirty="0">
                <a:solidFill>
                  <a:srgbClr val="262626"/>
                </a:solidFill>
                <a:latin typeface="Verdana"/>
                <a:ea typeface="Verdana" panose="020B0604030504040204" pitchFamily="34" charset="0"/>
                <a:cs typeface="Verdana"/>
              </a:rPr>
              <a:t>50.6% </a:t>
            </a:r>
            <a:r>
              <a:rPr lang="en-US" sz="1050" dirty="0">
                <a:solidFill>
                  <a:srgbClr val="262626"/>
                </a:solidFill>
                <a:latin typeface="Verdana"/>
                <a:ea typeface="Verdana" panose="020B0604030504040204" pitchFamily="34" charset="0"/>
                <a:cs typeface="Verdana"/>
              </a:rPr>
              <a:t>of all children aged 0-5 years reported needing the permanent help of other people to carry out their basic daily activities and in the case of people aged 60 years and over, 41.2% need help from other people.</a:t>
            </a:r>
            <a:endParaRPr lang="es-ES_tradnl" sz="1050" dirty="0">
              <a:solidFill>
                <a:srgbClr val="262626"/>
              </a:solidFill>
              <a:latin typeface="Verdana"/>
              <a:ea typeface="Verdana" panose="020B0604030504040204" pitchFamily="34" charset="0"/>
              <a:cs typeface="Verdana"/>
            </a:endParaRPr>
          </a:p>
        </p:txBody>
      </p:sp>
      <p:sp>
        <p:nvSpPr>
          <p:cNvPr id="11" name="CuadroTexto 10">
            <a:extLst>
              <a:ext uri="{FF2B5EF4-FFF2-40B4-BE49-F238E27FC236}">
                <a16:creationId xmlns:a16="http://schemas.microsoft.com/office/drawing/2014/main" id="{39016616-C990-3E45-8698-60122D531F2D}"/>
              </a:ext>
            </a:extLst>
          </p:cNvPr>
          <p:cNvSpPr txBox="1"/>
          <p:nvPr/>
        </p:nvSpPr>
        <p:spPr>
          <a:xfrm rot="16200000">
            <a:off x="-131354" y="2533607"/>
            <a:ext cx="1143000" cy="200055"/>
          </a:xfrm>
          <a:prstGeom prst="rect">
            <a:avLst/>
          </a:prstGeom>
          <a:noFill/>
        </p:spPr>
        <p:txBody>
          <a:bodyPr wrap="square" rtlCol="0">
            <a:spAutoFit/>
          </a:bodyPr>
          <a:lstStyle/>
          <a:p>
            <a:pPr algn="ctr" fontAlgn="ctr"/>
            <a:r>
              <a:rPr lang="es-CO" sz="700" b="1" dirty="0" err="1">
                <a:solidFill>
                  <a:srgbClr val="000000"/>
                </a:solidFill>
                <a:latin typeface="Verdana"/>
                <a:cs typeface="Verdana"/>
              </a:rPr>
              <a:t>Percentage</a:t>
            </a:r>
            <a:r>
              <a:rPr lang="es-CO" sz="700" b="1" dirty="0">
                <a:solidFill>
                  <a:srgbClr val="000000"/>
                </a:solidFill>
                <a:latin typeface="Verdana"/>
                <a:cs typeface="Verdana"/>
              </a:rPr>
              <a:t> (%)</a:t>
            </a:r>
          </a:p>
        </p:txBody>
      </p:sp>
      <p:graphicFrame>
        <p:nvGraphicFramePr>
          <p:cNvPr id="10" name="Gráfico 9">
            <a:extLst>
              <a:ext uri="{FF2B5EF4-FFF2-40B4-BE49-F238E27FC236}">
                <a16:creationId xmlns:a16="http://schemas.microsoft.com/office/drawing/2014/main" id="{1F97029B-DDFF-834A-9B2A-8CD794AB2A50}"/>
              </a:ext>
            </a:extLst>
          </p:cNvPr>
          <p:cNvGraphicFramePr>
            <a:graphicFrameLocks/>
          </p:cNvGraphicFramePr>
          <p:nvPr>
            <p:extLst>
              <p:ext uri="{D42A27DB-BD31-4B8C-83A1-F6EECF244321}">
                <p14:modId xmlns:p14="http://schemas.microsoft.com/office/powerpoint/2010/main" val="2877491670"/>
              </p:ext>
            </p:extLst>
          </p:nvPr>
        </p:nvGraphicFramePr>
        <p:xfrm>
          <a:off x="599105" y="1160641"/>
          <a:ext cx="8217090" cy="256539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ector recto 7"/>
          <p:cNvCxnSpPr/>
          <p:nvPr/>
        </p:nvCxnSpPr>
        <p:spPr>
          <a:xfrm>
            <a:off x="339274" y="954045"/>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7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0"/>
          <p:cNvSpPr/>
          <p:nvPr/>
        </p:nvSpPr>
        <p:spPr>
          <a:xfrm>
            <a:off x="3914745" y="0"/>
            <a:ext cx="5229257"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object 898"/>
          <p:cNvSpPr txBox="1"/>
          <p:nvPr/>
        </p:nvSpPr>
        <p:spPr>
          <a:xfrm>
            <a:off x="328326" y="1447681"/>
            <a:ext cx="3755136" cy="492443"/>
          </a:xfrm>
          <a:prstGeom prst="rect">
            <a:avLst/>
          </a:prstGeom>
        </p:spPr>
        <p:txBody>
          <a:bodyPr vert="horz" wrap="square" lIns="0" tIns="0" rIns="0" bIns="0" rtlCol="0">
            <a:spAutoFit/>
          </a:bodyPr>
          <a:lstStyle/>
          <a:p>
            <a:pPr marL="12700"/>
            <a:r>
              <a:rPr lang="es-ES" sz="1600" b="1" dirty="0">
                <a:solidFill>
                  <a:srgbClr val="0D0D0D"/>
                </a:solidFill>
                <a:latin typeface="Verdana"/>
                <a:ea typeface="Verdana" panose="020B0604030504040204" pitchFamily="34" charset="0"/>
                <a:cs typeface="Verdana"/>
              </a:rPr>
              <a:t>4. </a:t>
            </a:r>
            <a:r>
              <a:rPr lang="en-US" sz="1600" b="1" dirty="0">
                <a:solidFill>
                  <a:srgbClr val="0D0D0D"/>
                </a:solidFill>
                <a:latin typeface="Verdana"/>
                <a:ea typeface="Verdana" panose="020B0604030504040204" pitchFamily="34" charset="0"/>
                <a:cs typeface="Verdana"/>
              </a:rPr>
              <a:t>Main activity </a:t>
            </a:r>
          </a:p>
          <a:p>
            <a:pPr marL="12700"/>
            <a:r>
              <a:rPr lang="en-US" sz="1600" b="1" dirty="0">
                <a:solidFill>
                  <a:srgbClr val="0D0D0D"/>
                </a:solidFill>
                <a:latin typeface="Verdana"/>
                <a:ea typeface="Verdana" panose="020B0604030504040204" pitchFamily="34" charset="0"/>
                <a:cs typeface="Verdana"/>
              </a:rPr>
              <a:t>of people with disabilities</a:t>
            </a:r>
            <a:endParaRPr lang="da-DK" sz="1600" dirty="0">
              <a:solidFill>
                <a:srgbClr val="0D0D0D"/>
              </a:solidFill>
              <a:latin typeface="Verdana"/>
              <a:ea typeface="Verdana" panose="020B0604030504040204" pitchFamily="34" charset="0"/>
              <a:cs typeface="Verdana"/>
            </a:endParaRPr>
          </a:p>
        </p:txBody>
      </p:sp>
      <p:sp>
        <p:nvSpPr>
          <p:cNvPr id="8" name="Rectángulo 7"/>
          <p:cNvSpPr/>
          <p:nvPr/>
        </p:nvSpPr>
        <p:spPr>
          <a:xfrm>
            <a:off x="219074" y="2418254"/>
            <a:ext cx="3163741" cy="1581972"/>
          </a:xfrm>
          <a:prstGeom prst="rect">
            <a:avLst/>
          </a:prstGeom>
        </p:spPr>
        <p:txBody>
          <a:bodyPr wrap="square">
            <a:spAutoFit/>
          </a:bodyPr>
          <a:lstStyle/>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100" b="1" dirty="0">
                <a:solidFill>
                  <a:schemeClr val="tx1">
                    <a:lumMod val="85000"/>
                    <a:lumOff val="15000"/>
                  </a:schemeClr>
                </a:solidFill>
                <a:latin typeface="Verdana"/>
                <a:ea typeface="Verdana" panose="020B0604030504040204" pitchFamily="34" charset="0"/>
                <a:cs typeface="Verdana"/>
              </a:rPr>
              <a:t>24.59% </a:t>
            </a:r>
            <a:r>
              <a:rPr lang="en-US" sz="1100" dirty="0">
                <a:solidFill>
                  <a:schemeClr val="tx1">
                    <a:lumMod val="85000"/>
                    <a:lumOff val="15000"/>
                  </a:schemeClr>
                </a:solidFill>
                <a:latin typeface="Verdana"/>
                <a:ea typeface="Verdana" panose="020B0604030504040204" pitchFamily="34" charset="0"/>
                <a:cs typeface="Verdana"/>
              </a:rPr>
              <a:t>of people with disabilities are permanently unable to work. </a:t>
            </a:r>
            <a:r>
              <a:rPr lang="en-US" sz="1100" b="1" dirty="0">
                <a:solidFill>
                  <a:schemeClr val="tx1">
                    <a:lumMod val="85000"/>
                    <a:lumOff val="15000"/>
                  </a:schemeClr>
                </a:solidFill>
                <a:latin typeface="Verdana"/>
                <a:ea typeface="Verdana" panose="020B0604030504040204" pitchFamily="34" charset="0"/>
                <a:cs typeface="Verdana"/>
              </a:rPr>
              <a:t>23.82% </a:t>
            </a:r>
            <a:r>
              <a:rPr lang="en-US" sz="1100" dirty="0">
                <a:solidFill>
                  <a:schemeClr val="tx1">
                    <a:lumMod val="85000"/>
                    <a:lumOff val="15000"/>
                  </a:schemeClr>
                </a:solidFill>
                <a:latin typeface="Verdana"/>
                <a:ea typeface="Verdana" panose="020B0604030504040204" pitchFamily="34" charset="0"/>
                <a:cs typeface="Verdana"/>
              </a:rPr>
              <a:t>of people with disabilities dedicated themselves to doing household chores.</a:t>
            </a:r>
          </a:p>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endParaRPr lang="es-MX" sz="1100" dirty="0">
              <a:solidFill>
                <a:schemeClr val="tx1">
                  <a:lumMod val="85000"/>
                  <a:lumOff val="15000"/>
                </a:schemeClr>
              </a:solidFill>
              <a:latin typeface="Verdana"/>
              <a:ea typeface="Verdana" panose="020B0604030504040204" pitchFamily="34" charset="0"/>
              <a:cs typeface="Verdana"/>
            </a:endParaRPr>
          </a:p>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100" b="1" dirty="0">
                <a:solidFill>
                  <a:schemeClr val="tx1">
                    <a:lumMod val="85000"/>
                    <a:lumOff val="15000"/>
                  </a:schemeClr>
                </a:solidFill>
                <a:latin typeface="Verdana"/>
                <a:ea typeface="Verdana" panose="020B0604030504040204" pitchFamily="34" charset="0"/>
                <a:cs typeface="Verdana"/>
              </a:rPr>
              <a:t>20.83% </a:t>
            </a:r>
            <a:r>
              <a:rPr lang="en-US" sz="1100" dirty="0">
                <a:solidFill>
                  <a:schemeClr val="tx1">
                    <a:lumMod val="85000"/>
                    <a:lumOff val="15000"/>
                  </a:schemeClr>
                </a:solidFill>
                <a:latin typeface="Verdana"/>
                <a:ea typeface="Verdana" panose="020B0604030504040204" pitchFamily="34" charset="0"/>
                <a:cs typeface="Verdana"/>
              </a:rPr>
              <a:t>of people with disabilities worked at least one hour in an activity that generated some income.</a:t>
            </a:r>
            <a:endParaRPr lang="es-MX" sz="1100" dirty="0">
              <a:solidFill>
                <a:schemeClr val="tx1">
                  <a:lumMod val="85000"/>
                  <a:lumOff val="15000"/>
                </a:schemeClr>
              </a:solidFill>
              <a:latin typeface="Verdana"/>
              <a:cs typeface="Verdana"/>
            </a:endParaRPr>
          </a:p>
        </p:txBody>
      </p:sp>
      <p:sp>
        <p:nvSpPr>
          <p:cNvPr id="6" name="object 18">
            <a:extLst>
              <a:ext uri="{FF2B5EF4-FFF2-40B4-BE49-F238E27FC236}">
                <a16:creationId xmlns:a16="http://schemas.microsoft.com/office/drawing/2014/main" id="{F5C2171E-A791-C944-AFC3-07ABD232464C}"/>
              </a:ext>
            </a:extLst>
          </p:cNvPr>
          <p:cNvSpPr txBox="1"/>
          <p:nvPr/>
        </p:nvSpPr>
        <p:spPr>
          <a:xfrm>
            <a:off x="271084" y="4788552"/>
            <a:ext cx="6223461" cy="134369"/>
          </a:xfrm>
          <a:prstGeom prst="rect">
            <a:avLst/>
          </a:prstGeom>
        </p:spPr>
        <p:txBody>
          <a:bodyPr vert="horz" wrap="square" lIns="0" tIns="6985" rIns="0" bIns="0" rtlCol="0">
            <a:spAutoFit/>
          </a:bodyPr>
          <a:lstStyle/>
          <a:p>
            <a:pPr marL="12700" marR="5080">
              <a:lnSpc>
                <a:spcPct val="104099"/>
              </a:lnSpc>
              <a:spcBef>
                <a:spcPts val="55"/>
              </a:spcBef>
            </a:pPr>
            <a:r>
              <a:rPr lang="es-CO" sz="800" b="1" spc="15" dirty="0" err="1">
                <a:solidFill>
                  <a:srgbClr val="262626"/>
                </a:solidFill>
                <a:latin typeface="Verdana"/>
                <a:ea typeface="Verdana" panose="020B0604030504040204" pitchFamily="34" charset="0"/>
                <a:cs typeface="Verdana"/>
              </a:rPr>
              <a:t>Source</a:t>
            </a:r>
            <a:r>
              <a:rPr lang="es-CO" sz="800" b="1" spc="15" dirty="0">
                <a:solidFill>
                  <a:srgbClr val="262626"/>
                </a:solidFill>
                <a:latin typeface="Verdana"/>
                <a:ea typeface="Verdana" panose="020B0604030504040204" pitchFamily="34" charset="0"/>
                <a:cs typeface="Verdana"/>
              </a:rPr>
              <a:t>: </a:t>
            </a:r>
            <a:r>
              <a:rPr lang="es-CO" sz="800" spc="15" dirty="0">
                <a:solidFill>
                  <a:srgbClr val="262626"/>
                </a:solidFill>
                <a:latin typeface="Verdana"/>
                <a:ea typeface="Verdana" panose="020B0604030504040204" pitchFamily="34" charset="0"/>
                <a:cs typeface="Verdana"/>
              </a:rPr>
              <a:t>DANE - </a:t>
            </a:r>
            <a:r>
              <a:rPr lang="es-CO" sz="800" spc="15" dirty="0" err="1">
                <a:solidFill>
                  <a:srgbClr val="262626"/>
                </a:solidFill>
                <a:latin typeface="Verdana"/>
                <a:ea typeface="Verdana" panose="020B0604030504040204" pitchFamily="34" charset="0"/>
                <a:cs typeface="Verdana"/>
              </a:rPr>
              <a:t>NPHC</a:t>
            </a:r>
            <a:r>
              <a:rPr lang="es-CO" sz="800" spc="15" dirty="0">
                <a:solidFill>
                  <a:srgbClr val="262626"/>
                </a:solidFill>
                <a:latin typeface="Verdana"/>
                <a:ea typeface="Verdana" panose="020B0604030504040204" pitchFamily="34" charset="0"/>
                <a:cs typeface="Verdana"/>
              </a:rPr>
              <a:t> 2018</a:t>
            </a:r>
            <a:endParaRPr lang="es-CO" sz="800" dirty="0">
              <a:solidFill>
                <a:srgbClr val="262626"/>
              </a:solidFill>
              <a:latin typeface="Verdana"/>
              <a:ea typeface="Verdana" panose="020B0604030504040204" pitchFamily="34" charset="0"/>
              <a:cs typeface="Verdana"/>
            </a:endParaRPr>
          </a:p>
        </p:txBody>
      </p:sp>
      <p:sp>
        <p:nvSpPr>
          <p:cNvPr id="7" name="Rectángulo 6"/>
          <p:cNvSpPr/>
          <p:nvPr/>
        </p:nvSpPr>
        <p:spPr>
          <a:xfrm>
            <a:off x="7165265" y="4826809"/>
            <a:ext cx="823300" cy="200055"/>
          </a:xfrm>
          <a:prstGeom prst="rect">
            <a:avLst/>
          </a:prstGeom>
        </p:spPr>
        <p:txBody>
          <a:bodyPr wrap="none">
            <a:spAutoFit/>
          </a:bodyPr>
          <a:lstStyle/>
          <a:p>
            <a:pPr algn="ctr" fontAlgn="ctr"/>
            <a:r>
              <a:rPr lang="es-CO" sz="700" b="1" dirty="0" err="1">
                <a:solidFill>
                  <a:srgbClr val="262626"/>
                </a:solidFill>
                <a:latin typeface="Segoe UI"/>
                <a:cs typeface="Segoe UI"/>
              </a:rPr>
              <a:t>Percentage</a:t>
            </a:r>
            <a:r>
              <a:rPr lang="es-CO" sz="700" b="1" dirty="0">
                <a:solidFill>
                  <a:srgbClr val="262626"/>
                </a:solidFill>
                <a:latin typeface="Segoe UI"/>
                <a:cs typeface="Segoe UI"/>
              </a:rPr>
              <a:t> (%)</a:t>
            </a:r>
          </a:p>
        </p:txBody>
      </p:sp>
      <p:cxnSp>
        <p:nvCxnSpPr>
          <p:cNvPr id="11" name="Conector recto 10"/>
          <p:cNvCxnSpPr/>
          <p:nvPr/>
        </p:nvCxnSpPr>
        <p:spPr>
          <a:xfrm>
            <a:off x="339274" y="2240182"/>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Gráfico 8">
            <a:extLst>
              <a:ext uri="{FF2B5EF4-FFF2-40B4-BE49-F238E27FC236}">
                <a16:creationId xmlns:a16="http://schemas.microsoft.com/office/drawing/2014/main" id="{BE45EC7B-0C9F-0A47-9FCD-A9EC2BF01E6C}"/>
              </a:ext>
            </a:extLst>
          </p:cNvPr>
          <p:cNvGraphicFramePr>
            <a:graphicFrameLocks/>
          </p:cNvGraphicFramePr>
          <p:nvPr>
            <p:extLst>
              <p:ext uri="{D42A27DB-BD31-4B8C-83A1-F6EECF244321}">
                <p14:modId xmlns:p14="http://schemas.microsoft.com/office/powerpoint/2010/main" val="3285691396"/>
              </p:ext>
            </p:extLst>
          </p:nvPr>
        </p:nvGraphicFramePr>
        <p:xfrm>
          <a:off x="4306893" y="181218"/>
          <a:ext cx="4375303" cy="4555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68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0"/>
          <p:cNvSpPr/>
          <p:nvPr/>
        </p:nvSpPr>
        <p:spPr>
          <a:xfrm>
            <a:off x="3942794" y="0"/>
            <a:ext cx="520120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object 898"/>
          <p:cNvSpPr txBox="1"/>
          <p:nvPr/>
        </p:nvSpPr>
        <p:spPr>
          <a:xfrm>
            <a:off x="339088" y="1637647"/>
            <a:ext cx="3603706" cy="492443"/>
          </a:xfrm>
          <a:prstGeom prst="rect">
            <a:avLst/>
          </a:prstGeom>
        </p:spPr>
        <p:txBody>
          <a:bodyPr vert="horz" wrap="square" lIns="0" tIns="0" rIns="0" bIns="0" rtlCol="0">
            <a:spAutoFit/>
          </a:bodyPr>
          <a:lstStyle/>
          <a:p>
            <a:pPr marL="12700"/>
            <a:r>
              <a:rPr lang="es-ES" sz="1600" b="1" dirty="0">
                <a:solidFill>
                  <a:srgbClr val="0D0D0D"/>
                </a:solidFill>
                <a:latin typeface="Verdana"/>
                <a:ea typeface="Verdana" panose="020B0604030504040204" pitchFamily="34" charset="0"/>
                <a:cs typeface="Verdana"/>
              </a:rPr>
              <a:t>4.1. </a:t>
            </a:r>
            <a:r>
              <a:rPr lang="en-US" sz="1600" b="1" dirty="0">
                <a:solidFill>
                  <a:srgbClr val="0D0D0D"/>
                </a:solidFill>
                <a:latin typeface="Verdana"/>
                <a:ea typeface="Verdana" panose="020B0604030504040204" pitchFamily="34" charset="0"/>
                <a:cs typeface="Verdana"/>
              </a:rPr>
              <a:t>Main activity of people with disabilities, by sex</a:t>
            </a:r>
            <a:endParaRPr lang="da-DK" sz="1600" dirty="0">
              <a:solidFill>
                <a:srgbClr val="0D0D0D"/>
              </a:solidFill>
              <a:latin typeface="Verdana"/>
              <a:ea typeface="Verdana" panose="020B0604030504040204" pitchFamily="34" charset="0"/>
              <a:cs typeface="Verdana"/>
            </a:endParaRPr>
          </a:p>
        </p:txBody>
      </p:sp>
      <p:sp>
        <p:nvSpPr>
          <p:cNvPr id="9" name="Rectángulo 8"/>
          <p:cNvSpPr/>
          <p:nvPr/>
        </p:nvSpPr>
        <p:spPr>
          <a:xfrm>
            <a:off x="245017" y="2603409"/>
            <a:ext cx="3489962" cy="1020536"/>
          </a:xfrm>
          <a:prstGeom prst="rect">
            <a:avLst/>
          </a:prstGeom>
        </p:spPr>
        <p:txBody>
          <a:bodyPr wrap="square">
            <a:spAutoFit/>
          </a:bodyPr>
          <a:lstStyle/>
          <a:p>
            <a:pPr marL="12700" marR="6223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100" b="1" dirty="0">
                <a:solidFill>
                  <a:srgbClr val="262626"/>
                </a:solidFill>
                <a:latin typeface="Verdana"/>
                <a:ea typeface="Verdana" panose="020B0604030504040204" pitchFamily="34" charset="0"/>
                <a:cs typeface="Verdana"/>
              </a:rPr>
              <a:t>39.6% </a:t>
            </a:r>
            <a:r>
              <a:rPr lang="en-US" sz="1100" dirty="0">
                <a:solidFill>
                  <a:srgbClr val="262626"/>
                </a:solidFill>
                <a:latin typeface="Verdana"/>
                <a:ea typeface="Verdana" panose="020B0604030504040204" pitchFamily="34" charset="0"/>
                <a:cs typeface="Verdana"/>
              </a:rPr>
              <a:t>of women with disabilities were mainly engaged in housework. </a:t>
            </a:r>
            <a:r>
              <a:rPr lang="en-US" sz="1100" b="1" dirty="0">
                <a:solidFill>
                  <a:srgbClr val="262626"/>
                </a:solidFill>
                <a:latin typeface="Verdana"/>
                <a:ea typeface="Verdana" panose="020B0604030504040204" pitchFamily="34" charset="0"/>
                <a:cs typeface="Verdana"/>
              </a:rPr>
              <a:t>29.5% </a:t>
            </a:r>
            <a:r>
              <a:rPr lang="en-US" sz="1100" dirty="0">
                <a:solidFill>
                  <a:srgbClr val="262626"/>
                </a:solidFill>
                <a:latin typeface="Verdana"/>
                <a:ea typeface="Verdana" panose="020B0604030504040204" pitchFamily="34" charset="0"/>
                <a:cs typeface="Verdana"/>
              </a:rPr>
              <a:t>of men with disabilities worked for at least one hour in an activity that generated some income.</a:t>
            </a:r>
            <a:endParaRPr lang="es-MX" sz="1100" dirty="0">
              <a:solidFill>
                <a:srgbClr val="262626"/>
              </a:solidFill>
              <a:latin typeface="Verdana"/>
              <a:ea typeface="Verdana" panose="020B0604030504040204" pitchFamily="34" charset="0"/>
              <a:cs typeface="Verdana"/>
            </a:endParaRPr>
          </a:p>
        </p:txBody>
      </p:sp>
      <p:sp>
        <p:nvSpPr>
          <p:cNvPr id="11" name="CuadroTexto 10">
            <a:extLst>
              <a:ext uri="{FF2B5EF4-FFF2-40B4-BE49-F238E27FC236}">
                <a16:creationId xmlns:a16="http://schemas.microsoft.com/office/drawing/2014/main" id="{073DE665-6A34-40EA-AEAB-EDF56A728062}"/>
              </a:ext>
            </a:extLst>
          </p:cNvPr>
          <p:cNvSpPr txBox="1"/>
          <p:nvPr/>
        </p:nvSpPr>
        <p:spPr>
          <a:xfrm>
            <a:off x="272030" y="4303156"/>
            <a:ext cx="3043727" cy="338554"/>
          </a:xfrm>
          <a:prstGeom prst="rect">
            <a:avLst/>
          </a:prstGeom>
          <a:noFill/>
        </p:spPr>
        <p:txBody>
          <a:bodyPr wrap="square" rtlCol="0">
            <a:spAutoFit/>
          </a:bodyPr>
          <a:lstStyle/>
          <a:p>
            <a:pPr algn="just"/>
            <a:r>
              <a:rPr lang="en-US" sz="800" b="1" dirty="0">
                <a:solidFill>
                  <a:srgbClr val="262626"/>
                </a:solidFill>
                <a:latin typeface="Verdana"/>
                <a:cs typeface="Verdana"/>
              </a:rPr>
              <a:t>Note: </a:t>
            </a:r>
            <a:r>
              <a:rPr lang="en-US" sz="800" dirty="0">
                <a:solidFill>
                  <a:srgbClr val="262626"/>
                </a:solidFill>
                <a:latin typeface="Verdana"/>
                <a:cs typeface="Verdana"/>
              </a:rPr>
              <a:t>the percentages are calculated according to the total number of people for each sex.</a:t>
            </a:r>
            <a:endParaRPr lang="es-MX" sz="800" dirty="0">
              <a:solidFill>
                <a:srgbClr val="262626"/>
              </a:solidFill>
              <a:latin typeface="Verdana"/>
              <a:cs typeface="Verdana"/>
            </a:endParaRPr>
          </a:p>
        </p:txBody>
      </p:sp>
      <p:sp>
        <p:nvSpPr>
          <p:cNvPr id="7" name="object 18">
            <a:extLst>
              <a:ext uri="{FF2B5EF4-FFF2-40B4-BE49-F238E27FC236}">
                <a16:creationId xmlns:a16="http://schemas.microsoft.com/office/drawing/2014/main" id="{49E89A08-9D58-244A-846C-44306FCA5516}"/>
              </a:ext>
            </a:extLst>
          </p:cNvPr>
          <p:cNvSpPr txBox="1"/>
          <p:nvPr/>
        </p:nvSpPr>
        <p:spPr>
          <a:xfrm>
            <a:off x="319928" y="4724602"/>
            <a:ext cx="6223461" cy="134369"/>
          </a:xfrm>
          <a:prstGeom prst="rect">
            <a:avLst/>
          </a:prstGeom>
        </p:spPr>
        <p:txBody>
          <a:bodyPr vert="horz" wrap="square" lIns="0" tIns="6985" rIns="0" bIns="0" rtlCol="0">
            <a:spAutoFit/>
          </a:bodyPr>
          <a:lstStyle/>
          <a:p>
            <a:pPr marL="12700" marR="5080">
              <a:lnSpc>
                <a:spcPct val="104099"/>
              </a:lnSpc>
              <a:spcBef>
                <a:spcPts val="55"/>
              </a:spcBef>
            </a:pPr>
            <a:r>
              <a:rPr lang="es-CO" sz="800" spc="15" dirty="0" err="1">
                <a:solidFill>
                  <a:srgbClr val="262626"/>
                </a:solidFill>
                <a:latin typeface="Verdana"/>
                <a:ea typeface="Verdana" panose="020B0604030504040204" pitchFamily="34" charset="0"/>
                <a:cs typeface="Verdana"/>
              </a:rPr>
              <a:t>Source</a:t>
            </a:r>
            <a:r>
              <a:rPr lang="es-CO" sz="800" spc="15" dirty="0">
                <a:solidFill>
                  <a:srgbClr val="262626"/>
                </a:solidFill>
                <a:latin typeface="Verdana"/>
                <a:ea typeface="Verdana" panose="020B0604030504040204" pitchFamily="34" charset="0"/>
                <a:cs typeface="Verdana"/>
              </a:rPr>
              <a:t>: DANE - </a:t>
            </a:r>
            <a:r>
              <a:rPr lang="es-CO" sz="800" spc="15" dirty="0" err="1">
                <a:solidFill>
                  <a:srgbClr val="262626"/>
                </a:solidFill>
                <a:latin typeface="Verdana"/>
                <a:ea typeface="Verdana" panose="020B0604030504040204" pitchFamily="34" charset="0"/>
                <a:cs typeface="Verdana"/>
              </a:rPr>
              <a:t>NPHC</a:t>
            </a:r>
            <a:r>
              <a:rPr lang="es-CO" sz="800" spc="15" dirty="0">
                <a:solidFill>
                  <a:srgbClr val="262626"/>
                </a:solidFill>
                <a:latin typeface="Verdana"/>
                <a:ea typeface="Verdana" panose="020B0604030504040204" pitchFamily="34" charset="0"/>
                <a:cs typeface="Verdana"/>
              </a:rPr>
              <a:t> 2018</a:t>
            </a:r>
            <a:endParaRPr lang="es-CO" sz="800" dirty="0">
              <a:solidFill>
                <a:srgbClr val="262626"/>
              </a:solidFill>
              <a:latin typeface="Verdana"/>
              <a:ea typeface="Verdana" panose="020B0604030504040204" pitchFamily="34" charset="0"/>
              <a:cs typeface="Verdana"/>
            </a:endParaRPr>
          </a:p>
        </p:txBody>
      </p:sp>
      <p:cxnSp>
        <p:nvCxnSpPr>
          <p:cNvPr id="8" name="Conector recto 7"/>
          <p:cNvCxnSpPr/>
          <p:nvPr/>
        </p:nvCxnSpPr>
        <p:spPr>
          <a:xfrm>
            <a:off x="339274" y="2347312"/>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Gráfico 11">
            <a:extLst>
              <a:ext uri="{FF2B5EF4-FFF2-40B4-BE49-F238E27FC236}">
                <a16:creationId xmlns:a16="http://schemas.microsoft.com/office/drawing/2014/main" id="{A49B84C2-8E95-8C49-A1C0-3278DC09142D}"/>
              </a:ext>
            </a:extLst>
          </p:cNvPr>
          <p:cNvGraphicFramePr>
            <a:graphicFrameLocks/>
          </p:cNvGraphicFramePr>
          <p:nvPr>
            <p:extLst>
              <p:ext uri="{D42A27DB-BD31-4B8C-83A1-F6EECF244321}">
                <p14:modId xmlns:p14="http://schemas.microsoft.com/office/powerpoint/2010/main" val="3983038019"/>
              </p:ext>
            </p:extLst>
          </p:nvPr>
        </p:nvGraphicFramePr>
        <p:xfrm>
          <a:off x="4021394" y="284528"/>
          <a:ext cx="5122605" cy="4858971"/>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8CE5628D-C795-6846-8EE5-2D7EAA0DDDE4}"/>
              </a:ext>
            </a:extLst>
          </p:cNvPr>
          <p:cNvSpPr txBox="1"/>
          <p:nvPr/>
        </p:nvSpPr>
        <p:spPr>
          <a:xfrm>
            <a:off x="7681072" y="4858971"/>
            <a:ext cx="1143000" cy="200055"/>
          </a:xfrm>
          <a:prstGeom prst="rect">
            <a:avLst/>
          </a:prstGeom>
          <a:noFill/>
        </p:spPr>
        <p:txBody>
          <a:bodyPr wrap="square" rtlCol="0">
            <a:spAutoFit/>
          </a:bodyPr>
          <a:lstStyle/>
          <a:p>
            <a:pPr algn="ctr" fontAlgn="ctr"/>
            <a:r>
              <a:rPr lang="es-CO" sz="700" b="1" dirty="0" err="1">
                <a:solidFill>
                  <a:srgbClr val="000000"/>
                </a:solidFill>
                <a:latin typeface="Segoe UI"/>
                <a:cs typeface="Segoe UI"/>
              </a:rPr>
              <a:t>Percentage</a:t>
            </a:r>
            <a:r>
              <a:rPr lang="es-CO" sz="700" b="1" dirty="0">
                <a:solidFill>
                  <a:srgbClr val="000000"/>
                </a:solidFill>
                <a:latin typeface="Segoe UI"/>
                <a:cs typeface="Segoe UI"/>
              </a:rPr>
              <a:t> (%)</a:t>
            </a:r>
          </a:p>
        </p:txBody>
      </p:sp>
    </p:spTree>
    <p:extLst>
      <p:ext uri="{BB962C8B-B14F-4D97-AF65-F5344CB8AC3E}">
        <p14:creationId xmlns:p14="http://schemas.microsoft.com/office/powerpoint/2010/main" val="20965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1469527"/>
            <a:ext cx="9144000" cy="29746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object 18">
            <a:extLst>
              <a:ext uri="{FF2B5EF4-FFF2-40B4-BE49-F238E27FC236}">
                <a16:creationId xmlns:a16="http://schemas.microsoft.com/office/drawing/2014/main" id="{AA9340E5-2808-CA4E-8F69-7249527CB167}"/>
              </a:ext>
            </a:extLst>
          </p:cNvPr>
          <p:cNvSpPr txBox="1"/>
          <p:nvPr/>
        </p:nvSpPr>
        <p:spPr>
          <a:xfrm>
            <a:off x="289275" y="4858319"/>
            <a:ext cx="1933153" cy="118455"/>
          </a:xfrm>
          <a:prstGeom prst="rect">
            <a:avLst/>
          </a:prstGeom>
        </p:spPr>
        <p:txBody>
          <a:bodyPr vert="horz" wrap="square" lIns="0" tIns="6985" rIns="0" bIns="0" rtlCol="0">
            <a:spAutoFit/>
          </a:bodyPr>
          <a:lstStyle/>
          <a:p>
            <a:pPr marL="12700" marR="5080" lvl="0">
              <a:lnSpc>
                <a:spcPct val="104099"/>
              </a:lnSpc>
              <a:spcBef>
                <a:spcPts val="55"/>
              </a:spcBef>
              <a:defRPr/>
            </a:pPr>
            <a:r>
              <a:rPr lang="es-CO" sz="700" b="1" dirty="0" err="1">
                <a:solidFill>
                  <a:srgbClr val="262626"/>
                </a:solidFill>
                <a:latin typeface="Verdana"/>
                <a:cs typeface="Verdana"/>
              </a:rPr>
              <a:t>Source</a:t>
            </a:r>
            <a:r>
              <a:rPr lang="es-CO" sz="700" dirty="0">
                <a:solidFill>
                  <a:srgbClr val="262626"/>
                </a:solidFill>
                <a:latin typeface="Verdana"/>
                <a:cs typeface="Verdana"/>
              </a:rPr>
              <a:t>: DANE - Social Pulse </a:t>
            </a:r>
            <a:r>
              <a:rPr lang="es-CO" sz="700" dirty="0" err="1">
                <a:solidFill>
                  <a:srgbClr val="262626"/>
                </a:solidFill>
                <a:latin typeface="Verdana"/>
                <a:cs typeface="Verdana"/>
              </a:rPr>
              <a:t>Survey,2019</a:t>
            </a:r>
            <a:endParaRPr kumimoji="0" lang="es-CO" sz="700" i="0" u="none" strike="noStrike" kern="1200" cap="none" spc="0" normalizeH="0" baseline="0" noProof="0" dirty="0">
              <a:ln>
                <a:noFill/>
              </a:ln>
              <a:solidFill>
                <a:srgbClr val="262626"/>
              </a:solidFill>
              <a:effectLst/>
              <a:uLnTx/>
              <a:uFillTx/>
              <a:latin typeface="Verdana"/>
              <a:cs typeface="Verdana"/>
            </a:endParaRPr>
          </a:p>
        </p:txBody>
      </p:sp>
      <p:sp>
        <p:nvSpPr>
          <p:cNvPr id="9" name="3 Rectángulo"/>
          <p:cNvSpPr/>
          <p:nvPr/>
        </p:nvSpPr>
        <p:spPr>
          <a:xfrm>
            <a:off x="239123" y="500031"/>
            <a:ext cx="8811092" cy="969496"/>
          </a:xfrm>
          <a:prstGeom prst="rect">
            <a:avLst/>
          </a:prstGeom>
        </p:spPr>
        <p:txBody>
          <a:bodyPr wrap="square">
            <a:spAutoFit/>
          </a:bodyPr>
          <a:lstStyle/>
          <a:p>
            <a:pPr marL="12700" lvl="0">
              <a:defRPr/>
            </a:pPr>
            <a:r>
              <a:rPr lang="es-CO" sz="1200" b="1" dirty="0">
                <a:solidFill>
                  <a:schemeClr val="tx1">
                    <a:lumMod val="95000"/>
                    <a:lumOff val="5000"/>
                  </a:schemeClr>
                </a:solidFill>
                <a:latin typeface="Verdana"/>
                <a:ea typeface="Verdana" panose="020B0604030504040204" pitchFamily="34" charset="0"/>
                <a:cs typeface="Verdana"/>
              </a:rPr>
              <a:t>5. </a:t>
            </a:r>
            <a:r>
              <a:rPr lang="en-US" sz="1200" b="1" dirty="0">
                <a:solidFill>
                  <a:schemeClr val="tx1">
                    <a:lumMod val="95000"/>
                    <a:lumOff val="5000"/>
                  </a:schemeClr>
                </a:solidFill>
                <a:latin typeface="Verdana"/>
                <a:ea typeface="Verdana" panose="020B0604030504040204" pitchFamily="34" charset="0"/>
                <a:cs typeface="Verdana"/>
              </a:rPr>
              <a:t>Access to home care services within the framework of the COVID-19 pandemic</a:t>
            </a:r>
          </a:p>
          <a:p>
            <a:pPr marL="12700" lvl="0">
              <a:defRPr/>
            </a:pPr>
            <a:endParaRPr lang="en-US" sz="900" b="1" dirty="0">
              <a:solidFill>
                <a:schemeClr val="tx1">
                  <a:lumMod val="75000"/>
                  <a:lumOff val="25000"/>
                </a:schemeClr>
              </a:solidFill>
              <a:latin typeface="Verdana"/>
              <a:ea typeface="Verdana" panose="020B0604030504040204" pitchFamily="34" charset="0"/>
              <a:cs typeface="Verdana"/>
            </a:endParaRPr>
          </a:p>
          <a:p>
            <a:pPr marL="12700" lvl="0">
              <a:defRPr/>
            </a:pPr>
            <a:r>
              <a:rPr lang="en-US" sz="900" b="1" dirty="0">
                <a:solidFill>
                  <a:schemeClr val="tx1">
                    <a:lumMod val="75000"/>
                    <a:lumOff val="25000"/>
                  </a:schemeClr>
                </a:solidFill>
                <a:latin typeface="Verdana"/>
                <a:ea typeface="Verdana" panose="020B0604030504040204" pitchFamily="34" charset="0"/>
                <a:cs typeface="Verdana"/>
              </a:rPr>
              <a:t>During the last 7 days and as a consequence of the quarantine, has your household stopped accessing or decreased access to some of the following services?</a:t>
            </a:r>
          </a:p>
          <a:p>
            <a:pPr marL="12700" lvl="0">
              <a:defRPr/>
            </a:pPr>
            <a:r>
              <a:rPr lang="en-US" sz="900" b="1" dirty="0">
                <a:solidFill>
                  <a:schemeClr val="tx1">
                    <a:lumMod val="75000"/>
                    <a:lumOff val="25000"/>
                  </a:schemeClr>
                </a:solidFill>
                <a:latin typeface="Verdana"/>
                <a:ea typeface="Verdana" panose="020B0604030504040204" pitchFamily="34" charset="0"/>
                <a:cs typeface="Verdana"/>
              </a:rPr>
              <a:t>According to household size</a:t>
            </a:r>
          </a:p>
          <a:p>
            <a:pPr marL="12700" lvl="0">
              <a:defRPr/>
            </a:pPr>
            <a:r>
              <a:rPr lang="en-US" sz="900" b="1" dirty="0">
                <a:solidFill>
                  <a:schemeClr val="tx1">
                    <a:lumMod val="75000"/>
                    <a:lumOff val="25000"/>
                  </a:schemeClr>
                </a:solidFill>
                <a:latin typeface="Verdana"/>
                <a:ea typeface="Verdana" panose="020B0604030504040204" pitchFamily="34" charset="0"/>
                <a:cs typeface="Verdana"/>
              </a:rPr>
              <a:t>Total 23 cities / July 2020</a:t>
            </a:r>
            <a:endParaRPr kumimoji="0" lang="da-DK" sz="900" b="1" i="0" u="none" strike="noStrike" kern="1200" cap="none" spc="0" normalizeH="0" baseline="0" noProof="0" dirty="0">
              <a:ln>
                <a:noFill/>
              </a:ln>
              <a:solidFill>
                <a:schemeClr val="tx1">
                  <a:lumMod val="75000"/>
                  <a:lumOff val="25000"/>
                </a:schemeClr>
              </a:solidFill>
              <a:effectLst/>
              <a:uLnTx/>
              <a:uFillTx/>
              <a:latin typeface="Verdana"/>
              <a:ea typeface="Verdana" panose="020B0604030504040204" pitchFamily="34" charset="0"/>
              <a:cs typeface="Verdana"/>
            </a:endParaRPr>
          </a:p>
        </p:txBody>
      </p:sp>
      <p:sp>
        <p:nvSpPr>
          <p:cNvPr id="6" name="Rectángulo 5">
            <a:extLst>
              <a:ext uri="{FF2B5EF4-FFF2-40B4-BE49-F238E27FC236}">
                <a16:creationId xmlns:a16="http://schemas.microsoft.com/office/drawing/2014/main" id="{FF4ABC6B-FA05-A441-AB58-0203773F235A}"/>
              </a:ext>
            </a:extLst>
          </p:cNvPr>
          <p:cNvSpPr/>
          <p:nvPr/>
        </p:nvSpPr>
        <p:spPr>
          <a:xfrm>
            <a:off x="198802" y="4444134"/>
            <a:ext cx="8675237" cy="36112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2700" marR="62230" algn="just"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800" dirty="0">
                <a:solidFill>
                  <a:srgbClr val="262626"/>
                </a:solidFill>
                <a:latin typeface="Verdana"/>
                <a:ea typeface="Verdana" panose="020B0604030504040204" pitchFamily="34" charset="0"/>
                <a:cs typeface="Verdana"/>
              </a:rPr>
              <a:t>About </a:t>
            </a:r>
            <a:r>
              <a:rPr lang="en-US" sz="800" b="1" dirty="0">
                <a:solidFill>
                  <a:srgbClr val="262626"/>
                </a:solidFill>
                <a:latin typeface="Verdana"/>
                <a:ea typeface="Verdana" panose="020B0604030504040204" pitchFamily="34" charset="0"/>
                <a:cs typeface="Verdana"/>
              </a:rPr>
              <a:t>2% </a:t>
            </a:r>
            <a:r>
              <a:rPr lang="en-US" sz="800" dirty="0">
                <a:solidFill>
                  <a:srgbClr val="262626"/>
                </a:solidFill>
                <a:latin typeface="Verdana"/>
                <a:ea typeface="Verdana" panose="020B0604030504040204" pitchFamily="34" charset="0"/>
                <a:cs typeface="Verdana"/>
              </a:rPr>
              <a:t>of households stopped accessing or decreased access to the support service of friends or family for the care or assistance of children, the elderly or people with disabilities.</a:t>
            </a:r>
            <a:endParaRPr lang="es-MX" sz="800" dirty="0">
              <a:solidFill>
                <a:srgbClr val="262626"/>
              </a:solidFill>
              <a:latin typeface="Verdana"/>
              <a:ea typeface="Verdana" panose="020B0604030504040204" pitchFamily="34" charset="0"/>
              <a:cs typeface="Verdana"/>
            </a:endParaRPr>
          </a:p>
        </p:txBody>
      </p:sp>
      <p:cxnSp>
        <p:nvCxnSpPr>
          <p:cNvPr id="8" name="Conector recto 7"/>
          <p:cNvCxnSpPr/>
          <p:nvPr/>
        </p:nvCxnSpPr>
        <p:spPr>
          <a:xfrm>
            <a:off x="339274" y="828787"/>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Gráfico 10">
            <a:extLst>
              <a:ext uri="{FF2B5EF4-FFF2-40B4-BE49-F238E27FC236}">
                <a16:creationId xmlns:a16="http://schemas.microsoft.com/office/drawing/2014/main" id="{CEC52FD4-9AC3-CF4A-A6FB-F97CAD7E0202}"/>
              </a:ext>
            </a:extLst>
          </p:cNvPr>
          <p:cNvGraphicFramePr>
            <a:graphicFrameLocks/>
          </p:cNvGraphicFramePr>
          <p:nvPr>
            <p:extLst>
              <p:ext uri="{D42A27DB-BD31-4B8C-83A1-F6EECF244321}">
                <p14:modId xmlns:p14="http://schemas.microsoft.com/office/powerpoint/2010/main" val="2024049225"/>
              </p:ext>
            </p:extLst>
          </p:nvPr>
        </p:nvGraphicFramePr>
        <p:xfrm>
          <a:off x="339275" y="1469527"/>
          <a:ext cx="8638648" cy="2845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53"/>
          <p:cNvSpPr txBox="1">
            <a:spLocks/>
          </p:cNvSpPr>
          <p:nvPr/>
        </p:nvSpPr>
        <p:spPr>
          <a:xfrm>
            <a:off x="2595717" y="1199423"/>
            <a:ext cx="6152106" cy="3052118"/>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s-CO" sz="2400" b="1" dirty="0" err="1">
                <a:solidFill>
                  <a:srgbClr val="0D0D0D"/>
                </a:solidFill>
                <a:latin typeface="Verdana"/>
                <a:ea typeface="Verdana" panose="020B0604030504040204" pitchFamily="34" charset="0"/>
                <a:cs typeface="Verdana"/>
              </a:rPr>
              <a:t>People</a:t>
            </a:r>
            <a:r>
              <a:rPr lang="es-CO" sz="2400" b="1" dirty="0">
                <a:solidFill>
                  <a:srgbClr val="0D0D0D"/>
                </a:solidFill>
                <a:latin typeface="Verdana"/>
                <a:ea typeface="Verdana" panose="020B0604030504040204" pitchFamily="34" charset="0"/>
                <a:cs typeface="Verdana"/>
              </a:rPr>
              <a:t> </a:t>
            </a:r>
            <a:r>
              <a:rPr lang="es-CO" sz="2400" b="1" dirty="0" err="1">
                <a:solidFill>
                  <a:srgbClr val="0D0D0D"/>
                </a:solidFill>
                <a:latin typeface="Verdana"/>
                <a:ea typeface="Verdana" panose="020B0604030504040204" pitchFamily="34" charset="0"/>
                <a:cs typeface="Verdana"/>
              </a:rPr>
              <a:t>with</a:t>
            </a:r>
            <a:r>
              <a:rPr lang="es-CO" sz="2400" b="1" dirty="0">
                <a:solidFill>
                  <a:srgbClr val="0D0D0D"/>
                </a:solidFill>
                <a:latin typeface="Verdana"/>
                <a:ea typeface="Verdana" panose="020B0604030504040204" pitchFamily="34" charset="0"/>
                <a:cs typeface="Verdana"/>
              </a:rPr>
              <a:t> </a:t>
            </a:r>
          </a:p>
          <a:p>
            <a:pPr marL="0" indent="0" algn="r">
              <a:spcBef>
                <a:spcPts val="125"/>
              </a:spcBef>
              <a:buNone/>
            </a:pPr>
            <a:r>
              <a:rPr lang="es-CO" sz="2400" b="1" dirty="0" err="1">
                <a:solidFill>
                  <a:srgbClr val="0D0D0D"/>
                </a:solidFill>
                <a:latin typeface="Verdana"/>
                <a:ea typeface="Verdana" panose="020B0604030504040204" pitchFamily="34" charset="0"/>
                <a:cs typeface="Verdana"/>
              </a:rPr>
              <a:t>dissabilities</a:t>
            </a:r>
            <a:endParaRPr lang="es-ES" sz="2400" b="1" dirty="0">
              <a:solidFill>
                <a:srgbClr val="0D0D0D"/>
              </a:solidFill>
              <a:latin typeface="Verdana"/>
              <a:ea typeface="Verdana" panose="020B0604030504040204" pitchFamily="34" charset="0"/>
              <a:cs typeface="Verdana"/>
            </a:endParaRPr>
          </a:p>
          <a:p>
            <a:pPr marL="0" indent="0" algn="r">
              <a:spcBef>
                <a:spcPts val="125"/>
              </a:spcBef>
              <a:buFont typeface="Arial"/>
              <a:buNone/>
            </a:pPr>
            <a:endParaRPr lang="es-ES" sz="2400" b="1" dirty="0">
              <a:solidFill>
                <a:srgbClr val="0D0D0D"/>
              </a:solidFill>
              <a:latin typeface="Verdana"/>
              <a:ea typeface="Verdana" panose="020B0604030504040204" pitchFamily="34" charset="0"/>
              <a:cs typeface="Verdana"/>
            </a:endParaRPr>
          </a:p>
          <a:p>
            <a:pPr marL="0" indent="0" algn="r">
              <a:spcBef>
                <a:spcPts val="125"/>
              </a:spcBef>
              <a:buFont typeface="Arial"/>
              <a:buNone/>
            </a:pPr>
            <a:r>
              <a:rPr lang="es-ES" sz="2000" b="1" dirty="0" err="1">
                <a:solidFill>
                  <a:srgbClr val="0D0D0D"/>
                </a:solidFill>
                <a:latin typeface="Verdana"/>
                <a:ea typeface="Verdana" panose="020B0604030504040204" pitchFamily="34" charset="0"/>
                <a:cs typeface="Verdana"/>
              </a:rPr>
              <a:t>Differential</a:t>
            </a:r>
            <a:r>
              <a:rPr lang="es-ES" sz="2000" b="1" dirty="0">
                <a:solidFill>
                  <a:srgbClr val="0D0D0D"/>
                </a:solidFill>
                <a:latin typeface="Verdana"/>
                <a:ea typeface="Verdana" panose="020B0604030504040204" pitchFamily="34" charset="0"/>
                <a:cs typeface="Verdana"/>
              </a:rPr>
              <a:t> </a:t>
            </a:r>
            <a:r>
              <a:rPr lang="es-ES" sz="2000" b="1" dirty="0" err="1">
                <a:solidFill>
                  <a:srgbClr val="0D0D0D"/>
                </a:solidFill>
                <a:latin typeface="Verdana"/>
                <a:ea typeface="Verdana" panose="020B0604030504040204" pitchFamily="34" charset="0"/>
                <a:cs typeface="Verdana"/>
              </a:rPr>
              <a:t>challenges</a:t>
            </a:r>
            <a:r>
              <a:rPr lang="es-ES" sz="2000" b="1" dirty="0">
                <a:solidFill>
                  <a:srgbClr val="0D0D0D"/>
                </a:solidFill>
                <a:latin typeface="Verdana"/>
                <a:ea typeface="Verdana" panose="020B0604030504040204" pitchFamily="34" charset="0"/>
                <a:cs typeface="Verdana"/>
              </a:rPr>
              <a:t> </a:t>
            </a:r>
            <a:r>
              <a:rPr lang="es-ES" sz="2000" b="1" dirty="0" err="1">
                <a:solidFill>
                  <a:srgbClr val="0D0D0D"/>
                </a:solidFill>
                <a:latin typeface="Verdana"/>
                <a:ea typeface="Verdana" panose="020B0604030504040204" pitchFamily="34" charset="0"/>
                <a:cs typeface="Verdana"/>
              </a:rPr>
              <a:t>within</a:t>
            </a:r>
            <a:r>
              <a:rPr lang="es-ES" sz="2000" b="1" dirty="0">
                <a:solidFill>
                  <a:srgbClr val="0D0D0D"/>
                </a:solidFill>
                <a:latin typeface="Verdana"/>
                <a:ea typeface="Verdana" panose="020B0604030504040204" pitchFamily="34" charset="0"/>
                <a:cs typeface="Verdana"/>
              </a:rPr>
              <a:t> </a:t>
            </a:r>
          </a:p>
          <a:p>
            <a:pPr marL="0" indent="0" algn="r">
              <a:spcBef>
                <a:spcPts val="125"/>
              </a:spcBef>
              <a:buFont typeface="Arial"/>
              <a:buNone/>
            </a:pPr>
            <a:r>
              <a:rPr lang="es-ES" sz="2000" b="1" dirty="0" err="1">
                <a:solidFill>
                  <a:srgbClr val="0D0D0D"/>
                </a:solidFill>
                <a:latin typeface="Verdana"/>
                <a:ea typeface="Verdana" panose="020B0604030504040204" pitchFamily="34" charset="0"/>
                <a:cs typeface="Verdana"/>
              </a:rPr>
              <a:t>the</a:t>
            </a:r>
            <a:r>
              <a:rPr lang="es-ES" sz="2000" b="1" dirty="0">
                <a:solidFill>
                  <a:srgbClr val="0D0D0D"/>
                </a:solidFill>
                <a:latin typeface="Verdana"/>
                <a:ea typeface="Verdana" panose="020B0604030504040204" pitchFamily="34" charset="0"/>
                <a:cs typeface="Verdana"/>
              </a:rPr>
              <a:t> </a:t>
            </a:r>
            <a:r>
              <a:rPr lang="es-ES" sz="2000" b="1" dirty="0" err="1">
                <a:solidFill>
                  <a:srgbClr val="0D0D0D"/>
                </a:solidFill>
                <a:latin typeface="Verdana"/>
                <a:ea typeface="Verdana" panose="020B0604030504040204" pitchFamily="34" charset="0"/>
                <a:cs typeface="Verdana"/>
              </a:rPr>
              <a:t>context</a:t>
            </a:r>
            <a:r>
              <a:rPr lang="es-ES" sz="2000" b="1" dirty="0">
                <a:solidFill>
                  <a:srgbClr val="0D0D0D"/>
                </a:solidFill>
                <a:latin typeface="Verdana"/>
                <a:ea typeface="Verdana" panose="020B0604030504040204" pitchFamily="34" charset="0"/>
                <a:cs typeface="Verdana"/>
              </a:rPr>
              <a:t> of </a:t>
            </a:r>
            <a:r>
              <a:rPr lang="es-ES" sz="2000" b="1" dirty="0" err="1">
                <a:solidFill>
                  <a:srgbClr val="0D0D0D"/>
                </a:solidFill>
                <a:latin typeface="Verdana"/>
                <a:ea typeface="Verdana" panose="020B0604030504040204" pitchFamily="34" charset="0"/>
                <a:cs typeface="Verdana"/>
              </a:rPr>
              <a:t>the</a:t>
            </a:r>
            <a:r>
              <a:rPr lang="es-ES" sz="2000" b="1" dirty="0">
                <a:solidFill>
                  <a:srgbClr val="0D0D0D"/>
                </a:solidFill>
                <a:latin typeface="Verdana"/>
                <a:ea typeface="Verdana" panose="020B0604030504040204" pitchFamily="34" charset="0"/>
                <a:cs typeface="Verdana"/>
              </a:rPr>
              <a:t> COVID-19 </a:t>
            </a:r>
            <a:r>
              <a:rPr lang="es-ES" sz="2000" b="1" dirty="0" err="1">
                <a:solidFill>
                  <a:srgbClr val="0D0D0D"/>
                </a:solidFill>
                <a:latin typeface="Verdana"/>
                <a:ea typeface="Verdana" panose="020B0604030504040204" pitchFamily="34" charset="0"/>
                <a:cs typeface="Verdana"/>
              </a:rPr>
              <a:t>pandemic</a:t>
            </a:r>
            <a:r>
              <a:rPr lang="es-ES" sz="2000" b="1" dirty="0">
                <a:solidFill>
                  <a:srgbClr val="0D0D0D"/>
                </a:solidFill>
                <a:latin typeface="Verdana"/>
                <a:ea typeface="Verdana" panose="020B0604030504040204" pitchFamily="34" charset="0"/>
                <a:cs typeface="Verdana"/>
              </a:rPr>
              <a:t>. </a:t>
            </a:r>
          </a:p>
          <a:p>
            <a:pPr marL="0" indent="0" algn="r">
              <a:spcBef>
                <a:spcPts val="125"/>
              </a:spcBef>
              <a:buFont typeface="Arial"/>
              <a:buNone/>
            </a:pPr>
            <a:endParaRPr lang="es-ES" sz="2000" b="1" dirty="0">
              <a:solidFill>
                <a:srgbClr val="0D0D0D"/>
              </a:solidFill>
              <a:latin typeface="Verdana"/>
              <a:ea typeface="Verdana" panose="020B0604030504040204" pitchFamily="34" charset="0"/>
              <a:cs typeface="Verdana"/>
            </a:endParaRPr>
          </a:p>
          <a:p>
            <a:pPr marL="0" indent="0" algn="r">
              <a:spcBef>
                <a:spcPts val="125"/>
              </a:spcBef>
              <a:buFont typeface="Arial"/>
              <a:buNone/>
            </a:pPr>
            <a:endParaRPr lang="es-ES" sz="2400" b="1" dirty="0">
              <a:solidFill>
                <a:srgbClr val="0D0D0D"/>
              </a:solidFill>
              <a:latin typeface="Verdana"/>
              <a:ea typeface="Verdana" panose="020B0604030504040204" pitchFamily="34" charset="0"/>
              <a:cs typeface="Verdana"/>
            </a:endParaRPr>
          </a:p>
          <a:p>
            <a:pPr marL="0" indent="0" algn="r">
              <a:spcBef>
                <a:spcPts val="125"/>
              </a:spcBef>
              <a:buFont typeface="Arial"/>
              <a:buNone/>
            </a:pPr>
            <a:r>
              <a:rPr lang="es-ES" sz="2000" b="1" dirty="0">
                <a:solidFill>
                  <a:srgbClr val="0D0D0D"/>
                </a:solidFill>
                <a:latin typeface="Verdana"/>
                <a:ea typeface="Verdana" panose="020B0604030504040204" pitchFamily="34" charset="0"/>
                <a:cs typeface="Verdana"/>
              </a:rPr>
              <a:t>Washington </a:t>
            </a:r>
            <a:r>
              <a:rPr lang="es-ES" sz="2000" b="1" dirty="0" err="1">
                <a:solidFill>
                  <a:srgbClr val="0D0D0D"/>
                </a:solidFill>
                <a:latin typeface="Verdana"/>
                <a:ea typeface="Verdana" panose="020B0604030504040204" pitchFamily="34" charset="0"/>
                <a:cs typeface="Verdana"/>
              </a:rPr>
              <a:t>Group</a:t>
            </a:r>
            <a:r>
              <a:rPr lang="es-ES" sz="2000" b="1" dirty="0">
                <a:solidFill>
                  <a:srgbClr val="0D0D0D"/>
                </a:solidFill>
                <a:latin typeface="Verdana"/>
                <a:ea typeface="Verdana" panose="020B0604030504040204" pitchFamily="34" charset="0"/>
                <a:cs typeface="Verdana"/>
              </a:rPr>
              <a:t> </a:t>
            </a:r>
            <a:r>
              <a:rPr lang="es-ES" sz="2000" b="1" dirty="0" err="1">
                <a:solidFill>
                  <a:srgbClr val="0D0D0D"/>
                </a:solidFill>
                <a:latin typeface="Verdana"/>
                <a:ea typeface="Verdana" panose="020B0604030504040204" pitchFamily="34" charset="0"/>
                <a:cs typeface="Verdana"/>
              </a:rPr>
              <a:t>on</a:t>
            </a:r>
            <a:r>
              <a:rPr lang="es-ES" sz="2000" b="1" dirty="0">
                <a:solidFill>
                  <a:srgbClr val="0D0D0D"/>
                </a:solidFill>
                <a:latin typeface="Verdana"/>
                <a:ea typeface="Verdana" panose="020B0604030504040204" pitchFamily="34" charset="0"/>
                <a:cs typeface="Verdana"/>
              </a:rPr>
              <a:t> </a:t>
            </a:r>
            <a:r>
              <a:rPr lang="es-ES" sz="2000" b="1" dirty="0" err="1">
                <a:solidFill>
                  <a:srgbClr val="0D0D0D"/>
                </a:solidFill>
                <a:latin typeface="Verdana"/>
                <a:ea typeface="Verdana" panose="020B0604030504040204" pitchFamily="34" charset="0"/>
                <a:cs typeface="Verdana"/>
              </a:rPr>
              <a:t>Dissabilities</a:t>
            </a:r>
            <a:r>
              <a:rPr lang="es-ES" sz="2000" b="1" dirty="0">
                <a:solidFill>
                  <a:srgbClr val="0D0D0D"/>
                </a:solidFill>
                <a:latin typeface="Verdana"/>
                <a:ea typeface="Verdana" panose="020B0604030504040204" pitchFamily="34" charset="0"/>
                <a:cs typeface="Verdana"/>
              </a:rPr>
              <a:t>, </a:t>
            </a:r>
          </a:p>
          <a:p>
            <a:pPr marL="0" indent="0" algn="r">
              <a:spcBef>
                <a:spcPts val="125"/>
              </a:spcBef>
              <a:buFont typeface="Arial"/>
              <a:buNone/>
            </a:pPr>
            <a:r>
              <a:rPr lang="es-ES" sz="1400" b="1" dirty="0" err="1">
                <a:solidFill>
                  <a:srgbClr val="0D0D0D"/>
                </a:solidFill>
                <a:latin typeface="Verdana"/>
                <a:ea typeface="Verdana" panose="020B0604030504040204" pitchFamily="34" charset="0"/>
                <a:cs typeface="Verdana"/>
              </a:rPr>
              <a:t>September</a:t>
            </a:r>
            <a:r>
              <a:rPr lang="es-ES" sz="1400" b="1" dirty="0">
                <a:solidFill>
                  <a:srgbClr val="0D0D0D"/>
                </a:solidFill>
                <a:latin typeface="Verdana"/>
                <a:ea typeface="Verdana" panose="020B0604030504040204" pitchFamily="34" charset="0"/>
                <a:cs typeface="Verdana"/>
              </a:rPr>
              <a:t> 22, 2020</a:t>
            </a:r>
          </a:p>
        </p:txBody>
      </p:sp>
      <p:cxnSp>
        <p:nvCxnSpPr>
          <p:cNvPr id="4" name="Conector recto 4">
            <a:extLst>
              <a:ext uri="{FF2B5EF4-FFF2-40B4-BE49-F238E27FC236}">
                <a16:creationId xmlns:a16="http://schemas.microsoft.com/office/drawing/2014/main" id="{B23BB6FB-0226-4EF5-B3A5-60CB6CF4C240}"/>
              </a:ext>
            </a:extLst>
          </p:cNvPr>
          <p:cNvCxnSpPr>
            <a:cxnSpLocks/>
          </p:cNvCxnSpPr>
          <p:nvPr/>
        </p:nvCxnSpPr>
        <p:spPr>
          <a:xfrm>
            <a:off x="4605867" y="2047329"/>
            <a:ext cx="414962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16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ángulo 10"/>
          <p:cNvSpPr/>
          <p:nvPr/>
        </p:nvSpPr>
        <p:spPr>
          <a:xfrm>
            <a:off x="4597758" y="0"/>
            <a:ext cx="454624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sp>
        <p:nvSpPr>
          <p:cNvPr id="2" name="CuadroTexto 1"/>
          <p:cNvSpPr txBox="1"/>
          <p:nvPr/>
        </p:nvSpPr>
        <p:spPr>
          <a:xfrm>
            <a:off x="306986" y="655495"/>
            <a:ext cx="6879771" cy="307777"/>
          </a:xfrm>
          <a:prstGeom prst="rect">
            <a:avLst/>
          </a:prstGeom>
          <a:noFill/>
        </p:spPr>
        <p:txBody>
          <a:bodyPr wrap="square" rtlCol="0">
            <a:spAutoFit/>
          </a:bodyPr>
          <a:lstStyle/>
          <a:p>
            <a:r>
              <a:rPr lang="es-ES" sz="1400" b="1" dirty="0" err="1">
                <a:solidFill>
                  <a:srgbClr val="262626"/>
                </a:solidFill>
                <a:latin typeface="Verdana"/>
                <a:ea typeface="Verdana" panose="020B0604030504040204" pitchFamily="34" charset="0"/>
                <a:cs typeface="Verdana"/>
              </a:rPr>
              <a:t>Presentation</a:t>
            </a:r>
            <a:r>
              <a:rPr lang="es-ES" sz="1400" b="1" dirty="0">
                <a:solidFill>
                  <a:srgbClr val="262626"/>
                </a:solidFill>
                <a:latin typeface="Verdana"/>
                <a:ea typeface="Verdana" panose="020B0604030504040204" pitchFamily="34" charset="0"/>
                <a:cs typeface="Verdana"/>
              </a:rPr>
              <a:t> </a:t>
            </a:r>
            <a:r>
              <a:rPr lang="es-ES" sz="1400" b="1" dirty="0" err="1">
                <a:solidFill>
                  <a:srgbClr val="262626"/>
                </a:solidFill>
                <a:latin typeface="Verdana"/>
                <a:ea typeface="Verdana" panose="020B0604030504040204" pitchFamily="34" charset="0"/>
                <a:cs typeface="Verdana"/>
              </a:rPr>
              <a:t>outline</a:t>
            </a:r>
            <a:r>
              <a:rPr lang="es-ES" sz="1400" b="1" dirty="0">
                <a:solidFill>
                  <a:srgbClr val="262626"/>
                </a:solidFill>
                <a:latin typeface="Verdana"/>
                <a:ea typeface="Verdana" panose="020B0604030504040204" pitchFamily="34" charset="0"/>
                <a:cs typeface="Verdana"/>
              </a:rPr>
              <a:t> </a:t>
            </a:r>
          </a:p>
        </p:txBody>
      </p:sp>
      <p:sp>
        <p:nvSpPr>
          <p:cNvPr id="7" name="Rectángulo 6">
            <a:extLst>
              <a:ext uri="{FF2B5EF4-FFF2-40B4-BE49-F238E27FC236}">
                <a16:creationId xmlns:a16="http://schemas.microsoft.com/office/drawing/2014/main" id="{42A08D37-6A71-4313-9772-46B2EEA5EAA3}"/>
              </a:ext>
            </a:extLst>
          </p:cNvPr>
          <p:cNvSpPr>
            <a:spLocks noChangeAspect="1"/>
          </p:cNvSpPr>
          <p:nvPr/>
        </p:nvSpPr>
        <p:spPr>
          <a:xfrm>
            <a:off x="451107" y="1413120"/>
            <a:ext cx="32400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CO" sz="1400" b="1" i="0" u="none" strike="noStrike" kern="1200" cap="none" spc="0" normalizeH="0" baseline="0" noProof="0" dirty="0">
                <a:ln>
                  <a:noFill/>
                </a:ln>
                <a:solidFill>
                  <a:srgbClr val="F79646"/>
                </a:solidFill>
                <a:effectLst/>
                <a:uLnTx/>
                <a:uFillTx/>
                <a:latin typeface="Verdana"/>
                <a:ea typeface="+mn-ea"/>
                <a:cs typeface="Verdana"/>
              </a:rPr>
              <a:t>1</a:t>
            </a:r>
            <a:endParaRPr kumimoji="0" lang="es-CO" sz="1400" b="0" i="0" u="none" strike="noStrike" kern="1200" cap="none" spc="0" normalizeH="0" baseline="0" noProof="0" dirty="0">
              <a:ln>
                <a:noFill/>
              </a:ln>
              <a:solidFill>
                <a:srgbClr val="F79646"/>
              </a:solidFill>
              <a:effectLst/>
              <a:uLnTx/>
              <a:uFillTx/>
              <a:latin typeface="Verdana"/>
              <a:ea typeface="+mn-ea"/>
              <a:cs typeface="Verdana"/>
            </a:endParaRPr>
          </a:p>
        </p:txBody>
      </p:sp>
      <p:sp>
        <p:nvSpPr>
          <p:cNvPr id="4" name="Elipse 3"/>
          <p:cNvSpPr>
            <a:spLocks noChangeAspect="1"/>
          </p:cNvSpPr>
          <p:nvPr/>
        </p:nvSpPr>
        <p:spPr>
          <a:xfrm>
            <a:off x="438100" y="1392790"/>
            <a:ext cx="323998" cy="323998"/>
          </a:xfrm>
          <a:prstGeom prst="ellipse">
            <a:avLst/>
          </a:prstGeom>
          <a:noFill/>
          <a:ln w="28575" cmpd="sng">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cxnSp>
        <p:nvCxnSpPr>
          <p:cNvPr id="9" name="Conector recto 8"/>
          <p:cNvCxnSpPr/>
          <p:nvPr/>
        </p:nvCxnSpPr>
        <p:spPr>
          <a:xfrm>
            <a:off x="391524" y="1137455"/>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pSp>
        <p:nvGrpSpPr>
          <p:cNvPr id="10"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1777619"/>
            <a:ext cx="108000" cy="108000"/>
            <a:chOff x="885266" y="1144859"/>
            <a:chExt cx="224500" cy="224500"/>
          </a:xfrm>
        </p:grpSpPr>
        <p:sp>
          <p:nvSpPr>
            <p:cNvPr id="11"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12"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sp>
        <p:nvSpPr>
          <p:cNvPr id="14" name="CuadroTexto 13"/>
          <p:cNvSpPr txBox="1"/>
          <p:nvPr/>
        </p:nvSpPr>
        <p:spPr>
          <a:xfrm>
            <a:off x="779062" y="1394007"/>
            <a:ext cx="3507321" cy="276999"/>
          </a:xfrm>
          <a:prstGeom prst="rect">
            <a:avLst/>
          </a:prstGeom>
          <a:noFill/>
        </p:spPr>
        <p:txBody>
          <a:bodyPr wrap="square" rtlCol="0">
            <a:spAutoFit/>
          </a:bodyPr>
          <a:lstStyle/>
          <a:p>
            <a:r>
              <a:rPr lang="en-US" sz="1200" b="1" dirty="0">
                <a:solidFill>
                  <a:schemeClr val="tx1">
                    <a:lumMod val="85000"/>
                    <a:lumOff val="15000"/>
                  </a:schemeClr>
                </a:solidFill>
                <a:latin typeface="Verdana"/>
                <a:ea typeface="Verdana" panose="020B0604030504040204" pitchFamily="34" charset="0"/>
                <a:cs typeface="Verdana"/>
              </a:rPr>
              <a:t>People with disabilities in Colombia</a:t>
            </a:r>
          </a:p>
        </p:txBody>
      </p:sp>
      <p:sp>
        <p:nvSpPr>
          <p:cNvPr id="15" name="CuadroTexto 14"/>
          <p:cNvSpPr txBox="1"/>
          <p:nvPr/>
        </p:nvSpPr>
        <p:spPr>
          <a:xfrm>
            <a:off x="979626" y="1698446"/>
            <a:ext cx="3406437" cy="415498"/>
          </a:xfrm>
          <a:prstGeom prst="rect">
            <a:avLst/>
          </a:prstGeom>
          <a:noFill/>
        </p:spPr>
        <p:txBody>
          <a:bodyPr wrap="square" rtlCol="0">
            <a:spAutoFit/>
          </a:bodyPr>
          <a:lstStyle/>
          <a:p>
            <a:r>
              <a:rPr lang="en-US" sz="1050" dirty="0">
                <a:solidFill>
                  <a:schemeClr val="tx1">
                    <a:lumMod val="85000"/>
                    <a:lumOff val="15000"/>
                  </a:schemeClr>
                </a:solidFill>
                <a:latin typeface="Verdana"/>
                <a:ea typeface="Verdana" panose="020B0604030504040204" pitchFamily="34" charset="0"/>
                <a:cs typeface="Verdana"/>
              </a:rPr>
              <a:t>Report of COVID-19 cases in people with disabilities.</a:t>
            </a:r>
          </a:p>
        </p:txBody>
      </p:sp>
      <p:sp>
        <p:nvSpPr>
          <p:cNvPr id="16" name="Rectángulo 15">
            <a:extLst>
              <a:ext uri="{FF2B5EF4-FFF2-40B4-BE49-F238E27FC236}">
                <a16:creationId xmlns:a16="http://schemas.microsoft.com/office/drawing/2014/main" id="{42A08D37-6A71-4313-9772-46B2EEA5EAA3}"/>
              </a:ext>
            </a:extLst>
          </p:cNvPr>
          <p:cNvSpPr/>
          <p:nvPr/>
        </p:nvSpPr>
        <p:spPr>
          <a:xfrm>
            <a:off x="451108" y="2296833"/>
            <a:ext cx="311245" cy="307777"/>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b="1" dirty="0">
                <a:solidFill>
                  <a:srgbClr val="F79646"/>
                </a:solidFill>
                <a:latin typeface="Verdana"/>
                <a:cs typeface="Verdana"/>
              </a:rPr>
              <a:t>2</a:t>
            </a:r>
            <a:endParaRPr kumimoji="0" lang="es-CO" sz="1400" b="0" i="0" u="none" strike="noStrike" kern="1200" cap="none" spc="0" normalizeH="0" baseline="0" noProof="0" dirty="0">
              <a:ln>
                <a:noFill/>
              </a:ln>
              <a:solidFill>
                <a:srgbClr val="F79646"/>
              </a:solidFill>
              <a:effectLst/>
              <a:uLnTx/>
              <a:uFillTx/>
              <a:latin typeface="Verdana"/>
              <a:cs typeface="Verdana"/>
            </a:endParaRPr>
          </a:p>
        </p:txBody>
      </p:sp>
      <p:sp>
        <p:nvSpPr>
          <p:cNvPr id="17" name="Elipse 16"/>
          <p:cNvSpPr>
            <a:spLocks noChangeAspect="1"/>
          </p:cNvSpPr>
          <p:nvPr/>
        </p:nvSpPr>
        <p:spPr>
          <a:xfrm>
            <a:off x="426760" y="2276082"/>
            <a:ext cx="323998" cy="323998"/>
          </a:xfrm>
          <a:prstGeom prst="ellipse">
            <a:avLst/>
          </a:prstGeom>
          <a:noFill/>
          <a:ln w="28575" cmpd="sng">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sp>
        <p:nvSpPr>
          <p:cNvPr id="18" name="Rectángulo 17">
            <a:extLst>
              <a:ext uri="{FF2B5EF4-FFF2-40B4-BE49-F238E27FC236}">
                <a16:creationId xmlns:a16="http://schemas.microsoft.com/office/drawing/2014/main" id="{42A08D37-6A71-4313-9772-46B2EEA5EAA3}"/>
              </a:ext>
            </a:extLst>
          </p:cNvPr>
          <p:cNvSpPr/>
          <p:nvPr/>
        </p:nvSpPr>
        <p:spPr>
          <a:xfrm>
            <a:off x="451108" y="3510976"/>
            <a:ext cx="311245" cy="307777"/>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b="1" dirty="0">
                <a:solidFill>
                  <a:srgbClr val="F79646"/>
                </a:solidFill>
                <a:latin typeface="Verdana"/>
                <a:cs typeface="Verdana"/>
              </a:rPr>
              <a:t>3</a:t>
            </a:r>
            <a:endParaRPr kumimoji="0" lang="es-CO" sz="1400" b="0" i="0" u="none" strike="noStrike" kern="1200" cap="none" spc="0" normalizeH="0" baseline="0" noProof="0" dirty="0">
              <a:ln>
                <a:noFill/>
              </a:ln>
              <a:solidFill>
                <a:srgbClr val="F79646"/>
              </a:solidFill>
              <a:effectLst/>
              <a:uLnTx/>
              <a:uFillTx/>
              <a:latin typeface="Verdana"/>
              <a:cs typeface="Verdana"/>
            </a:endParaRPr>
          </a:p>
        </p:txBody>
      </p:sp>
      <p:sp>
        <p:nvSpPr>
          <p:cNvPr id="19" name="Elipse 18"/>
          <p:cNvSpPr>
            <a:spLocks noChangeAspect="1"/>
          </p:cNvSpPr>
          <p:nvPr/>
        </p:nvSpPr>
        <p:spPr>
          <a:xfrm>
            <a:off x="426760" y="3511997"/>
            <a:ext cx="323998" cy="323998"/>
          </a:xfrm>
          <a:prstGeom prst="ellipse">
            <a:avLst/>
          </a:prstGeom>
          <a:noFill/>
          <a:ln w="28575" cmpd="sng">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sp>
        <p:nvSpPr>
          <p:cNvPr id="20" name="Rectángulo 19">
            <a:extLst>
              <a:ext uri="{FF2B5EF4-FFF2-40B4-BE49-F238E27FC236}">
                <a16:creationId xmlns:a16="http://schemas.microsoft.com/office/drawing/2014/main" id="{42A08D37-6A71-4313-9772-46B2EEA5EAA3}"/>
              </a:ext>
            </a:extLst>
          </p:cNvPr>
          <p:cNvSpPr/>
          <p:nvPr/>
        </p:nvSpPr>
        <p:spPr>
          <a:xfrm>
            <a:off x="4818939" y="1381955"/>
            <a:ext cx="31124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b="1" dirty="0">
                <a:solidFill>
                  <a:srgbClr val="F79646"/>
                </a:solidFill>
                <a:latin typeface="Verdana"/>
                <a:cs typeface="Verdana"/>
              </a:rPr>
              <a:t>4</a:t>
            </a:r>
            <a:endParaRPr kumimoji="0" lang="es-CO" sz="1400" b="0" i="0" u="none" strike="noStrike" kern="1200" cap="none" spc="0" normalizeH="0" baseline="0" noProof="0" dirty="0">
              <a:ln>
                <a:noFill/>
              </a:ln>
              <a:solidFill>
                <a:srgbClr val="F79646"/>
              </a:solidFill>
              <a:effectLst/>
              <a:uLnTx/>
              <a:uFillTx/>
              <a:latin typeface="Verdana"/>
              <a:cs typeface="Verdana"/>
            </a:endParaRPr>
          </a:p>
        </p:txBody>
      </p:sp>
      <p:sp>
        <p:nvSpPr>
          <p:cNvPr id="21" name="Elipse 20"/>
          <p:cNvSpPr>
            <a:spLocks noChangeAspect="1"/>
          </p:cNvSpPr>
          <p:nvPr/>
        </p:nvSpPr>
        <p:spPr>
          <a:xfrm>
            <a:off x="4817690" y="1361204"/>
            <a:ext cx="323998" cy="323998"/>
          </a:xfrm>
          <a:prstGeom prst="ellipse">
            <a:avLst/>
          </a:prstGeom>
          <a:noFill/>
          <a:ln w="28575" cmpd="sng">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sp>
        <p:nvSpPr>
          <p:cNvPr id="22" name="Rectángulo 21">
            <a:extLst>
              <a:ext uri="{FF2B5EF4-FFF2-40B4-BE49-F238E27FC236}">
                <a16:creationId xmlns:a16="http://schemas.microsoft.com/office/drawing/2014/main" id="{42A08D37-6A71-4313-9772-46B2EEA5EAA3}"/>
              </a:ext>
            </a:extLst>
          </p:cNvPr>
          <p:cNvSpPr/>
          <p:nvPr/>
        </p:nvSpPr>
        <p:spPr>
          <a:xfrm>
            <a:off x="4842868" y="2563746"/>
            <a:ext cx="311245"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b="1" dirty="0">
                <a:solidFill>
                  <a:srgbClr val="F79646"/>
                </a:solidFill>
                <a:latin typeface="Verdana"/>
                <a:cs typeface="Verdana"/>
              </a:rPr>
              <a:t>5</a:t>
            </a:r>
            <a:endParaRPr kumimoji="0" lang="es-CO" sz="1400" b="0" i="0" u="none" strike="noStrike" kern="1200" cap="none" spc="0" normalizeH="0" baseline="0" noProof="0" dirty="0">
              <a:ln>
                <a:noFill/>
              </a:ln>
              <a:solidFill>
                <a:srgbClr val="F79646"/>
              </a:solidFill>
              <a:effectLst/>
              <a:uLnTx/>
              <a:uFillTx/>
              <a:latin typeface="Verdana"/>
              <a:cs typeface="Verdana"/>
            </a:endParaRPr>
          </a:p>
        </p:txBody>
      </p:sp>
      <p:sp>
        <p:nvSpPr>
          <p:cNvPr id="23" name="Elipse 22"/>
          <p:cNvSpPr>
            <a:spLocks noChangeAspect="1"/>
          </p:cNvSpPr>
          <p:nvPr/>
        </p:nvSpPr>
        <p:spPr>
          <a:xfrm>
            <a:off x="4818939" y="2553849"/>
            <a:ext cx="323998" cy="323998"/>
          </a:xfrm>
          <a:prstGeom prst="ellipse">
            <a:avLst/>
          </a:prstGeom>
          <a:noFill/>
          <a:ln w="28575" cmpd="sng">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latin typeface="Verdana"/>
              <a:cs typeface="Verdana"/>
            </a:endParaRPr>
          </a:p>
        </p:txBody>
      </p:sp>
      <p:sp>
        <p:nvSpPr>
          <p:cNvPr id="28" name="CuadroTexto 27"/>
          <p:cNvSpPr txBox="1"/>
          <p:nvPr/>
        </p:nvSpPr>
        <p:spPr>
          <a:xfrm>
            <a:off x="779062" y="2273684"/>
            <a:ext cx="3507321" cy="276999"/>
          </a:xfrm>
          <a:prstGeom prst="rect">
            <a:avLst/>
          </a:prstGeom>
          <a:noFill/>
        </p:spPr>
        <p:txBody>
          <a:bodyPr wrap="square" rtlCol="0">
            <a:spAutoFit/>
          </a:bodyPr>
          <a:lstStyle/>
          <a:p>
            <a:r>
              <a:rPr lang="en-US" sz="1200" b="1" dirty="0">
                <a:solidFill>
                  <a:schemeClr val="tx1">
                    <a:lumMod val="85000"/>
                    <a:lumOff val="15000"/>
                  </a:schemeClr>
                </a:solidFill>
                <a:latin typeface="Verdana"/>
                <a:ea typeface="Verdana" panose="020B0604030504040204" pitchFamily="34" charset="0"/>
                <a:cs typeface="Verdana"/>
              </a:rPr>
              <a:t>Access to services</a:t>
            </a:r>
            <a:endParaRPr lang="en-US" sz="1200" dirty="0">
              <a:solidFill>
                <a:schemeClr val="tx1">
                  <a:lumMod val="85000"/>
                  <a:lumOff val="15000"/>
                </a:schemeClr>
              </a:solidFill>
              <a:latin typeface="Verdana"/>
              <a:ea typeface="Verdana" panose="020B0604030504040204" pitchFamily="34" charset="0"/>
              <a:cs typeface="Verdana"/>
            </a:endParaRPr>
          </a:p>
        </p:txBody>
      </p:sp>
      <p:sp>
        <p:nvSpPr>
          <p:cNvPr id="29" name="CuadroTexto 28"/>
          <p:cNvSpPr txBox="1"/>
          <p:nvPr/>
        </p:nvSpPr>
        <p:spPr>
          <a:xfrm>
            <a:off x="979625" y="2578123"/>
            <a:ext cx="2400446" cy="577081"/>
          </a:xfrm>
          <a:prstGeom prst="rect">
            <a:avLst/>
          </a:prstGeom>
          <a:noFill/>
        </p:spPr>
        <p:txBody>
          <a:bodyPr wrap="square" rtlCol="0">
            <a:spAutoFit/>
          </a:bodyPr>
          <a:lstStyle/>
          <a:p>
            <a:r>
              <a:rPr lang="en-US" sz="1050" dirty="0">
                <a:solidFill>
                  <a:schemeClr val="tx1">
                    <a:lumMod val="85000"/>
                    <a:lumOff val="15000"/>
                  </a:schemeClr>
                </a:solidFill>
                <a:latin typeface="Verdana"/>
                <a:ea typeface="Verdana" panose="020B0604030504040204" pitchFamily="34" charset="0"/>
                <a:cs typeface="Verdana"/>
              </a:rPr>
              <a:t>Access to water sources.</a:t>
            </a:r>
          </a:p>
          <a:p>
            <a:endParaRPr lang="en-US" sz="1050" dirty="0">
              <a:solidFill>
                <a:schemeClr val="tx1">
                  <a:lumMod val="85000"/>
                  <a:lumOff val="15000"/>
                </a:schemeClr>
              </a:solidFill>
              <a:latin typeface="Verdana"/>
              <a:ea typeface="Verdana" panose="020B0604030504040204" pitchFamily="34" charset="0"/>
              <a:cs typeface="Verdana"/>
            </a:endParaRPr>
          </a:p>
          <a:p>
            <a:r>
              <a:rPr lang="en-US" sz="1050" dirty="0">
                <a:solidFill>
                  <a:schemeClr val="tx1">
                    <a:lumMod val="85000"/>
                    <a:lumOff val="15000"/>
                  </a:schemeClr>
                </a:solidFill>
                <a:latin typeface="Verdana"/>
                <a:ea typeface="Verdana" panose="020B0604030504040204" pitchFamily="34" charset="0"/>
                <a:cs typeface="Verdana"/>
              </a:rPr>
              <a:t>Internet access.</a:t>
            </a:r>
          </a:p>
        </p:txBody>
      </p:sp>
      <p:sp>
        <p:nvSpPr>
          <p:cNvPr id="36" name="CuadroTexto 35"/>
          <p:cNvSpPr txBox="1"/>
          <p:nvPr/>
        </p:nvSpPr>
        <p:spPr>
          <a:xfrm>
            <a:off x="779062" y="3523319"/>
            <a:ext cx="3507321" cy="276999"/>
          </a:xfrm>
          <a:prstGeom prst="rect">
            <a:avLst/>
          </a:prstGeom>
          <a:noFill/>
        </p:spPr>
        <p:txBody>
          <a:bodyPr wrap="square" rtlCol="0">
            <a:spAutoFit/>
          </a:bodyPr>
          <a:lstStyle/>
          <a:p>
            <a:r>
              <a:rPr lang="en-US" sz="1200" b="1" dirty="0">
                <a:solidFill>
                  <a:schemeClr val="tx1">
                    <a:lumMod val="85000"/>
                    <a:lumOff val="15000"/>
                  </a:schemeClr>
                </a:solidFill>
                <a:latin typeface="Verdana"/>
                <a:ea typeface="Verdana" panose="020B0604030504040204" pitchFamily="34" charset="0"/>
                <a:cs typeface="Verdana"/>
              </a:rPr>
              <a:t>Vulnerability situations</a:t>
            </a:r>
            <a:endParaRPr lang="en-US" sz="1200" dirty="0">
              <a:solidFill>
                <a:schemeClr val="tx1">
                  <a:lumMod val="85000"/>
                  <a:lumOff val="15000"/>
                </a:schemeClr>
              </a:solidFill>
              <a:latin typeface="Verdana"/>
              <a:ea typeface="Verdana" panose="020B0604030504040204" pitchFamily="34" charset="0"/>
              <a:cs typeface="Verdana"/>
            </a:endParaRPr>
          </a:p>
        </p:txBody>
      </p:sp>
      <p:sp>
        <p:nvSpPr>
          <p:cNvPr id="37" name="CuadroTexto 36"/>
          <p:cNvSpPr txBox="1"/>
          <p:nvPr/>
        </p:nvSpPr>
        <p:spPr>
          <a:xfrm>
            <a:off x="979625" y="3827758"/>
            <a:ext cx="3306758" cy="1061829"/>
          </a:xfrm>
          <a:prstGeom prst="rect">
            <a:avLst/>
          </a:prstGeom>
          <a:noFill/>
        </p:spPr>
        <p:txBody>
          <a:bodyPr wrap="square" rtlCol="0">
            <a:spAutoFit/>
          </a:bodyPr>
          <a:lstStyle/>
          <a:p>
            <a:r>
              <a:rPr lang="en-US" sz="1050" dirty="0">
                <a:solidFill>
                  <a:schemeClr val="tx1">
                    <a:lumMod val="85000"/>
                    <a:lumOff val="15000"/>
                  </a:schemeClr>
                </a:solidFill>
                <a:latin typeface="Verdana"/>
                <a:ea typeface="Verdana" panose="020B0604030504040204" pitchFamily="34" charset="0"/>
                <a:cs typeface="Verdana"/>
              </a:rPr>
              <a:t>Vulnerability situations and vital cycle.</a:t>
            </a:r>
          </a:p>
          <a:p>
            <a:endParaRPr lang="en-US" sz="1050" dirty="0">
              <a:solidFill>
                <a:schemeClr val="tx1">
                  <a:lumMod val="85000"/>
                  <a:lumOff val="15000"/>
                </a:schemeClr>
              </a:solidFill>
              <a:latin typeface="Verdana"/>
              <a:ea typeface="Verdana" panose="020B0604030504040204" pitchFamily="34" charset="0"/>
              <a:cs typeface="Verdana"/>
            </a:endParaRPr>
          </a:p>
          <a:p>
            <a:r>
              <a:rPr lang="en-US" sz="1050" dirty="0">
                <a:solidFill>
                  <a:schemeClr val="tx1">
                    <a:lumMod val="85000"/>
                    <a:lumOff val="15000"/>
                  </a:schemeClr>
                </a:solidFill>
                <a:latin typeface="Verdana"/>
                <a:ea typeface="Verdana" panose="020B0604030504040204" pitchFamily="34" charset="0"/>
                <a:cs typeface="Verdana"/>
              </a:rPr>
              <a:t>Vulnerability situations by household composition. </a:t>
            </a:r>
          </a:p>
          <a:p>
            <a:endParaRPr lang="en-US" sz="1050" dirty="0">
              <a:solidFill>
                <a:schemeClr val="tx1">
                  <a:lumMod val="85000"/>
                  <a:lumOff val="15000"/>
                </a:schemeClr>
              </a:solidFill>
              <a:latin typeface="Verdana"/>
              <a:ea typeface="Verdana" panose="020B0604030504040204" pitchFamily="34" charset="0"/>
              <a:cs typeface="Verdana"/>
            </a:endParaRPr>
          </a:p>
          <a:p>
            <a:r>
              <a:rPr lang="en-US" sz="1050" dirty="0">
                <a:solidFill>
                  <a:schemeClr val="tx1">
                    <a:lumMod val="85000"/>
                    <a:lumOff val="15000"/>
                  </a:schemeClr>
                </a:solidFill>
                <a:latin typeface="Verdana"/>
                <a:ea typeface="Verdana" panose="020B0604030504040204" pitchFamily="34" charset="0"/>
                <a:cs typeface="Verdana"/>
              </a:rPr>
              <a:t>Possible disruptions in support networks.</a:t>
            </a:r>
          </a:p>
        </p:txBody>
      </p:sp>
      <p:sp>
        <p:nvSpPr>
          <p:cNvPr id="47" name="CuadroTexto 46"/>
          <p:cNvSpPr txBox="1"/>
          <p:nvPr/>
        </p:nvSpPr>
        <p:spPr>
          <a:xfrm>
            <a:off x="5165872" y="1362824"/>
            <a:ext cx="3507321" cy="276999"/>
          </a:xfrm>
          <a:prstGeom prst="rect">
            <a:avLst/>
          </a:prstGeom>
          <a:noFill/>
        </p:spPr>
        <p:txBody>
          <a:bodyPr wrap="square" rtlCol="0">
            <a:spAutoFit/>
          </a:bodyPr>
          <a:lstStyle/>
          <a:p>
            <a:r>
              <a:rPr lang="en-US" sz="1200" b="1" dirty="0">
                <a:solidFill>
                  <a:schemeClr val="tx1">
                    <a:lumMod val="85000"/>
                    <a:lumOff val="15000"/>
                  </a:schemeClr>
                </a:solidFill>
                <a:latin typeface="Verdana"/>
                <a:ea typeface="Verdana" panose="020B0604030504040204" pitchFamily="34" charset="0"/>
                <a:cs typeface="Verdana"/>
              </a:rPr>
              <a:t>Occupation</a:t>
            </a:r>
          </a:p>
        </p:txBody>
      </p:sp>
      <p:sp>
        <p:nvSpPr>
          <p:cNvPr id="48" name="CuadroTexto 47"/>
          <p:cNvSpPr txBox="1"/>
          <p:nvPr/>
        </p:nvSpPr>
        <p:spPr>
          <a:xfrm>
            <a:off x="5366435" y="1667263"/>
            <a:ext cx="1764567" cy="577081"/>
          </a:xfrm>
          <a:prstGeom prst="rect">
            <a:avLst/>
          </a:prstGeom>
          <a:noFill/>
        </p:spPr>
        <p:txBody>
          <a:bodyPr wrap="square" rtlCol="0">
            <a:spAutoFit/>
          </a:bodyPr>
          <a:lstStyle/>
          <a:p>
            <a:r>
              <a:rPr lang="en-US" sz="1050" dirty="0">
                <a:solidFill>
                  <a:schemeClr val="tx1">
                    <a:lumMod val="85000"/>
                    <a:lumOff val="15000"/>
                  </a:schemeClr>
                </a:solidFill>
                <a:latin typeface="Verdana"/>
                <a:ea typeface="Verdana" panose="020B0604030504040204" pitchFamily="34" charset="0"/>
                <a:cs typeface="Verdana"/>
              </a:rPr>
              <a:t>Main activity.</a:t>
            </a:r>
          </a:p>
          <a:p>
            <a:endParaRPr lang="en-US" sz="1050" dirty="0">
              <a:solidFill>
                <a:schemeClr val="tx1">
                  <a:lumMod val="85000"/>
                  <a:lumOff val="15000"/>
                </a:schemeClr>
              </a:solidFill>
              <a:latin typeface="Verdana"/>
              <a:ea typeface="Verdana" panose="020B0604030504040204" pitchFamily="34" charset="0"/>
              <a:cs typeface="Verdana"/>
            </a:endParaRPr>
          </a:p>
          <a:p>
            <a:r>
              <a:rPr lang="en-US" sz="1050" dirty="0">
                <a:solidFill>
                  <a:schemeClr val="tx1">
                    <a:lumMod val="85000"/>
                    <a:lumOff val="15000"/>
                  </a:schemeClr>
                </a:solidFill>
                <a:latin typeface="Verdana"/>
                <a:ea typeface="Verdana" panose="020B0604030504040204" pitchFamily="34" charset="0"/>
                <a:cs typeface="Verdana"/>
              </a:rPr>
              <a:t>Main activity by sex.</a:t>
            </a:r>
          </a:p>
        </p:txBody>
      </p:sp>
      <p:sp>
        <p:nvSpPr>
          <p:cNvPr id="55" name="CuadroTexto 54"/>
          <p:cNvSpPr txBox="1"/>
          <p:nvPr/>
        </p:nvSpPr>
        <p:spPr>
          <a:xfrm>
            <a:off x="5189390" y="2569701"/>
            <a:ext cx="3723844" cy="646331"/>
          </a:xfrm>
          <a:prstGeom prst="rect">
            <a:avLst/>
          </a:prstGeom>
          <a:noFill/>
        </p:spPr>
        <p:txBody>
          <a:bodyPr wrap="square" rtlCol="0">
            <a:spAutoFit/>
          </a:bodyPr>
          <a:lstStyle/>
          <a:p>
            <a:r>
              <a:rPr lang="en-US" sz="1200" b="1" dirty="0">
                <a:solidFill>
                  <a:schemeClr val="tx1">
                    <a:lumMod val="85000"/>
                    <a:lumOff val="15000"/>
                  </a:schemeClr>
                </a:solidFill>
                <a:latin typeface="Verdana"/>
                <a:ea typeface="Verdana" panose="020B0604030504040204" pitchFamily="34" charset="0"/>
                <a:cs typeface="Verdana"/>
              </a:rPr>
              <a:t>Disruption of support networks within the framework of the COVID-19 pandemic </a:t>
            </a:r>
          </a:p>
        </p:txBody>
      </p:sp>
      <p:sp>
        <p:nvSpPr>
          <p:cNvPr id="56" name="CuadroTexto 55"/>
          <p:cNvSpPr txBox="1"/>
          <p:nvPr/>
        </p:nvSpPr>
        <p:spPr>
          <a:xfrm>
            <a:off x="5389954" y="3318249"/>
            <a:ext cx="3406437" cy="253916"/>
          </a:xfrm>
          <a:prstGeom prst="rect">
            <a:avLst/>
          </a:prstGeom>
          <a:noFill/>
        </p:spPr>
        <p:txBody>
          <a:bodyPr wrap="square" rtlCol="0">
            <a:spAutoFit/>
          </a:bodyPr>
          <a:lstStyle/>
          <a:p>
            <a:r>
              <a:rPr lang="en-US" sz="1050" dirty="0">
                <a:solidFill>
                  <a:schemeClr val="tx1">
                    <a:lumMod val="85000"/>
                    <a:lumOff val="15000"/>
                  </a:schemeClr>
                </a:solidFill>
                <a:latin typeface="Verdana"/>
                <a:ea typeface="Verdana" panose="020B0604030504040204" pitchFamily="34" charset="0"/>
                <a:cs typeface="Verdana"/>
              </a:rPr>
              <a:t>Access to care services.</a:t>
            </a:r>
          </a:p>
        </p:txBody>
      </p:sp>
      <p:grpSp>
        <p:nvGrpSpPr>
          <p:cNvPr id="58"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2671316"/>
            <a:ext cx="108000" cy="108000"/>
            <a:chOff x="885266" y="1144859"/>
            <a:chExt cx="224500" cy="224500"/>
          </a:xfrm>
        </p:grpSpPr>
        <p:sp>
          <p:nvSpPr>
            <p:cNvPr id="59"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60"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61"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3003798"/>
            <a:ext cx="108000" cy="108000"/>
            <a:chOff x="885266" y="1144859"/>
            <a:chExt cx="224500" cy="224500"/>
          </a:xfrm>
        </p:grpSpPr>
        <p:sp>
          <p:nvSpPr>
            <p:cNvPr id="62"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63"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64"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3914502"/>
            <a:ext cx="108000" cy="108000"/>
            <a:chOff x="885266" y="1144859"/>
            <a:chExt cx="224500" cy="224500"/>
          </a:xfrm>
        </p:grpSpPr>
        <p:sp>
          <p:nvSpPr>
            <p:cNvPr id="65"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66"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67"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4246984"/>
            <a:ext cx="108000" cy="108000"/>
            <a:chOff x="885266" y="1144859"/>
            <a:chExt cx="224500" cy="224500"/>
          </a:xfrm>
        </p:grpSpPr>
        <p:sp>
          <p:nvSpPr>
            <p:cNvPr id="68"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69"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70" name="Grupo 12">
            <a:extLst>
              <a:ext uri="{FF2B5EF4-FFF2-40B4-BE49-F238E27FC236}">
                <a16:creationId xmlns:a16="http://schemas.microsoft.com/office/drawing/2014/main" id="{02F0F08A-114D-2042-AAD0-D231C87DA4DA}"/>
              </a:ext>
            </a:extLst>
          </p:cNvPr>
          <p:cNvGrpSpPr>
            <a:grpSpLocks noChangeAspect="1"/>
          </p:cNvGrpSpPr>
          <p:nvPr/>
        </p:nvGrpSpPr>
        <p:grpSpPr>
          <a:xfrm>
            <a:off x="855262" y="4681983"/>
            <a:ext cx="108000" cy="108000"/>
            <a:chOff x="885266" y="1144859"/>
            <a:chExt cx="224500" cy="224500"/>
          </a:xfrm>
        </p:grpSpPr>
        <p:sp>
          <p:nvSpPr>
            <p:cNvPr id="71"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72"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73" name="Grupo 12">
            <a:extLst>
              <a:ext uri="{FF2B5EF4-FFF2-40B4-BE49-F238E27FC236}">
                <a16:creationId xmlns:a16="http://schemas.microsoft.com/office/drawing/2014/main" id="{02F0F08A-114D-2042-AAD0-D231C87DA4DA}"/>
              </a:ext>
            </a:extLst>
          </p:cNvPr>
          <p:cNvGrpSpPr>
            <a:grpSpLocks noChangeAspect="1"/>
          </p:cNvGrpSpPr>
          <p:nvPr/>
        </p:nvGrpSpPr>
        <p:grpSpPr>
          <a:xfrm>
            <a:off x="5245472" y="1777619"/>
            <a:ext cx="108000" cy="108000"/>
            <a:chOff x="885266" y="1144859"/>
            <a:chExt cx="224500" cy="224500"/>
          </a:xfrm>
        </p:grpSpPr>
        <p:sp>
          <p:nvSpPr>
            <p:cNvPr id="74"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75"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76" name="Grupo 12">
            <a:extLst>
              <a:ext uri="{FF2B5EF4-FFF2-40B4-BE49-F238E27FC236}">
                <a16:creationId xmlns:a16="http://schemas.microsoft.com/office/drawing/2014/main" id="{02F0F08A-114D-2042-AAD0-D231C87DA4DA}"/>
              </a:ext>
            </a:extLst>
          </p:cNvPr>
          <p:cNvGrpSpPr>
            <a:grpSpLocks noChangeAspect="1"/>
          </p:cNvGrpSpPr>
          <p:nvPr/>
        </p:nvGrpSpPr>
        <p:grpSpPr>
          <a:xfrm>
            <a:off x="5245472" y="2067694"/>
            <a:ext cx="108000" cy="108000"/>
            <a:chOff x="885266" y="1144859"/>
            <a:chExt cx="224500" cy="224500"/>
          </a:xfrm>
        </p:grpSpPr>
        <p:sp>
          <p:nvSpPr>
            <p:cNvPr id="77"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78"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grpSp>
        <p:nvGrpSpPr>
          <p:cNvPr id="79" name="Grupo 12">
            <a:extLst>
              <a:ext uri="{FF2B5EF4-FFF2-40B4-BE49-F238E27FC236}">
                <a16:creationId xmlns:a16="http://schemas.microsoft.com/office/drawing/2014/main" id="{02F0F08A-114D-2042-AAD0-D231C87DA4DA}"/>
              </a:ext>
            </a:extLst>
          </p:cNvPr>
          <p:cNvGrpSpPr>
            <a:grpSpLocks noChangeAspect="1"/>
          </p:cNvGrpSpPr>
          <p:nvPr/>
        </p:nvGrpSpPr>
        <p:grpSpPr>
          <a:xfrm>
            <a:off x="5245472" y="3400889"/>
            <a:ext cx="108000" cy="108000"/>
            <a:chOff x="885266" y="1144859"/>
            <a:chExt cx="224500" cy="224500"/>
          </a:xfrm>
        </p:grpSpPr>
        <p:sp>
          <p:nvSpPr>
            <p:cNvPr id="80" name="Elipse 12">
              <a:extLst>
                <a:ext uri="{FF2B5EF4-FFF2-40B4-BE49-F238E27FC236}">
                  <a16:creationId xmlns:a16="http://schemas.microsoft.com/office/drawing/2014/main" id="{8C529ABA-6397-7A4D-AD3A-2DDF6FC25F0C}"/>
                </a:ext>
              </a:extLst>
            </p:cNvPr>
            <p:cNvSpPr/>
            <p:nvPr/>
          </p:nvSpPr>
          <p:spPr>
            <a:xfrm>
              <a:off x="885266" y="1144859"/>
              <a:ext cx="224500" cy="224500"/>
            </a:xfrm>
            <a:prstGeom prst="ellipse">
              <a:avLst/>
            </a:prstGeom>
            <a:solidFill>
              <a:schemeClr val="bg1"/>
            </a:solidFill>
            <a:ln>
              <a:solidFill>
                <a:srgbClr val="FFA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sp>
          <p:nvSpPr>
            <p:cNvPr id="81" name="Elipse 13">
              <a:extLst>
                <a:ext uri="{FF2B5EF4-FFF2-40B4-BE49-F238E27FC236}">
                  <a16:creationId xmlns:a16="http://schemas.microsoft.com/office/drawing/2014/main" id="{CE25B5F2-830D-DC4A-A97C-18F8218604DA}"/>
                </a:ext>
              </a:extLst>
            </p:cNvPr>
            <p:cNvSpPr/>
            <p:nvPr/>
          </p:nvSpPr>
          <p:spPr>
            <a:xfrm>
              <a:off x="933642" y="1193235"/>
              <a:ext cx="127747" cy="127747"/>
            </a:xfrm>
            <a:prstGeom prst="ellipse">
              <a:avLst/>
            </a:prstGeom>
            <a:solidFill>
              <a:srgbClr val="FF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a:ln>
                  <a:noFill/>
                </a:ln>
                <a:solidFill>
                  <a:prstClr val="white"/>
                </a:solidFill>
                <a:effectLst/>
                <a:uLnTx/>
                <a:uFillTx/>
                <a:latin typeface="Verdana"/>
                <a:ea typeface="+mn-ea"/>
                <a:cs typeface="Verdana"/>
              </a:endParaRPr>
            </a:p>
          </p:txBody>
        </p:sp>
      </p:grpSp>
    </p:spTree>
    <p:extLst>
      <p:ext uri="{BB962C8B-B14F-4D97-AF65-F5344CB8AC3E}">
        <p14:creationId xmlns:p14="http://schemas.microsoft.com/office/powerpoint/2010/main" val="3859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1845918"/>
            <a:ext cx="9144000" cy="28895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0" name="Gráfico 9">
            <a:extLst>
              <a:ext uri="{FF2B5EF4-FFF2-40B4-BE49-F238E27FC236}">
                <a16:creationId xmlns:a16="http://schemas.microsoft.com/office/drawing/2014/main" id="{92DD531B-E8E3-AA41-8212-776B75628D86}"/>
              </a:ext>
            </a:extLst>
          </p:cNvPr>
          <p:cNvGraphicFramePr>
            <a:graphicFrameLocks/>
          </p:cNvGraphicFramePr>
          <p:nvPr>
            <p:extLst>
              <p:ext uri="{D42A27DB-BD31-4B8C-83A1-F6EECF244321}">
                <p14:modId xmlns:p14="http://schemas.microsoft.com/office/powerpoint/2010/main" val="2726151626"/>
              </p:ext>
            </p:extLst>
          </p:nvPr>
        </p:nvGraphicFramePr>
        <p:xfrm>
          <a:off x="652890" y="1987428"/>
          <a:ext cx="5050167" cy="2645985"/>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23FDDC88-F902-EC44-AB67-358DC7B4A554}"/>
              </a:ext>
            </a:extLst>
          </p:cNvPr>
          <p:cNvSpPr txBox="1"/>
          <p:nvPr/>
        </p:nvSpPr>
        <p:spPr>
          <a:xfrm>
            <a:off x="282501" y="1143651"/>
            <a:ext cx="8437818" cy="577081"/>
          </a:xfrm>
          <a:prstGeom prst="rect">
            <a:avLst/>
          </a:prstGeom>
          <a:noFill/>
        </p:spPr>
        <p:txBody>
          <a:bodyPr wrap="square" rtlCol="0">
            <a:spAutoFit/>
          </a:bodyPr>
          <a:lstStyle/>
          <a:p>
            <a:pPr algn="just"/>
            <a:r>
              <a:rPr lang="en-US" sz="1050" dirty="0">
                <a:solidFill>
                  <a:schemeClr val="tx1">
                    <a:lumMod val="85000"/>
                    <a:lumOff val="15000"/>
                  </a:schemeClr>
                </a:solidFill>
                <a:latin typeface="Verdana"/>
                <a:ea typeface="Verdana" panose="020B0604030504040204" pitchFamily="34" charset="0"/>
                <a:cs typeface="Verdana"/>
              </a:rPr>
              <a:t>In Colombia there are 3,134,037 (7.1% of the country's population) people with disabilities. In performing basic daily activities, of the total, 1,784,372 (4.07% of the country's population) reported having disabilities in the levels of severity 1 or 2 according to the Washington Group scale.</a:t>
            </a:r>
            <a:endParaRPr lang="es-ES_tradnl" sz="1050" dirty="0">
              <a:solidFill>
                <a:schemeClr val="tx1">
                  <a:lumMod val="85000"/>
                  <a:lumOff val="15000"/>
                </a:schemeClr>
              </a:solidFill>
              <a:latin typeface="Verdana"/>
              <a:ea typeface="Verdana" panose="020B0604030504040204" pitchFamily="34" charset="0"/>
              <a:cs typeface="Verdana"/>
            </a:endParaRPr>
          </a:p>
        </p:txBody>
      </p:sp>
      <p:sp>
        <p:nvSpPr>
          <p:cNvPr id="5" name="CuadroTexto 4">
            <a:extLst>
              <a:ext uri="{FF2B5EF4-FFF2-40B4-BE49-F238E27FC236}">
                <a16:creationId xmlns:a16="http://schemas.microsoft.com/office/drawing/2014/main" id="{6C2A38DA-1B6E-F041-A8EA-11377F29C428}"/>
              </a:ext>
            </a:extLst>
          </p:cNvPr>
          <p:cNvSpPr txBox="1"/>
          <p:nvPr/>
        </p:nvSpPr>
        <p:spPr>
          <a:xfrm>
            <a:off x="329537" y="607150"/>
            <a:ext cx="6873766" cy="307777"/>
          </a:xfrm>
          <a:prstGeom prst="rect">
            <a:avLst/>
          </a:prstGeom>
          <a:noFill/>
        </p:spPr>
        <p:txBody>
          <a:bodyPr wrap="square" rtlCol="0">
            <a:spAutoFit/>
          </a:bodyPr>
          <a:lstStyle/>
          <a:p>
            <a:r>
              <a:rPr lang="es-ES_tradnl" sz="1400" b="1" dirty="0">
                <a:solidFill>
                  <a:schemeClr val="tx1">
                    <a:lumMod val="95000"/>
                    <a:lumOff val="5000"/>
                  </a:schemeClr>
                </a:solidFill>
                <a:latin typeface="Verdana"/>
                <a:ea typeface="Verdana" panose="020B0604030504040204" pitchFamily="34" charset="0"/>
                <a:cs typeface="Verdana"/>
              </a:rPr>
              <a:t>1. </a:t>
            </a:r>
            <a:r>
              <a:rPr lang="en-US" sz="1400" b="1" dirty="0">
                <a:solidFill>
                  <a:schemeClr val="tx1">
                    <a:lumMod val="95000"/>
                    <a:lumOff val="5000"/>
                  </a:schemeClr>
                </a:solidFill>
                <a:latin typeface="Verdana"/>
                <a:ea typeface="Verdana" panose="020B0604030504040204" pitchFamily="34" charset="0"/>
                <a:cs typeface="Verdana"/>
              </a:rPr>
              <a:t>People with </a:t>
            </a:r>
            <a:r>
              <a:rPr lang="en-US" sz="1400" b="1" dirty="0" err="1">
                <a:solidFill>
                  <a:schemeClr val="tx1">
                    <a:lumMod val="95000"/>
                    <a:lumOff val="5000"/>
                  </a:schemeClr>
                </a:solidFill>
                <a:latin typeface="Verdana"/>
                <a:ea typeface="Verdana" panose="020B0604030504040204" pitchFamily="34" charset="0"/>
                <a:cs typeface="Verdana"/>
              </a:rPr>
              <a:t>disabillities</a:t>
            </a:r>
            <a:r>
              <a:rPr lang="en-US" sz="1400" b="1" dirty="0">
                <a:solidFill>
                  <a:schemeClr val="tx1">
                    <a:lumMod val="95000"/>
                    <a:lumOff val="5000"/>
                  </a:schemeClr>
                </a:solidFill>
                <a:latin typeface="Verdana"/>
                <a:ea typeface="Verdana" panose="020B0604030504040204" pitchFamily="34" charset="0"/>
                <a:cs typeface="Verdana"/>
              </a:rPr>
              <a:t> in Colombia</a:t>
            </a:r>
          </a:p>
        </p:txBody>
      </p:sp>
      <p:sp>
        <p:nvSpPr>
          <p:cNvPr id="6" name="object 18">
            <a:extLst>
              <a:ext uri="{FF2B5EF4-FFF2-40B4-BE49-F238E27FC236}">
                <a16:creationId xmlns:a16="http://schemas.microsoft.com/office/drawing/2014/main" id="{1BAD673E-2334-DE43-8E8B-6C0033584BF4}"/>
              </a:ext>
            </a:extLst>
          </p:cNvPr>
          <p:cNvSpPr txBox="1"/>
          <p:nvPr/>
        </p:nvSpPr>
        <p:spPr>
          <a:xfrm>
            <a:off x="391524" y="4790972"/>
            <a:ext cx="6223461"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b="1" spc="15" dirty="0">
                <a:solidFill>
                  <a:srgbClr val="262626"/>
                </a:solidFill>
                <a:latin typeface="Verdana"/>
                <a:ea typeface="Verdana" panose="020B0604030504040204" pitchFamily="34" charset="0"/>
                <a:cs typeface="Verdana"/>
              </a:rPr>
              <a:t>: </a:t>
            </a:r>
            <a:r>
              <a:rPr lang="es-CO" sz="700" spc="15" dirty="0">
                <a:solidFill>
                  <a:srgbClr val="262626"/>
                </a:solidFill>
                <a:latin typeface="Verdana"/>
                <a:ea typeface="Verdana" panose="020B0604030504040204" pitchFamily="34" charset="0"/>
                <a:cs typeface="Verdana"/>
              </a:rPr>
              <a:t>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r>
              <a:rPr lang="es-ES_tradnl" sz="700" spc="10" dirty="0">
                <a:solidFill>
                  <a:srgbClr val="262626"/>
                </a:solidFill>
                <a:latin typeface="Verdana"/>
                <a:ea typeface="Verdana" panose="020B0604030504040204" pitchFamily="34" charset="0"/>
                <a:cs typeface="Verdana"/>
              </a:rPr>
              <a:t>.</a:t>
            </a:r>
            <a:endParaRPr sz="700" dirty="0">
              <a:solidFill>
                <a:srgbClr val="262626"/>
              </a:solidFill>
              <a:latin typeface="Verdana"/>
              <a:ea typeface="Verdana" panose="020B0604030504040204" pitchFamily="34" charset="0"/>
              <a:cs typeface="Verdana"/>
            </a:endParaRPr>
          </a:p>
        </p:txBody>
      </p:sp>
      <p:sp>
        <p:nvSpPr>
          <p:cNvPr id="9" name="CuadroTexto 8">
            <a:extLst>
              <a:ext uri="{FF2B5EF4-FFF2-40B4-BE49-F238E27FC236}">
                <a16:creationId xmlns:a16="http://schemas.microsoft.com/office/drawing/2014/main" id="{BA035CD0-8292-4844-878F-47EF80D38A8A}"/>
              </a:ext>
            </a:extLst>
          </p:cNvPr>
          <p:cNvSpPr txBox="1"/>
          <p:nvPr/>
        </p:nvSpPr>
        <p:spPr>
          <a:xfrm>
            <a:off x="5844163" y="2907630"/>
            <a:ext cx="2970227" cy="1061829"/>
          </a:xfrm>
          <a:prstGeom prst="rect">
            <a:avLst/>
          </a:prstGeom>
          <a:noFill/>
        </p:spPr>
        <p:txBody>
          <a:bodyPr wrap="square" rtlCol="0">
            <a:spAutoFit/>
          </a:bodyPr>
          <a:lstStyle/>
          <a:p>
            <a:pPr algn="just"/>
            <a:r>
              <a:rPr lang="en-US" sz="1050" dirty="0">
                <a:solidFill>
                  <a:srgbClr val="262626"/>
                </a:solidFill>
                <a:latin typeface="Verdana"/>
                <a:ea typeface="Verdana" panose="020B0604030504040204" pitchFamily="34" charset="0"/>
                <a:cs typeface="Verdana"/>
              </a:rPr>
              <a:t>In the group of people with disabilities aged 0-14, 56.5% are men, this trend is reversed at15 years, where there is a higher percentage of women (52.3%) and in people of 65 years and over, 57.5% are women.</a:t>
            </a:r>
            <a:endParaRPr lang="es-ES_tradnl" sz="1050" dirty="0">
              <a:solidFill>
                <a:srgbClr val="262626"/>
              </a:solidFill>
              <a:latin typeface="Verdana"/>
              <a:ea typeface="Verdana" panose="020B0604030504040204" pitchFamily="34" charset="0"/>
              <a:cs typeface="Verdana"/>
            </a:endParaRPr>
          </a:p>
        </p:txBody>
      </p:sp>
      <p:sp>
        <p:nvSpPr>
          <p:cNvPr id="7" name="CuadroTexto 6">
            <a:extLst>
              <a:ext uri="{FF2B5EF4-FFF2-40B4-BE49-F238E27FC236}">
                <a16:creationId xmlns:a16="http://schemas.microsoft.com/office/drawing/2014/main" id="{6C7B486D-36E0-F848-816D-97794D3B2ACD}"/>
              </a:ext>
            </a:extLst>
          </p:cNvPr>
          <p:cNvSpPr txBox="1"/>
          <p:nvPr/>
        </p:nvSpPr>
        <p:spPr>
          <a:xfrm rot="16200000">
            <a:off x="-141965" y="2902049"/>
            <a:ext cx="1143000" cy="215444"/>
          </a:xfrm>
          <a:prstGeom prst="rect">
            <a:avLst/>
          </a:prstGeom>
          <a:noFill/>
        </p:spPr>
        <p:txBody>
          <a:bodyPr wrap="square" rtlCol="0">
            <a:spAutoFit/>
          </a:bodyPr>
          <a:lstStyle/>
          <a:p>
            <a:r>
              <a:rPr lang="es-CO" sz="800" b="1" dirty="0" err="1">
                <a:latin typeface="Verdana"/>
                <a:cs typeface="Verdana"/>
              </a:rPr>
              <a:t>Percentage</a:t>
            </a:r>
            <a:r>
              <a:rPr lang="es-CO" sz="800" b="1" dirty="0">
                <a:latin typeface="Verdana"/>
                <a:cs typeface="Verdana"/>
              </a:rPr>
              <a:t> (%)</a:t>
            </a:r>
          </a:p>
        </p:txBody>
      </p:sp>
      <p:cxnSp>
        <p:nvCxnSpPr>
          <p:cNvPr id="8" name="Conector recto 7"/>
          <p:cNvCxnSpPr/>
          <p:nvPr/>
        </p:nvCxnSpPr>
        <p:spPr>
          <a:xfrm>
            <a:off x="391524" y="1038807"/>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18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11497"/>
            <a:ext cx="9144000" cy="24148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13EFB62D-AE8D-864C-B2D5-CDEEC0FF7460}"/>
              </a:ext>
            </a:extLst>
          </p:cNvPr>
          <p:cNvSpPr txBox="1"/>
          <p:nvPr/>
        </p:nvSpPr>
        <p:spPr>
          <a:xfrm>
            <a:off x="297646" y="637858"/>
            <a:ext cx="6873766" cy="307777"/>
          </a:xfrm>
          <a:prstGeom prst="rect">
            <a:avLst/>
          </a:prstGeom>
          <a:noFill/>
        </p:spPr>
        <p:txBody>
          <a:bodyPr wrap="square" rtlCol="0">
            <a:spAutoFit/>
          </a:bodyPr>
          <a:lstStyle/>
          <a:p>
            <a:r>
              <a:rPr lang="en-US" sz="1400" b="1" dirty="0">
                <a:solidFill>
                  <a:srgbClr val="0D0D0D"/>
                </a:solidFill>
                <a:latin typeface="Verdana"/>
                <a:ea typeface="Verdana" panose="020B0604030504040204" pitchFamily="34" charset="0"/>
                <a:cs typeface="Verdana"/>
              </a:rPr>
              <a:t>1.1. Report of COVID-19 cases in people with disabilities</a:t>
            </a:r>
            <a:endParaRPr lang="es-ES_tradnl" sz="1400" b="1" dirty="0">
              <a:solidFill>
                <a:srgbClr val="0D0D0D"/>
              </a:solidFill>
              <a:latin typeface="Verdana"/>
              <a:ea typeface="Verdana" panose="020B0604030504040204" pitchFamily="34" charset="0"/>
              <a:cs typeface="Verdana"/>
            </a:endParaRPr>
          </a:p>
        </p:txBody>
      </p:sp>
      <p:sp>
        <p:nvSpPr>
          <p:cNvPr id="4" name="CuadroTexto 3">
            <a:extLst>
              <a:ext uri="{FF2B5EF4-FFF2-40B4-BE49-F238E27FC236}">
                <a16:creationId xmlns:a16="http://schemas.microsoft.com/office/drawing/2014/main" id="{23FDDC88-F902-EC44-AB67-358DC7B4A554}"/>
              </a:ext>
            </a:extLst>
          </p:cNvPr>
          <p:cNvSpPr txBox="1"/>
          <p:nvPr/>
        </p:nvSpPr>
        <p:spPr>
          <a:xfrm>
            <a:off x="285888" y="1072779"/>
            <a:ext cx="8513430" cy="800219"/>
          </a:xfrm>
          <a:prstGeom prst="rect">
            <a:avLst/>
          </a:prstGeom>
          <a:noFill/>
        </p:spPr>
        <p:txBody>
          <a:bodyPr wrap="square" rtlCol="0">
            <a:spAutoFit/>
          </a:bodyPr>
          <a:lstStyle/>
          <a:p>
            <a:pPr algn="just"/>
            <a:r>
              <a:rPr lang="en-US" sz="1050" dirty="0">
                <a:solidFill>
                  <a:schemeClr val="tx1">
                    <a:lumMod val="85000"/>
                    <a:lumOff val="15000"/>
                  </a:schemeClr>
                </a:solidFill>
                <a:latin typeface="Verdana"/>
                <a:ea typeface="Verdana" panose="020B0604030504040204" pitchFamily="34" charset="0"/>
                <a:cs typeface="Verdana"/>
              </a:rPr>
              <a:t>According to the report of the Ministry of Health and Social Protection and the National Institute of Health (INS), as of August 31, in Colombia there was 615,179 confirmed cases; 19,664 deaths and 459,529 recovered.</a:t>
            </a:r>
          </a:p>
          <a:p>
            <a:pPr algn="just"/>
            <a:endParaRPr lang="en-US" sz="400" dirty="0">
              <a:solidFill>
                <a:schemeClr val="tx1">
                  <a:lumMod val="85000"/>
                  <a:lumOff val="15000"/>
                </a:schemeClr>
              </a:solidFill>
              <a:latin typeface="Verdana"/>
              <a:ea typeface="Verdana" panose="020B0604030504040204" pitchFamily="34" charset="0"/>
              <a:cs typeface="Verdana"/>
            </a:endParaRPr>
          </a:p>
          <a:p>
            <a:pPr algn="just"/>
            <a:r>
              <a:rPr lang="en-US" sz="1050" dirty="0">
                <a:solidFill>
                  <a:schemeClr val="tx1">
                    <a:lumMod val="85000"/>
                    <a:lumOff val="15000"/>
                  </a:schemeClr>
                </a:solidFill>
                <a:latin typeface="Verdana"/>
                <a:ea typeface="Verdana" panose="020B0604030504040204" pitchFamily="34" charset="0"/>
                <a:cs typeface="Verdana"/>
              </a:rPr>
              <a:t>As of August 31 (accumulated year), it reported 851 confirmed cases in people with disabilities (0.1% of cases over the national total); 95 deceased (0.5%) and 582 recovered disabled people (0.1%).</a:t>
            </a:r>
            <a:endParaRPr lang="es-ES_tradnl" sz="1050" dirty="0">
              <a:solidFill>
                <a:schemeClr val="tx1">
                  <a:lumMod val="85000"/>
                  <a:lumOff val="15000"/>
                </a:schemeClr>
              </a:solidFill>
              <a:highlight>
                <a:srgbClr val="FF0000"/>
              </a:highlight>
              <a:latin typeface="Verdana"/>
              <a:ea typeface="Verdana" panose="020B0604030504040204" pitchFamily="34" charset="0"/>
              <a:cs typeface="Verdana"/>
            </a:endParaRPr>
          </a:p>
        </p:txBody>
      </p:sp>
      <p:sp>
        <p:nvSpPr>
          <p:cNvPr id="7" name="object 18">
            <a:extLst>
              <a:ext uri="{FF2B5EF4-FFF2-40B4-BE49-F238E27FC236}">
                <a16:creationId xmlns:a16="http://schemas.microsoft.com/office/drawing/2014/main" id="{7C7C49B1-4A16-7C41-82F3-8E52386D5201}"/>
              </a:ext>
            </a:extLst>
          </p:cNvPr>
          <p:cNvSpPr txBox="1"/>
          <p:nvPr/>
        </p:nvSpPr>
        <p:spPr>
          <a:xfrm>
            <a:off x="397431" y="4894084"/>
            <a:ext cx="7967184" cy="118455"/>
          </a:xfrm>
          <a:prstGeom prst="rect">
            <a:avLst/>
          </a:prstGeom>
        </p:spPr>
        <p:txBody>
          <a:bodyPr vert="horz" wrap="square" lIns="0" tIns="6985" rIns="0" bIns="0" rtlCol="0">
            <a:spAutoFit/>
          </a:bodyPr>
          <a:lstStyle/>
          <a:p>
            <a:pPr marL="12700" marR="5080">
              <a:lnSpc>
                <a:spcPct val="104099"/>
              </a:lnSpc>
              <a:spcBef>
                <a:spcPts val="55"/>
              </a:spcBef>
            </a:pPr>
            <a:r>
              <a:rPr lang="en-US" sz="700" b="1" spc="15" dirty="0">
                <a:solidFill>
                  <a:srgbClr val="262626"/>
                </a:solidFill>
                <a:latin typeface="Verdana"/>
                <a:ea typeface="Verdana" panose="020B0604030504040204" pitchFamily="34" charset="0"/>
                <a:cs typeface="Verdana"/>
              </a:rPr>
              <a:t>Source: </a:t>
            </a:r>
            <a:r>
              <a:rPr lang="en-US" sz="700" spc="15" dirty="0">
                <a:solidFill>
                  <a:srgbClr val="262626"/>
                </a:solidFill>
                <a:latin typeface="Verdana"/>
                <a:ea typeface="Verdana" panose="020B0604030504040204" pitchFamily="34" charset="0"/>
                <a:cs typeface="Verdana"/>
              </a:rPr>
              <a:t>Ministry of Health and Social Protection and National Institute of Health. 2020.</a:t>
            </a:r>
            <a:endParaRPr sz="700" dirty="0">
              <a:solidFill>
                <a:srgbClr val="262626"/>
              </a:solidFill>
              <a:latin typeface="Verdana"/>
              <a:ea typeface="Verdana" panose="020B0604030504040204" pitchFamily="34" charset="0"/>
              <a:cs typeface="Verdana"/>
            </a:endParaRPr>
          </a:p>
        </p:txBody>
      </p:sp>
      <p:graphicFrame>
        <p:nvGraphicFramePr>
          <p:cNvPr id="3" name="Tabla 2">
            <a:extLst>
              <a:ext uri="{FF2B5EF4-FFF2-40B4-BE49-F238E27FC236}">
                <a16:creationId xmlns:a16="http://schemas.microsoft.com/office/drawing/2014/main" id="{9C6D5C4B-9987-4847-A835-6231F4CD6901}"/>
              </a:ext>
            </a:extLst>
          </p:cNvPr>
          <p:cNvGraphicFramePr>
            <a:graphicFrameLocks noGrp="1"/>
          </p:cNvGraphicFramePr>
          <p:nvPr>
            <p:extLst>
              <p:ext uri="{D42A27DB-BD31-4B8C-83A1-F6EECF244321}">
                <p14:modId xmlns:p14="http://schemas.microsoft.com/office/powerpoint/2010/main" val="527682439"/>
              </p:ext>
            </p:extLst>
          </p:nvPr>
        </p:nvGraphicFramePr>
        <p:xfrm>
          <a:off x="391524" y="2138317"/>
          <a:ext cx="8407794" cy="2159229"/>
        </p:xfrm>
        <a:graphic>
          <a:graphicData uri="http://schemas.openxmlformats.org/drawingml/2006/table">
            <a:tbl>
              <a:tblPr/>
              <a:tblGrid>
                <a:gridCol w="2513557">
                  <a:extLst>
                    <a:ext uri="{9D8B030D-6E8A-4147-A177-3AD203B41FA5}">
                      <a16:colId xmlns:a16="http://schemas.microsoft.com/office/drawing/2014/main" val="2483999617"/>
                    </a:ext>
                  </a:extLst>
                </a:gridCol>
                <a:gridCol w="2047035">
                  <a:extLst>
                    <a:ext uri="{9D8B030D-6E8A-4147-A177-3AD203B41FA5}">
                      <a16:colId xmlns:a16="http://schemas.microsoft.com/office/drawing/2014/main" val="388033583"/>
                    </a:ext>
                  </a:extLst>
                </a:gridCol>
                <a:gridCol w="1923601">
                  <a:extLst>
                    <a:ext uri="{9D8B030D-6E8A-4147-A177-3AD203B41FA5}">
                      <a16:colId xmlns:a16="http://schemas.microsoft.com/office/drawing/2014/main" val="2165043512"/>
                    </a:ext>
                  </a:extLst>
                </a:gridCol>
                <a:gridCol w="1923601">
                  <a:extLst>
                    <a:ext uri="{9D8B030D-6E8A-4147-A177-3AD203B41FA5}">
                      <a16:colId xmlns:a16="http://schemas.microsoft.com/office/drawing/2014/main" val="1713028704"/>
                    </a:ext>
                  </a:extLst>
                </a:gridCol>
              </a:tblGrid>
              <a:tr h="213669">
                <a:tc gridSpan="4">
                  <a:txBody>
                    <a:bodyPr/>
                    <a:lstStyle/>
                    <a:p>
                      <a:pPr algn="ctr" fontAlgn="b"/>
                      <a:r>
                        <a:rPr lang="es-CO" sz="800" b="1" i="0" u="none" strike="noStrike" dirty="0">
                          <a:solidFill>
                            <a:srgbClr val="0D0D0D"/>
                          </a:solidFill>
                          <a:effectLst/>
                          <a:latin typeface="Verdana"/>
                          <a:cs typeface="Verdana"/>
                        </a:rPr>
                        <a:t>COVID-19 Report</a:t>
                      </a: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AB00"/>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807060147"/>
                  </a:ext>
                </a:extLst>
              </a:tr>
              <a:tr h="246959">
                <a:tc>
                  <a:txBody>
                    <a:bodyPr/>
                    <a:lstStyle/>
                    <a:p>
                      <a:pPr algn="ctr" fontAlgn="b"/>
                      <a:r>
                        <a:rPr lang="es-CO" sz="800" b="1" i="0" u="none" strike="noStrike" dirty="0">
                          <a:solidFill>
                            <a:srgbClr val="000000"/>
                          </a:solidFill>
                          <a:effectLst/>
                          <a:latin typeface="Verdana"/>
                          <a:cs typeface="Verdana"/>
                        </a:rPr>
                        <a:t>Poblation</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s-CO" sz="800" b="1" i="0" u="none" strike="noStrike" dirty="0">
                          <a:solidFill>
                            <a:srgbClr val="000000"/>
                          </a:solidFill>
                          <a:effectLst/>
                          <a:latin typeface="Verdana"/>
                          <a:cs typeface="Verdana"/>
                        </a:rPr>
                        <a:t>*Sum number of</a:t>
                      </a:r>
                      <a:r>
                        <a:rPr lang="es-CO" sz="800" b="1" i="0" u="none" strike="noStrike" baseline="0" dirty="0">
                          <a:solidFill>
                            <a:srgbClr val="000000"/>
                          </a:solidFill>
                          <a:effectLst/>
                          <a:latin typeface="Verdana"/>
                          <a:cs typeface="Verdana"/>
                        </a:rPr>
                        <a:t> </a:t>
                      </a:r>
                      <a:r>
                        <a:rPr lang="es-CO" sz="800" b="1" i="0" u="none" strike="noStrike" dirty="0">
                          <a:solidFill>
                            <a:srgbClr val="000000"/>
                          </a:solidFill>
                          <a:effectLst/>
                          <a:latin typeface="Verdana"/>
                          <a:cs typeface="Verdana"/>
                        </a:rPr>
                        <a:t>cases</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s-CO" sz="800" b="1" i="0" u="none" strike="noStrike" dirty="0">
                          <a:solidFill>
                            <a:srgbClr val="000000"/>
                          </a:solidFill>
                          <a:effectLst/>
                          <a:latin typeface="Verdana"/>
                          <a:cs typeface="Verdana"/>
                        </a:rPr>
                        <a:t>*Sum of </a:t>
                      </a:r>
                      <a:r>
                        <a:rPr lang="es-CO" sz="800" b="1" i="0" u="none" strike="noStrike" dirty="0" err="1">
                          <a:solidFill>
                            <a:srgbClr val="000000"/>
                          </a:solidFill>
                          <a:effectLst/>
                          <a:latin typeface="Verdana"/>
                          <a:cs typeface="Verdana"/>
                        </a:rPr>
                        <a:t>deceased</a:t>
                      </a:r>
                      <a:endParaRPr lang="es-CO" sz="800" b="1" i="0" u="none" strike="noStrike" dirty="0">
                        <a:solidFill>
                          <a:srgbClr val="000000"/>
                        </a:solidFill>
                        <a:effectLst/>
                        <a:latin typeface="Verdana"/>
                        <a:cs typeface="Verdana"/>
                      </a:endParaRP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s-CO" sz="800" b="1" i="0" u="none" strike="noStrike" dirty="0">
                          <a:solidFill>
                            <a:srgbClr val="000000"/>
                          </a:solidFill>
                          <a:effectLst/>
                          <a:latin typeface="Verdana"/>
                          <a:cs typeface="Verdana"/>
                        </a:rPr>
                        <a:t>*Sum of </a:t>
                      </a:r>
                      <a:r>
                        <a:rPr lang="es-CO" sz="800" b="1" i="0" u="none" strike="noStrike" dirty="0" err="1">
                          <a:solidFill>
                            <a:srgbClr val="000000"/>
                          </a:solidFill>
                          <a:effectLst/>
                          <a:latin typeface="Verdana"/>
                          <a:cs typeface="Verdana"/>
                        </a:rPr>
                        <a:t>recovered</a:t>
                      </a:r>
                      <a:endParaRPr lang="es-CO" sz="800" b="1" i="0" u="none" strike="noStrike" dirty="0">
                        <a:solidFill>
                          <a:srgbClr val="000000"/>
                        </a:solidFill>
                        <a:effectLst/>
                        <a:latin typeface="Verdana"/>
                        <a:cs typeface="Verdana"/>
                      </a:endParaRP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231569174"/>
                  </a:ext>
                </a:extLst>
              </a:tr>
              <a:tr h="169657">
                <a:tc>
                  <a:txBody>
                    <a:bodyPr/>
                    <a:lstStyle/>
                    <a:p>
                      <a:pPr algn="l" fontAlgn="b"/>
                      <a:r>
                        <a:rPr lang="es-CO" sz="800" b="0" i="0" u="none" strike="noStrike" dirty="0">
                          <a:solidFill>
                            <a:srgbClr val="000000"/>
                          </a:solidFill>
                          <a:effectLst/>
                          <a:latin typeface="Verdana"/>
                          <a:cs typeface="Verdana"/>
                        </a:rPr>
                        <a:t>Elderly</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800" b="0" i="0" u="none" strike="noStrike" dirty="0">
                          <a:solidFill>
                            <a:srgbClr val="000000"/>
                          </a:solidFill>
                          <a:effectLst/>
                          <a:latin typeface="Verdana"/>
                          <a:cs typeface="Verdana"/>
                        </a:rPr>
                        <a:t>91.083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800" b="0" i="0" u="none" strike="noStrike" dirty="0">
                          <a:solidFill>
                            <a:srgbClr val="000000"/>
                          </a:solidFill>
                          <a:effectLst/>
                          <a:latin typeface="Verdana"/>
                          <a:cs typeface="Verdana"/>
                        </a:rPr>
                        <a:t>14.697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800" b="0" i="0" u="none" strike="noStrike" dirty="0">
                          <a:solidFill>
                            <a:srgbClr val="000000"/>
                          </a:solidFill>
                          <a:effectLst/>
                          <a:latin typeface="Verdana"/>
                          <a:cs typeface="Verdana"/>
                        </a:rPr>
                        <a:t>52.550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705837"/>
                  </a:ext>
                </a:extLst>
              </a:tr>
              <a:tr h="169657">
                <a:tc>
                  <a:txBody>
                    <a:bodyPr/>
                    <a:lstStyle/>
                    <a:p>
                      <a:pPr algn="l" fontAlgn="b"/>
                      <a:r>
                        <a:rPr lang="es-CO" sz="800" b="0" i="0" u="none" strike="noStrike">
                          <a:solidFill>
                            <a:srgbClr val="000000"/>
                          </a:solidFill>
                          <a:effectLst/>
                          <a:latin typeface="Verdana"/>
                          <a:cs typeface="Verdana"/>
                        </a:rPr>
                        <a:t>Disabilty</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851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95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582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621272"/>
                  </a:ext>
                </a:extLst>
              </a:tr>
              <a:tr h="169657">
                <a:tc>
                  <a:txBody>
                    <a:bodyPr/>
                    <a:lstStyle/>
                    <a:p>
                      <a:pPr algn="l" fontAlgn="b"/>
                      <a:r>
                        <a:rPr lang="es-CO" sz="800" b="0" i="0" u="none" strike="noStrike" dirty="0">
                          <a:solidFill>
                            <a:srgbClr val="000000"/>
                          </a:solidFill>
                          <a:effectLst/>
                          <a:latin typeface="Verdana"/>
                          <a:cs typeface="Verdana"/>
                        </a:rPr>
                        <a:t>Street dweller</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498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24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365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8166576"/>
                  </a:ext>
                </a:extLst>
              </a:tr>
              <a:tr h="255424">
                <a:tc>
                  <a:txBody>
                    <a:bodyPr/>
                    <a:lstStyle/>
                    <a:p>
                      <a:pPr algn="l" fontAlgn="b"/>
                      <a:r>
                        <a:rPr lang="es-CO" sz="800" b="0" i="0" u="none" strike="noStrike" dirty="0">
                          <a:solidFill>
                            <a:srgbClr val="000000"/>
                          </a:solidFill>
                          <a:effectLst/>
                          <a:latin typeface="Verdana"/>
                          <a:cs typeface="Verdana"/>
                        </a:rPr>
                        <a:t>Migrant</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1.314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42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1.014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616579"/>
                  </a:ext>
                </a:extLst>
              </a:tr>
              <a:tr h="203367">
                <a:tc>
                  <a:txBody>
                    <a:bodyPr/>
                    <a:lstStyle/>
                    <a:p>
                      <a:pPr algn="l" fontAlgn="b"/>
                      <a:r>
                        <a:rPr lang="es-CO" sz="800" b="0" i="0" u="none" strike="noStrike" dirty="0">
                          <a:solidFill>
                            <a:srgbClr val="000000"/>
                          </a:solidFill>
                          <a:effectLst/>
                          <a:latin typeface="Verdana"/>
                          <a:cs typeface="Verdana"/>
                        </a:rPr>
                        <a:t>Natives</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9.340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323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7.676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7212082"/>
                  </a:ext>
                </a:extLst>
              </a:tr>
              <a:tr h="221868">
                <a:tc>
                  <a:txBody>
                    <a:bodyPr/>
                    <a:lstStyle/>
                    <a:p>
                      <a:pPr algn="l" fontAlgn="b"/>
                      <a:r>
                        <a:rPr lang="es-CO" sz="800" b="0" i="0" u="none" strike="noStrike" dirty="0">
                          <a:solidFill>
                            <a:srgbClr val="000000"/>
                          </a:solidFill>
                          <a:effectLst/>
                          <a:latin typeface="Verdana"/>
                          <a:cs typeface="Verdana"/>
                        </a:rPr>
                        <a:t>Black, Mulatto, Palenquero,</a:t>
                      </a:r>
                      <a:r>
                        <a:rPr lang="es-CO" sz="800" b="0" i="0" u="none" strike="noStrike" baseline="0" dirty="0">
                          <a:solidFill>
                            <a:srgbClr val="000000"/>
                          </a:solidFill>
                          <a:effectLst/>
                          <a:latin typeface="Verdana"/>
                          <a:cs typeface="Verdana"/>
                        </a:rPr>
                        <a:t> </a:t>
                      </a:r>
                      <a:r>
                        <a:rPr lang="es-CO" sz="800" b="0" i="0" u="none" strike="noStrike" dirty="0">
                          <a:solidFill>
                            <a:srgbClr val="000000"/>
                          </a:solidFill>
                          <a:effectLst/>
                          <a:latin typeface="Verdana"/>
                          <a:cs typeface="Verdana"/>
                        </a:rPr>
                        <a:t>Afrodecendant </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18.165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762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16.475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8272330"/>
                  </a:ext>
                </a:extLst>
              </a:tr>
              <a:tr h="169657">
                <a:tc>
                  <a:txBody>
                    <a:bodyPr/>
                    <a:lstStyle/>
                    <a:p>
                      <a:pPr algn="l" fontAlgn="b"/>
                      <a:r>
                        <a:rPr lang="es-CO" sz="800" b="0" i="0" u="none" strike="noStrike" dirty="0">
                          <a:solidFill>
                            <a:srgbClr val="000000"/>
                          </a:solidFill>
                          <a:effectLst/>
                          <a:latin typeface="Verdana"/>
                          <a:cs typeface="Verdana"/>
                        </a:rPr>
                        <a:t>Rrom</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8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cs typeface="Verdana"/>
                        </a:rPr>
                        <a:t>8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37504"/>
                  </a:ext>
                </a:extLst>
              </a:tr>
              <a:tr h="169657">
                <a:tc>
                  <a:txBody>
                    <a:bodyPr/>
                    <a:lstStyle/>
                    <a:p>
                      <a:pPr algn="l" fontAlgn="b"/>
                      <a:r>
                        <a:rPr lang="es-CO" sz="800" b="0" i="0" u="none" strike="noStrike" dirty="0">
                          <a:solidFill>
                            <a:srgbClr val="000000"/>
                          </a:solidFill>
                          <a:effectLst/>
                          <a:latin typeface="Verdana"/>
                          <a:cs typeface="Verdana"/>
                        </a:rPr>
                        <a:t>Víctims (URV)</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56.631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2.015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800" b="0" i="0" u="none" strike="noStrike" dirty="0">
                          <a:solidFill>
                            <a:srgbClr val="000000"/>
                          </a:solidFill>
                          <a:effectLst/>
                          <a:latin typeface="Verdana"/>
                          <a:cs typeface="Verdana"/>
                        </a:rPr>
                        <a:t>42.717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157973"/>
                  </a:ext>
                </a:extLst>
              </a:tr>
              <a:tr h="169657">
                <a:tc>
                  <a:txBody>
                    <a:bodyPr/>
                    <a:lstStyle/>
                    <a:p>
                      <a:pPr algn="l" fontAlgn="b"/>
                      <a:r>
                        <a:rPr lang="es-CO" sz="800" b="1" i="0" u="none" strike="noStrike" dirty="0">
                          <a:solidFill>
                            <a:srgbClr val="000000"/>
                          </a:solidFill>
                          <a:effectLst/>
                          <a:latin typeface="Verdana"/>
                          <a:cs typeface="Verdana"/>
                        </a:rPr>
                        <a:t>Total Colombia</a:t>
                      </a:r>
                    </a:p>
                  </a:txBody>
                  <a:tcPr marL="72000" marR="9525" marT="9525" marB="0" anchor="ctr">
                    <a:lnL w="635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AB00"/>
                    </a:solidFill>
                  </a:tcPr>
                </a:tc>
                <a:tc>
                  <a:txBody>
                    <a:bodyPr/>
                    <a:lstStyle/>
                    <a:p>
                      <a:pPr algn="ctr" fontAlgn="ctr"/>
                      <a:r>
                        <a:rPr lang="es-CO" sz="800" b="1" i="0" u="none" strike="noStrike" dirty="0">
                          <a:solidFill>
                            <a:srgbClr val="000000"/>
                          </a:solidFill>
                          <a:effectLst/>
                          <a:latin typeface="Verdana"/>
                          <a:cs typeface="Verdana"/>
                        </a:rPr>
                        <a:t>615.179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AB00"/>
                    </a:solidFill>
                  </a:tcPr>
                </a:tc>
                <a:tc>
                  <a:txBody>
                    <a:bodyPr/>
                    <a:lstStyle/>
                    <a:p>
                      <a:pPr algn="ctr" fontAlgn="ctr"/>
                      <a:r>
                        <a:rPr lang="es-CO" sz="800" b="1" i="0" u="none" strike="noStrike" dirty="0">
                          <a:solidFill>
                            <a:srgbClr val="000000"/>
                          </a:solidFill>
                          <a:effectLst/>
                          <a:latin typeface="Verdana"/>
                          <a:cs typeface="Verdana"/>
                        </a:rPr>
                        <a:t>19.664 </a:t>
                      </a:r>
                    </a:p>
                  </a:txBody>
                  <a:tcPr marL="72000" marR="9525" marT="952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AB00"/>
                    </a:solidFill>
                  </a:tcPr>
                </a:tc>
                <a:tc>
                  <a:txBody>
                    <a:bodyPr/>
                    <a:lstStyle/>
                    <a:p>
                      <a:pPr algn="ctr" fontAlgn="ctr"/>
                      <a:r>
                        <a:rPr lang="es-CO" sz="800" b="1" i="0" u="none" strike="noStrike" dirty="0">
                          <a:solidFill>
                            <a:srgbClr val="000000"/>
                          </a:solidFill>
                          <a:effectLst/>
                          <a:latin typeface="Verdana"/>
                          <a:cs typeface="Verdana"/>
                        </a:rPr>
                        <a:t>459.529 </a:t>
                      </a:r>
                    </a:p>
                  </a:txBody>
                  <a:tcPr marL="72000" marR="9525" marT="9525" marB="0" anchor="ctr">
                    <a:lnL w="12700" cap="flat" cmpd="sng" algn="ctr">
                      <a:solidFill>
                        <a:prstClr val="whit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AB00"/>
                    </a:solidFill>
                  </a:tcPr>
                </a:tc>
                <a:extLst>
                  <a:ext uri="{0D108BD9-81ED-4DB2-BD59-A6C34878D82A}">
                    <a16:rowId xmlns:a16="http://schemas.microsoft.com/office/drawing/2014/main" val="1790094569"/>
                  </a:ext>
                </a:extLst>
              </a:tr>
            </a:tbl>
          </a:graphicData>
        </a:graphic>
      </p:graphicFrame>
      <p:sp>
        <p:nvSpPr>
          <p:cNvPr id="5" name="CuadroTexto 4">
            <a:extLst>
              <a:ext uri="{FF2B5EF4-FFF2-40B4-BE49-F238E27FC236}">
                <a16:creationId xmlns:a16="http://schemas.microsoft.com/office/drawing/2014/main" id="{07290D59-89F0-2241-BD20-D58328F45730}"/>
              </a:ext>
            </a:extLst>
          </p:cNvPr>
          <p:cNvSpPr txBox="1"/>
          <p:nvPr/>
        </p:nvSpPr>
        <p:spPr>
          <a:xfrm>
            <a:off x="304164" y="4505642"/>
            <a:ext cx="7105040" cy="307777"/>
          </a:xfrm>
          <a:prstGeom prst="rect">
            <a:avLst/>
          </a:prstGeom>
          <a:noFill/>
        </p:spPr>
        <p:txBody>
          <a:bodyPr wrap="square" rtlCol="0">
            <a:spAutoFit/>
          </a:bodyPr>
          <a:lstStyle/>
          <a:p>
            <a:r>
              <a:rPr lang="es-ES_tradnl" sz="700" b="1" dirty="0">
                <a:solidFill>
                  <a:srgbClr val="262626"/>
                </a:solidFill>
                <a:latin typeface="Verdana"/>
                <a:ea typeface="Verdana" panose="020B0604030504040204" pitchFamily="34" charset="0"/>
                <a:cs typeface="Verdana"/>
              </a:rPr>
              <a:t>Note: </a:t>
            </a:r>
            <a:r>
              <a:rPr lang="en-US" sz="700" dirty="0">
                <a:solidFill>
                  <a:srgbClr val="262626"/>
                </a:solidFill>
                <a:latin typeface="Verdana"/>
                <a:ea typeface="Verdana" panose="020B0604030504040204" pitchFamily="34" charset="0"/>
                <a:cs typeface="Verdana"/>
              </a:rPr>
              <a:t>*the categories of confirmed, deceased and recovered cases are not necessarily exclusive.</a:t>
            </a:r>
          </a:p>
          <a:p>
            <a:r>
              <a:rPr lang="en-US" sz="700" dirty="0">
                <a:solidFill>
                  <a:srgbClr val="262626"/>
                </a:solidFill>
                <a:latin typeface="Verdana"/>
                <a:ea typeface="Verdana" panose="020B0604030504040204" pitchFamily="34" charset="0"/>
                <a:cs typeface="Verdana"/>
              </a:rPr>
              <a:t>The administrative registry of the National Institute of Health (SIVIGILA) determines disability based on clinical assessment at the level of skill deficiency.</a:t>
            </a:r>
          </a:p>
        </p:txBody>
      </p:sp>
      <p:cxnSp>
        <p:nvCxnSpPr>
          <p:cNvPr id="8" name="Conector recto 7"/>
          <p:cNvCxnSpPr/>
          <p:nvPr/>
        </p:nvCxnSpPr>
        <p:spPr>
          <a:xfrm>
            <a:off x="391524" y="1038807"/>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578396"/>
            <a:ext cx="9144000" cy="310731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13EFB62D-AE8D-864C-B2D5-CDEEC0FF7460}"/>
              </a:ext>
            </a:extLst>
          </p:cNvPr>
          <p:cNvSpPr txBox="1"/>
          <p:nvPr/>
        </p:nvSpPr>
        <p:spPr>
          <a:xfrm>
            <a:off x="344486" y="667086"/>
            <a:ext cx="6516453" cy="523220"/>
          </a:xfrm>
          <a:prstGeom prst="rect">
            <a:avLst/>
          </a:prstGeom>
          <a:noFill/>
        </p:spPr>
        <p:txBody>
          <a:bodyPr wrap="square" rtlCol="0">
            <a:spAutoFit/>
          </a:bodyPr>
          <a:lstStyle/>
          <a:p>
            <a:r>
              <a:rPr lang="en-US" sz="1400" b="1" dirty="0">
                <a:solidFill>
                  <a:srgbClr val="0D0D0D"/>
                </a:solidFill>
                <a:latin typeface="Verdana"/>
                <a:ea typeface="Verdana" panose="020B0604030504040204" pitchFamily="34" charset="0"/>
                <a:cs typeface="Verdana"/>
              </a:rPr>
              <a:t>2. Differential challenges for people with disabilities in the context of the COVID-19 pandemic</a:t>
            </a:r>
            <a:endParaRPr lang="es-ES_tradnl" sz="1400" b="1" dirty="0">
              <a:solidFill>
                <a:srgbClr val="0D0D0D"/>
              </a:solidFill>
              <a:latin typeface="Verdana"/>
              <a:ea typeface="Verdana" panose="020B0604030504040204" pitchFamily="34" charset="0"/>
              <a:cs typeface="Verdana"/>
            </a:endParaRPr>
          </a:p>
        </p:txBody>
      </p:sp>
      <p:sp>
        <p:nvSpPr>
          <p:cNvPr id="3" name="CuadroTexto 2">
            <a:extLst>
              <a:ext uri="{FF2B5EF4-FFF2-40B4-BE49-F238E27FC236}">
                <a16:creationId xmlns:a16="http://schemas.microsoft.com/office/drawing/2014/main" id="{202F6DA9-4950-9B48-AF47-B179A93A3053}"/>
              </a:ext>
            </a:extLst>
          </p:cNvPr>
          <p:cNvSpPr txBox="1"/>
          <p:nvPr/>
        </p:nvSpPr>
        <p:spPr>
          <a:xfrm>
            <a:off x="3575610" y="2182878"/>
            <a:ext cx="4956531" cy="1754327"/>
          </a:xfrm>
          <a:prstGeom prst="rect">
            <a:avLst/>
          </a:prstGeom>
          <a:noFill/>
        </p:spPr>
        <p:txBody>
          <a:bodyPr wrap="square" rtlCol="0">
            <a:spAutoFit/>
          </a:bodyPr>
          <a:lstStyle/>
          <a:p>
            <a:pPr algn="just"/>
            <a:r>
              <a:rPr lang="en-US" sz="1200" dirty="0">
                <a:solidFill>
                  <a:schemeClr val="tx1">
                    <a:lumMod val="85000"/>
                    <a:lumOff val="15000"/>
                  </a:schemeClr>
                </a:solidFill>
                <a:latin typeface="Verdana"/>
                <a:ea typeface="Verdana" panose="020B0604030504040204" pitchFamily="34" charset="0"/>
                <a:cs typeface="Verdana"/>
              </a:rPr>
              <a:t>Based on the recommendations of the World Health Organization (WHO), laid out in the 2020 report "Disability considerations during the COVID-19 outbreak“ and in order to contribute to the visibility of people with disabilities, the National Administrative Department of Statistics presents an overview (not exhaustive) that suggests possible obstacles and effects that they could be facing, with information obtained mainly from the National Population and Housing Census-NPHC2018.</a:t>
            </a:r>
            <a:endParaRPr lang="es-ES_tradnl" sz="1200" dirty="0">
              <a:solidFill>
                <a:schemeClr val="tx1">
                  <a:lumMod val="85000"/>
                  <a:lumOff val="15000"/>
                </a:schemeClr>
              </a:solidFill>
              <a:latin typeface="Verdana"/>
              <a:ea typeface="Verdana" panose="020B0604030504040204" pitchFamily="34" charset="0"/>
              <a:cs typeface="Verdana"/>
            </a:endParaRPr>
          </a:p>
        </p:txBody>
      </p:sp>
      <p:cxnSp>
        <p:nvCxnSpPr>
          <p:cNvPr id="4" name="Conector recto 3"/>
          <p:cNvCxnSpPr/>
          <p:nvPr/>
        </p:nvCxnSpPr>
        <p:spPr>
          <a:xfrm>
            <a:off x="391524" y="1370103"/>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6" name="Rectángulo 5">
            <a:extLst>
              <a:ext uri="{FF2B5EF4-FFF2-40B4-BE49-F238E27FC236}">
                <a16:creationId xmlns:a16="http://schemas.microsoft.com/office/drawing/2014/main" id="{6D64BD19-AA03-4A02-AF9B-CEBDB0A0354E}"/>
              </a:ext>
            </a:extLst>
          </p:cNvPr>
          <p:cNvSpPr/>
          <p:nvPr/>
        </p:nvSpPr>
        <p:spPr>
          <a:xfrm>
            <a:off x="391525" y="1897064"/>
            <a:ext cx="8411868" cy="2517377"/>
          </a:xfrm>
          <a:prstGeom prst="rect">
            <a:avLst/>
          </a:prstGeom>
          <a:noFill/>
          <a:ln w="127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3">
            <a:alphaModFix amt="50000"/>
          </a:blip>
          <a:stretch>
            <a:fillRect/>
          </a:stretch>
        </p:blipFill>
        <p:spPr>
          <a:xfrm>
            <a:off x="1030488" y="2301849"/>
            <a:ext cx="1778983" cy="1778983"/>
          </a:xfrm>
          <a:prstGeom prst="rect">
            <a:avLst/>
          </a:prstGeom>
        </p:spPr>
      </p:pic>
    </p:spTree>
    <p:extLst>
      <p:ext uri="{BB962C8B-B14F-4D97-AF65-F5344CB8AC3E}">
        <p14:creationId xmlns:p14="http://schemas.microsoft.com/office/powerpoint/2010/main" val="263432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484078" y="0"/>
            <a:ext cx="4659922"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6D64BD19-AA03-4A02-AF9B-CEBDB0A0354E}"/>
              </a:ext>
            </a:extLst>
          </p:cNvPr>
          <p:cNvSpPr/>
          <p:nvPr/>
        </p:nvSpPr>
        <p:spPr>
          <a:xfrm>
            <a:off x="238027" y="2480235"/>
            <a:ext cx="3865398" cy="877381"/>
          </a:xfrm>
          <a:prstGeom prst="rect">
            <a:avLst/>
          </a:prstGeom>
          <a:solidFill>
            <a:schemeClr val="bg1">
              <a:lumMod val="95000"/>
            </a:schemeClr>
          </a:solidFill>
          <a:ln w="127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bject 898">
            <a:extLst>
              <a:ext uri="{FF2B5EF4-FFF2-40B4-BE49-F238E27FC236}">
                <a16:creationId xmlns:a16="http://schemas.microsoft.com/office/drawing/2014/main" id="{86D25964-E024-43B1-BEDD-59D30FC3170B}"/>
              </a:ext>
            </a:extLst>
          </p:cNvPr>
          <p:cNvSpPr txBox="1"/>
          <p:nvPr/>
        </p:nvSpPr>
        <p:spPr>
          <a:xfrm>
            <a:off x="262690" y="604097"/>
            <a:ext cx="4496126" cy="215444"/>
          </a:xfrm>
          <a:prstGeom prst="rect">
            <a:avLst/>
          </a:prstGeom>
        </p:spPr>
        <p:txBody>
          <a:bodyPr vert="horz" wrap="square" lIns="0" tIns="0" rIns="0" bIns="0" rtlCol="0">
            <a:spAutoFit/>
          </a:bodyPr>
          <a:lstStyle/>
          <a:p>
            <a:pPr marL="12700"/>
            <a:r>
              <a:rPr lang="en-US" sz="1400" b="1" dirty="0">
                <a:solidFill>
                  <a:srgbClr val="0D0D0D"/>
                </a:solidFill>
                <a:latin typeface="Verdana"/>
                <a:ea typeface="Verdana" panose="020B0604030504040204" pitchFamily="34" charset="0"/>
                <a:cs typeface="Verdana"/>
              </a:rPr>
              <a:t>2.1. Access to improved water sources</a:t>
            </a:r>
          </a:p>
        </p:txBody>
      </p:sp>
      <p:sp>
        <p:nvSpPr>
          <p:cNvPr id="2" name="CuadroTexto 1">
            <a:extLst>
              <a:ext uri="{FF2B5EF4-FFF2-40B4-BE49-F238E27FC236}">
                <a16:creationId xmlns:a16="http://schemas.microsoft.com/office/drawing/2014/main" id="{6C96DF6A-AE73-C545-BB04-FB727372BDB9}"/>
              </a:ext>
            </a:extLst>
          </p:cNvPr>
          <p:cNvSpPr txBox="1"/>
          <p:nvPr/>
        </p:nvSpPr>
        <p:spPr>
          <a:xfrm>
            <a:off x="176357" y="1025854"/>
            <a:ext cx="4065443" cy="1223412"/>
          </a:xfrm>
          <a:prstGeom prst="rect">
            <a:avLst/>
          </a:prstGeom>
          <a:noFill/>
        </p:spPr>
        <p:txBody>
          <a:bodyPr wrap="square" rtlCol="0">
            <a:spAutoFit/>
          </a:bodyPr>
          <a:lstStyle/>
          <a:p>
            <a:r>
              <a:rPr lang="en-US" sz="1050" dirty="0">
                <a:solidFill>
                  <a:srgbClr val="262626"/>
                </a:solidFill>
                <a:latin typeface="Verdana"/>
                <a:ea typeface="Verdana" panose="020B0604030504040204" pitchFamily="34" charset="0"/>
                <a:cs typeface="Verdana"/>
              </a:rPr>
              <a:t>People with disabilities must always have access to health, water and sanitation services. The lack of access to these services is an obstacle to employing some basic hygiene measures such as constant hand washing and frequent disinfection of assistive devices, such as a wheelchairs, canes, walkers or any other element that is frequently touched and used in public places.</a:t>
            </a:r>
            <a:endParaRPr lang="es-ES_tradnl" sz="1050" dirty="0">
              <a:solidFill>
                <a:srgbClr val="262626"/>
              </a:solidFill>
              <a:latin typeface="Verdana"/>
              <a:ea typeface="Verdana" panose="020B0604030504040204" pitchFamily="34" charset="0"/>
              <a:cs typeface="Verdana"/>
            </a:endParaRPr>
          </a:p>
        </p:txBody>
      </p:sp>
      <p:sp>
        <p:nvSpPr>
          <p:cNvPr id="6" name="object 18">
            <a:extLst>
              <a:ext uri="{FF2B5EF4-FFF2-40B4-BE49-F238E27FC236}">
                <a16:creationId xmlns:a16="http://schemas.microsoft.com/office/drawing/2014/main" id="{765EBC15-F076-974D-BF0B-AA71C3FEF06C}"/>
              </a:ext>
            </a:extLst>
          </p:cNvPr>
          <p:cNvSpPr txBox="1"/>
          <p:nvPr/>
        </p:nvSpPr>
        <p:spPr>
          <a:xfrm>
            <a:off x="232127" y="4651176"/>
            <a:ext cx="4048248" cy="230592"/>
          </a:xfrm>
          <a:prstGeom prst="rect">
            <a:avLst/>
          </a:prstGeom>
        </p:spPr>
        <p:txBody>
          <a:bodyPr vert="horz" wrap="square" lIns="0" tIns="6985" rIns="0" bIns="0" rtlCol="0">
            <a:spAutoFit/>
          </a:bodyPr>
          <a:lstStyle/>
          <a:p>
            <a:pPr marL="12700" marR="5080">
              <a:lnSpc>
                <a:spcPct val="104099"/>
              </a:lnSpc>
              <a:spcBef>
                <a:spcPts val="55"/>
              </a:spcBef>
            </a:pPr>
            <a:r>
              <a:rPr lang="en-US" sz="700" b="1" spc="15" dirty="0">
                <a:solidFill>
                  <a:srgbClr val="262626"/>
                </a:solidFill>
                <a:latin typeface="Verdana"/>
                <a:ea typeface="Verdana" panose="020B0604030504040204" pitchFamily="34" charset="0"/>
                <a:cs typeface="Verdana"/>
              </a:rPr>
              <a:t>Source: </a:t>
            </a:r>
            <a:r>
              <a:rPr lang="en-US" sz="700" spc="15" dirty="0">
                <a:solidFill>
                  <a:srgbClr val="262626"/>
                </a:solidFill>
                <a:latin typeface="Verdana"/>
                <a:ea typeface="Verdana" panose="020B0604030504040204" pitchFamily="34" charset="0"/>
                <a:cs typeface="Verdana"/>
              </a:rPr>
              <a:t>DANE – </a:t>
            </a:r>
            <a:r>
              <a:rPr lang="en-US" sz="700" spc="15" dirty="0" err="1">
                <a:solidFill>
                  <a:srgbClr val="262626"/>
                </a:solidFill>
                <a:latin typeface="Verdana"/>
                <a:ea typeface="Verdana" panose="020B0604030504040204" pitchFamily="34" charset="0"/>
                <a:cs typeface="Verdana"/>
              </a:rPr>
              <a:t>NPHC</a:t>
            </a:r>
            <a:r>
              <a:rPr lang="en-US" sz="700" spc="15" dirty="0">
                <a:solidFill>
                  <a:srgbClr val="262626"/>
                </a:solidFill>
                <a:latin typeface="Verdana"/>
                <a:ea typeface="Verdana" panose="020B0604030504040204" pitchFamily="34" charset="0"/>
                <a:cs typeface="Verdana"/>
              </a:rPr>
              <a:t> 2018 and WHO Report "Disability considerations during the COVID-19 outbreak", 2020</a:t>
            </a:r>
            <a:endParaRPr sz="700" dirty="0">
              <a:solidFill>
                <a:srgbClr val="262626"/>
              </a:solidFill>
              <a:latin typeface="Verdana"/>
              <a:ea typeface="Verdana" panose="020B0604030504040204" pitchFamily="34" charset="0"/>
              <a:cs typeface="Verdana"/>
            </a:endParaRPr>
          </a:p>
        </p:txBody>
      </p:sp>
      <p:sp>
        <p:nvSpPr>
          <p:cNvPr id="10" name="CuadroTexto 9">
            <a:extLst>
              <a:ext uri="{FF2B5EF4-FFF2-40B4-BE49-F238E27FC236}">
                <a16:creationId xmlns:a16="http://schemas.microsoft.com/office/drawing/2014/main" id="{D705D605-09F0-ED43-937F-1CB9BB1EF1AF}"/>
              </a:ext>
            </a:extLst>
          </p:cNvPr>
          <p:cNvSpPr txBox="1"/>
          <p:nvPr/>
        </p:nvSpPr>
        <p:spPr>
          <a:xfrm>
            <a:off x="171596" y="3722630"/>
            <a:ext cx="4070203" cy="630942"/>
          </a:xfrm>
          <a:prstGeom prst="rect">
            <a:avLst/>
          </a:prstGeom>
          <a:noFill/>
        </p:spPr>
        <p:txBody>
          <a:bodyPr wrap="square" rtlCol="0">
            <a:spAutoFit/>
          </a:bodyPr>
          <a:lstStyle/>
          <a:p>
            <a:r>
              <a:rPr lang="en-US" sz="700" b="1" dirty="0">
                <a:solidFill>
                  <a:srgbClr val="262626"/>
                </a:solidFill>
                <a:latin typeface="Verdana"/>
                <a:ea typeface="Verdana" panose="020B0604030504040204" pitchFamily="34" charset="0"/>
                <a:cs typeface="Verdana"/>
              </a:rPr>
              <a:t>Note: </a:t>
            </a:r>
            <a:r>
              <a:rPr lang="en-US" sz="700" dirty="0">
                <a:solidFill>
                  <a:srgbClr val="262626"/>
                </a:solidFill>
                <a:latin typeface="Verdana"/>
                <a:ea typeface="Verdana" panose="020B0604030504040204" pitchFamily="34" charset="0"/>
                <a:cs typeface="Verdana"/>
              </a:rPr>
              <a:t>inadequate Water Sources are: Water well pump; Water well without pump, cistern, </a:t>
            </a:r>
            <a:r>
              <a:rPr lang="en-US" sz="700" dirty="0" err="1">
                <a:solidFill>
                  <a:srgbClr val="262626"/>
                </a:solidFill>
                <a:latin typeface="Verdana"/>
                <a:ea typeface="Verdana" panose="020B0604030504040204" pitchFamily="34" charset="0"/>
                <a:cs typeface="Verdana"/>
              </a:rPr>
              <a:t>jagüey</a:t>
            </a:r>
            <a:r>
              <a:rPr lang="en-US" sz="700" dirty="0">
                <a:solidFill>
                  <a:srgbClr val="262626"/>
                </a:solidFill>
                <a:latin typeface="Verdana"/>
                <a:ea typeface="Verdana" panose="020B0604030504040204" pitchFamily="34" charset="0"/>
                <a:cs typeface="Verdana"/>
              </a:rPr>
              <a:t> or auger; Water rain; River, stream, spring or source; Public pile; Tank truck; water carrier and bottled or bagged water. The adequate sources of water are: With aqueduct but no kitchen at home; Public aqueduct; Veredal aqueduct and community distribution network.</a:t>
            </a:r>
            <a:endParaRPr lang="es-MX" sz="700" dirty="0">
              <a:solidFill>
                <a:srgbClr val="262626"/>
              </a:solidFill>
              <a:latin typeface="Verdana"/>
              <a:ea typeface="Verdana" panose="020B0604030504040204" pitchFamily="34" charset="0"/>
              <a:cs typeface="Verdana"/>
            </a:endParaRPr>
          </a:p>
        </p:txBody>
      </p:sp>
      <p:sp>
        <p:nvSpPr>
          <p:cNvPr id="11" name="CuadroTexto 10">
            <a:extLst>
              <a:ext uri="{FF2B5EF4-FFF2-40B4-BE49-F238E27FC236}">
                <a16:creationId xmlns:a16="http://schemas.microsoft.com/office/drawing/2014/main" id="{38C8928B-9907-CB4E-86F6-89D5702910D7}"/>
              </a:ext>
            </a:extLst>
          </p:cNvPr>
          <p:cNvSpPr txBox="1"/>
          <p:nvPr/>
        </p:nvSpPr>
        <p:spPr>
          <a:xfrm>
            <a:off x="455751" y="2623926"/>
            <a:ext cx="3518601" cy="738664"/>
          </a:xfrm>
          <a:prstGeom prst="rect">
            <a:avLst/>
          </a:prstGeom>
          <a:noFill/>
        </p:spPr>
        <p:txBody>
          <a:bodyPr wrap="square" rtlCol="0">
            <a:spAutoFit/>
          </a:bodyPr>
          <a:lstStyle/>
          <a:p>
            <a:r>
              <a:rPr lang="en-US" sz="1050" b="1" dirty="0">
                <a:solidFill>
                  <a:srgbClr val="262626"/>
                </a:solidFill>
                <a:latin typeface="Verdana"/>
                <a:ea typeface="Verdana" panose="020B0604030504040204" pitchFamily="34" charset="0"/>
                <a:cs typeface="Verdana"/>
              </a:rPr>
              <a:t>14.1% </a:t>
            </a:r>
            <a:r>
              <a:rPr lang="en-US" sz="1050" dirty="0">
                <a:solidFill>
                  <a:srgbClr val="262626"/>
                </a:solidFill>
                <a:latin typeface="Verdana"/>
                <a:ea typeface="Verdana" panose="020B0604030504040204" pitchFamily="34" charset="0"/>
                <a:cs typeface="Verdana"/>
              </a:rPr>
              <a:t>of people with disabilities </a:t>
            </a:r>
            <a:r>
              <a:rPr lang="en-US" sz="1050" b="1" dirty="0">
                <a:solidFill>
                  <a:srgbClr val="262626"/>
                </a:solidFill>
                <a:latin typeface="Verdana"/>
                <a:ea typeface="Verdana" panose="020B0604030504040204" pitchFamily="34" charset="0"/>
                <a:cs typeface="Verdana"/>
              </a:rPr>
              <a:t>(251,005) </a:t>
            </a:r>
            <a:r>
              <a:rPr lang="en-US" sz="1050" dirty="0">
                <a:solidFill>
                  <a:srgbClr val="262626"/>
                </a:solidFill>
                <a:latin typeface="Verdana"/>
                <a:ea typeface="Verdana" panose="020B0604030504040204" pitchFamily="34" charset="0"/>
                <a:cs typeface="Verdana"/>
              </a:rPr>
              <a:t>have inadequate water sources, while </a:t>
            </a:r>
            <a:r>
              <a:rPr lang="en-US" sz="1050" b="1" dirty="0">
                <a:solidFill>
                  <a:srgbClr val="262626"/>
                </a:solidFill>
                <a:latin typeface="Verdana"/>
                <a:ea typeface="Verdana" panose="020B0604030504040204" pitchFamily="34" charset="0"/>
                <a:cs typeface="Verdana"/>
              </a:rPr>
              <a:t>85.7% </a:t>
            </a:r>
            <a:r>
              <a:rPr lang="en-US" sz="1050" dirty="0">
                <a:solidFill>
                  <a:srgbClr val="262626"/>
                </a:solidFill>
                <a:latin typeface="Verdana"/>
                <a:ea typeface="Verdana" panose="020B0604030504040204" pitchFamily="34" charset="0"/>
                <a:cs typeface="Verdana"/>
              </a:rPr>
              <a:t>have access to improved water sources (aqueduct).</a:t>
            </a:r>
            <a:endParaRPr lang="es-ES_tradnl" sz="1050" dirty="0">
              <a:solidFill>
                <a:srgbClr val="262626"/>
              </a:solidFill>
              <a:latin typeface="Verdana"/>
              <a:cs typeface="Verdana"/>
            </a:endParaRPr>
          </a:p>
        </p:txBody>
      </p:sp>
      <p:cxnSp>
        <p:nvCxnSpPr>
          <p:cNvPr id="15" name="Conector recto 14"/>
          <p:cNvCxnSpPr/>
          <p:nvPr/>
        </p:nvCxnSpPr>
        <p:spPr>
          <a:xfrm>
            <a:off x="272074" y="969224"/>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Gráfico 15">
            <a:extLst>
              <a:ext uri="{FF2B5EF4-FFF2-40B4-BE49-F238E27FC236}">
                <a16:creationId xmlns:a16="http://schemas.microsoft.com/office/drawing/2014/main" id="{161053B8-05DE-914A-841B-2EAC563B9308}"/>
              </a:ext>
            </a:extLst>
          </p:cNvPr>
          <p:cNvGraphicFramePr>
            <a:graphicFrameLocks/>
          </p:cNvGraphicFramePr>
          <p:nvPr>
            <p:extLst>
              <p:ext uri="{D42A27DB-BD31-4B8C-83A1-F6EECF244321}">
                <p14:modId xmlns:p14="http://schemas.microsoft.com/office/powerpoint/2010/main" val="2501997484"/>
              </p:ext>
            </p:extLst>
          </p:nvPr>
        </p:nvGraphicFramePr>
        <p:xfrm>
          <a:off x="4613329" y="78154"/>
          <a:ext cx="4470399" cy="5037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372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1553738"/>
            <a:ext cx="9144000" cy="28965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object 898"/>
          <p:cNvSpPr txBox="1"/>
          <p:nvPr/>
        </p:nvSpPr>
        <p:spPr>
          <a:xfrm>
            <a:off x="319718" y="567472"/>
            <a:ext cx="4936705" cy="215444"/>
          </a:xfrm>
          <a:prstGeom prst="rect">
            <a:avLst/>
          </a:prstGeom>
        </p:spPr>
        <p:txBody>
          <a:bodyPr vert="horz" wrap="square" lIns="0" tIns="0" rIns="0" bIns="0" rtlCol="0">
            <a:spAutoFit/>
          </a:bodyPr>
          <a:lstStyle/>
          <a:p>
            <a:pPr marL="12700"/>
            <a:r>
              <a:rPr lang="es-ES" sz="1400" b="1" dirty="0">
                <a:solidFill>
                  <a:srgbClr val="0D0D0D"/>
                </a:solidFill>
                <a:latin typeface="Verdana"/>
                <a:ea typeface="Verdana" panose="020B0604030504040204" pitchFamily="34" charset="0"/>
                <a:cs typeface="Verdana"/>
              </a:rPr>
              <a:t>2.2. Internet </a:t>
            </a:r>
            <a:r>
              <a:rPr lang="es-ES" sz="1400" b="1" dirty="0" err="1">
                <a:solidFill>
                  <a:srgbClr val="0D0D0D"/>
                </a:solidFill>
                <a:latin typeface="Verdana"/>
                <a:ea typeface="Verdana" panose="020B0604030504040204" pitchFamily="34" charset="0"/>
                <a:cs typeface="Verdana"/>
              </a:rPr>
              <a:t>access</a:t>
            </a:r>
            <a:endParaRPr lang="da-DK" sz="1400" dirty="0">
              <a:solidFill>
                <a:srgbClr val="0D0D0D"/>
              </a:solidFill>
              <a:latin typeface="Verdana"/>
              <a:ea typeface="Verdana" panose="020B0604030504040204" pitchFamily="34" charset="0"/>
              <a:cs typeface="Verdana"/>
            </a:endParaRPr>
          </a:p>
        </p:txBody>
      </p:sp>
      <p:sp>
        <p:nvSpPr>
          <p:cNvPr id="5" name="object 18">
            <a:extLst>
              <a:ext uri="{FF2B5EF4-FFF2-40B4-BE49-F238E27FC236}">
                <a16:creationId xmlns:a16="http://schemas.microsoft.com/office/drawing/2014/main" id="{E417CF3A-3788-FC4F-A9D3-18959554D0C6}"/>
              </a:ext>
            </a:extLst>
          </p:cNvPr>
          <p:cNvSpPr txBox="1"/>
          <p:nvPr/>
        </p:nvSpPr>
        <p:spPr>
          <a:xfrm>
            <a:off x="383066" y="4887801"/>
            <a:ext cx="6223461"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b="1" spc="15" dirty="0">
                <a:solidFill>
                  <a:srgbClr val="262626"/>
                </a:solidFill>
                <a:latin typeface="Verdana"/>
                <a:ea typeface="Verdana" panose="020B0604030504040204" pitchFamily="34" charset="0"/>
                <a:cs typeface="Verdana"/>
              </a:rPr>
              <a:t>: </a:t>
            </a:r>
            <a:r>
              <a:rPr lang="es-CO" sz="700" spc="15" dirty="0">
                <a:solidFill>
                  <a:srgbClr val="262626"/>
                </a:solidFill>
                <a:latin typeface="Verdana"/>
                <a:ea typeface="Verdana" panose="020B0604030504040204" pitchFamily="34" charset="0"/>
                <a:cs typeface="Verdana"/>
              </a:rPr>
              <a:t>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r>
              <a:rPr lang="es-CO" sz="700" spc="10" dirty="0">
                <a:solidFill>
                  <a:srgbClr val="262626"/>
                </a:solidFill>
                <a:latin typeface="Verdana"/>
                <a:ea typeface="Verdana" panose="020B0604030504040204" pitchFamily="34" charset="0"/>
                <a:cs typeface="Verdana"/>
              </a:rPr>
              <a:t>.</a:t>
            </a:r>
            <a:endParaRPr lang="es-CO" sz="700" dirty="0">
              <a:solidFill>
                <a:srgbClr val="262626"/>
              </a:solidFill>
              <a:latin typeface="Verdana"/>
              <a:ea typeface="Verdana" panose="020B0604030504040204" pitchFamily="34" charset="0"/>
              <a:cs typeface="Verdana"/>
            </a:endParaRPr>
          </a:p>
        </p:txBody>
      </p:sp>
      <p:sp>
        <p:nvSpPr>
          <p:cNvPr id="2" name="CuadroTexto 1">
            <a:extLst>
              <a:ext uri="{FF2B5EF4-FFF2-40B4-BE49-F238E27FC236}">
                <a16:creationId xmlns:a16="http://schemas.microsoft.com/office/drawing/2014/main" id="{F36B5BC2-FE65-E14B-A4C6-6ACAF7F908B0}"/>
              </a:ext>
            </a:extLst>
          </p:cNvPr>
          <p:cNvSpPr txBox="1"/>
          <p:nvPr/>
        </p:nvSpPr>
        <p:spPr>
          <a:xfrm>
            <a:off x="290285" y="4546934"/>
            <a:ext cx="8091376" cy="253531"/>
          </a:xfrm>
          <a:prstGeom prst="rect">
            <a:avLst/>
          </a:prstGeom>
          <a:noFill/>
        </p:spPr>
        <p:txBody>
          <a:bodyPr wrap="square" rtlCol="0">
            <a:spAutoFit/>
          </a:bodyPr>
          <a:lstStyle/>
          <a:p>
            <a:pPr marL="12700" marR="62230" lvl="0" algn="ctr"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b="1" dirty="0">
                <a:solidFill>
                  <a:srgbClr val="262626"/>
                </a:solidFill>
                <a:latin typeface="Verdana"/>
                <a:ea typeface="Verdana" panose="020B0604030504040204" pitchFamily="34" charset="0"/>
                <a:cs typeface="Verdana"/>
              </a:rPr>
              <a:t>65.40% </a:t>
            </a:r>
            <a:r>
              <a:rPr lang="en-US" sz="1050" dirty="0">
                <a:solidFill>
                  <a:srgbClr val="262626"/>
                </a:solidFill>
                <a:latin typeface="Verdana"/>
                <a:ea typeface="Verdana" panose="020B0604030504040204" pitchFamily="34" charset="0"/>
                <a:cs typeface="Verdana"/>
              </a:rPr>
              <a:t>of people with disabilities (1,166,984) do not have internet service at home.</a:t>
            </a:r>
            <a:endParaRPr lang="es-ES_tradnl" sz="1600" dirty="0">
              <a:solidFill>
                <a:srgbClr val="262626"/>
              </a:solidFill>
              <a:latin typeface="Verdana"/>
              <a:cs typeface="Verdana"/>
            </a:endParaRPr>
          </a:p>
        </p:txBody>
      </p:sp>
      <p:sp>
        <p:nvSpPr>
          <p:cNvPr id="3" name="CuadroTexto 2">
            <a:extLst>
              <a:ext uri="{FF2B5EF4-FFF2-40B4-BE49-F238E27FC236}">
                <a16:creationId xmlns:a16="http://schemas.microsoft.com/office/drawing/2014/main" id="{B9C751FA-F896-A041-98D2-AE09DFB77012}"/>
              </a:ext>
            </a:extLst>
          </p:cNvPr>
          <p:cNvSpPr txBox="1"/>
          <p:nvPr/>
        </p:nvSpPr>
        <p:spPr>
          <a:xfrm>
            <a:off x="253296" y="885279"/>
            <a:ext cx="8184158" cy="577081"/>
          </a:xfrm>
          <a:prstGeom prst="rect">
            <a:avLst/>
          </a:prstGeom>
          <a:noFill/>
        </p:spPr>
        <p:txBody>
          <a:bodyPr wrap="square" rtlCol="0">
            <a:spAutoFit/>
          </a:bodyPr>
          <a:lstStyle/>
          <a:p>
            <a:pPr algn="just"/>
            <a:r>
              <a:rPr lang="en-US" sz="1050" dirty="0">
                <a:solidFill>
                  <a:srgbClr val="262626"/>
                </a:solidFill>
                <a:latin typeface="Verdana"/>
                <a:ea typeface="Verdana" panose="020B0604030504040204" pitchFamily="34" charset="0"/>
                <a:cs typeface="Verdana"/>
              </a:rPr>
              <a:t>Having access to the internet is of vital importance in the current situation, since it allows, for example, to shop online, work and study from home, receive health care and psychosocial support through videoconference, on health in general, rehabilitation and other cases that correspond. (WHO, 2020).</a:t>
            </a:r>
            <a:endParaRPr lang="es-ES_tradnl" sz="1600" dirty="0">
              <a:solidFill>
                <a:srgbClr val="262626"/>
              </a:solidFill>
              <a:latin typeface="Verdana"/>
              <a:cs typeface="Verdana"/>
            </a:endParaRPr>
          </a:p>
        </p:txBody>
      </p:sp>
      <p:sp>
        <p:nvSpPr>
          <p:cNvPr id="8" name="CuadroTexto 7">
            <a:extLst>
              <a:ext uri="{FF2B5EF4-FFF2-40B4-BE49-F238E27FC236}">
                <a16:creationId xmlns:a16="http://schemas.microsoft.com/office/drawing/2014/main" id="{7AD5D0FA-F29F-1646-9DDE-FDCC8EB598D6}"/>
              </a:ext>
            </a:extLst>
          </p:cNvPr>
          <p:cNvSpPr txBox="1"/>
          <p:nvPr/>
        </p:nvSpPr>
        <p:spPr>
          <a:xfrm rot="16200000">
            <a:off x="-423866" y="2752706"/>
            <a:ext cx="1212858" cy="200055"/>
          </a:xfrm>
          <a:prstGeom prst="rect">
            <a:avLst/>
          </a:prstGeom>
          <a:noFill/>
        </p:spPr>
        <p:txBody>
          <a:bodyPr wrap="square" rtlCol="0">
            <a:spAutoFit/>
          </a:bodyPr>
          <a:lstStyle/>
          <a:p>
            <a:r>
              <a:rPr lang="es-CO" sz="700" b="1" dirty="0" err="1">
                <a:latin typeface="Verdana"/>
                <a:cs typeface="Verdana"/>
              </a:rPr>
              <a:t>Percentage</a:t>
            </a:r>
            <a:r>
              <a:rPr lang="es-CO" sz="700" b="1" dirty="0">
                <a:latin typeface="Verdana"/>
                <a:cs typeface="Verdana"/>
              </a:rPr>
              <a:t> (%)</a:t>
            </a:r>
          </a:p>
        </p:txBody>
      </p:sp>
      <p:cxnSp>
        <p:nvCxnSpPr>
          <p:cNvPr id="13" name="Conector recto 12"/>
          <p:cNvCxnSpPr/>
          <p:nvPr/>
        </p:nvCxnSpPr>
        <p:spPr>
          <a:xfrm>
            <a:off x="339274" y="867527"/>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Gráfico 9">
            <a:extLst>
              <a:ext uri="{FF2B5EF4-FFF2-40B4-BE49-F238E27FC236}">
                <a16:creationId xmlns:a16="http://schemas.microsoft.com/office/drawing/2014/main" id="{0EFE1E0F-353C-4A6D-AA99-62ED43EE9D1B}"/>
              </a:ext>
            </a:extLst>
          </p:cNvPr>
          <p:cNvGraphicFramePr>
            <a:graphicFrameLocks/>
          </p:cNvGraphicFramePr>
          <p:nvPr>
            <p:extLst>
              <p:ext uri="{D42A27DB-BD31-4B8C-83A1-F6EECF244321}">
                <p14:modId xmlns:p14="http://schemas.microsoft.com/office/powerpoint/2010/main" val="3466473836"/>
              </p:ext>
            </p:extLst>
          </p:nvPr>
        </p:nvGraphicFramePr>
        <p:xfrm>
          <a:off x="762340" y="1597140"/>
          <a:ext cx="7675114" cy="2793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3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1744342"/>
            <a:ext cx="9144000" cy="28965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27194998-8F6D-4B4F-8530-2656AEEA4647}"/>
              </a:ext>
            </a:extLst>
          </p:cNvPr>
          <p:cNvSpPr txBox="1"/>
          <p:nvPr/>
        </p:nvSpPr>
        <p:spPr>
          <a:xfrm>
            <a:off x="251585" y="598711"/>
            <a:ext cx="5735214" cy="307777"/>
          </a:xfrm>
          <a:prstGeom prst="rect">
            <a:avLst/>
          </a:prstGeom>
          <a:noFill/>
        </p:spPr>
        <p:txBody>
          <a:bodyPr wrap="none" rtlCol="0">
            <a:spAutoFit/>
          </a:bodyPr>
          <a:lstStyle/>
          <a:p>
            <a:r>
              <a:rPr lang="en-US" sz="1400" b="1" dirty="0">
                <a:solidFill>
                  <a:srgbClr val="0D0D0D"/>
                </a:solidFill>
                <a:latin typeface="Verdana"/>
                <a:ea typeface="Verdana" panose="020B0604030504040204" pitchFamily="34" charset="0"/>
                <a:cs typeface="Verdana"/>
              </a:rPr>
              <a:t>3.1. Situations of vulnerability: morbidity and life cycle</a:t>
            </a:r>
            <a:endParaRPr lang="es-ES_tradnl" sz="1600" dirty="0">
              <a:solidFill>
                <a:srgbClr val="0D0D0D"/>
              </a:solidFill>
              <a:latin typeface="Verdana"/>
              <a:cs typeface="Verdana"/>
            </a:endParaRPr>
          </a:p>
        </p:txBody>
      </p:sp>
      <p:sp>
        <p:nvSpPr>
          <p:cNvPr id="6" name="CuadroTexto 5">
            <a:extLst>
              <a:ext uri="{FF2B5EF4-FFF2-40B4-BE49-F238E27FC236}">
                <a16:creationId xmlns:a16="http://schemas.microsoft.com/office/drawing/2014/main" id="{2EE7F0A8-379C-C34A-BBD3-55C7BB7D57C8}"/>
              </a:ext>
            </a:extLst>
          </p:cNvPr>
          <p:cNvSpPr txBox="1"/>
          <p:nvPr/>
        </p:nvSpPr>
        <p:spPr>
          <a:xfrm>
            <a:off x="261524" y="1095332"/>
            <a:ext cx="7749015" cy="577081"/>
          </a:xfrm>
          <a:prstGeom prst="rect">
            <a:avLst/>
          </a:prstGeom>
          <a:noFill/>
        </p:spPr>
        <p:txBody>
          <a:bodyPr wrap="square" rtlCol="0">
            <a:spAutoFit/>
          </a:bodyPr>
          <a:lstStyle/>
          <a:p>
            <a:pPr algn="just"/>
            <a:r>
              <a:rPr lang="en-US" sz="1050" b="1" dirty="0">
                <a:solidFill>
                  <a:srgbClr val="262626"/>
                </a:solidFill>
                <a:latin typeface="Verdana"/>
                <a:ea typeface="Verdana" panose="020B0604030504040204" pitchFamily="34" charset="0"/>
                <a:cs typeface="Verdana"/>
              </a:rPr>
              <a:t>16.49% </a:t>
            </a:r>
            <a:r>
              <a:rPr lang="en-US" sz="1050" dirty="0">
                <a:solidFill>
                  <a:srgbClr val="262626"/>
                </a:solidFill>
                <a:latin typeface="Verdana"/>
                <a:ea typeface="Verdana" panose="020B0604030504040204" pitchFamily="34" charset="0"/>
                <a:cs typeface="Verdana"/>
              </a:rPr>
              <a:t>of people with disabilities </a:t>
            </a:r>
            <a:r>
              <a:rPr lang="en-US" sz="1050" b="1" dirty="0">
                <a:solidFill>
                  <a:srgbClr val="262626"/>
                </a:solidFill>
                <a:latin typeface="Verdana"/>
                <a:ea typeface="Verdana" panose="020B0604030504040204" pitchFamily="34" charset="0"/>
                <a:cs typeface="Verdana"/>
              </a:rPr>
              <a:t>(294,295) </a:t>
            </a:r>
            <a:r>
              <a:rPr lang="en-US" sz="1050" dirty="0">
                <a:solidFill>
                  <a:srgbClr val="262626"/>
                </a:solidFill>
                <a:latin typeface="Verdana"/>
                <a:ea typeface="Verdana" panose="020B0604030504040204" pitchFamily="34" charset="0"/>
                <a:cs typeface="Verdana"/>
              </a:rPr>
              <a:t>have heart or respiratory problems that prevent them from carrying out their daily activities; being in greater percentage women </a:t>
            </a:r>
            <a:r>
              <a:rPr lang="en-US" sz="1050" b="1" dirty="0">
                <a:solidFill>
                  <a:srgbClr val="262626"/>
                </a:solidFill>
                <a:latin typeface="Verdana"/>
                <a:ea typeface="Verdana" panose="020B0604030504040204" pitchFamily="34" charset="0"/>
                <a:cs typeface="Verdana"/>
              </a:rPr>
              <a:t>(53.27%)</a:t>
            </a:r>
            <a:r>
              <a:rPr lang="en-US" sz="1050" dirty="0">
                <a:solidFill>
                  <a:srgbClr val="262626"/>
                </a:solidFill>
                <a:latin typeface="Verdana"/>
                <a:ea typeface="Verdana" panose="020B0604030504040204" pitchFamily="34" charset="0"/>
                <a:cs typeface="Verdana"/>
              </a:rPr>
              <a:t>. According to age ranges, the highest percentage is concentrated in people over 65 years of age.</a:t>
            </a:r>
            <a:endParaRPr lang="es-ES_tradnl" sz="1050" dirty="0">
              <a:solidFill>
                <a:srgbClr val="262626"/>
              </a:solidFill>
              <a:latin typeface="Verdana"/>
              <a:cs typeface="Verdana"/>
            </a:endParaRPr>
          </a:p>
        </p:txBody>
      </p:sp>
      <p:graphicFrame>
        <p:nvGraphicFramePr>
          <p:cNvPr id="8" name="Tabla 7">
            <a:extLst>
              <a:ext uri="{FF2B5EF4-FFF2-40B4-BE49-F238E27FC236}">
                <a16:creationId xmlns:a16="http://schemas.microsoft.com/office/drawing/2014/main" id="{D0044C37-6A7D-A649-BE1E-E7581BAF5358}"/>
              </a:ext>
            </a:extLst>
          </p:cNvPr>
          <p:cNvGraphicFramePr>
            <a:graphicFrameLocks noGrp="1"/>
          </p:cNvGraphicFramePr>
          <p:nvPr>
            <p:extLst>
              <p:ext uri="{D42A27DB-BD31-4B8C-83A1-F6EECF244321}">
                <p14:modId xmlns:p14="http://schemas.microsoft.com/office/powerpoint/2010/main" val="1732520945"/>
              </p:ext>
            </p:extLst>
          </p:nvPr>
        </p:nvGraphicFramePr>
        <p:xfrm>
          <a:off x="5473813" y="1948549"/>
          <a:ext cx="3416514" cy="2479362"/>
        </p:xfrm>
        <a:graphic>
          <a:graphicData uri="http://schemas.openxmlformats.org/drawingml/2006/table">
            <a:tbl>
              <a:tblPr/>
              <a:tblGrid>
                <a:gridCol w="970121">
                  <a:extLst>
                    <a:ext uri="{9D8B030D-6E8A-4147-A177-3AD203B41FA5}">
                      <a16:colId xmlns:a16="http://schemas.microsoft.com/office/drawing/2014/main" val="3955353206"/>
                    </a:ext>
                  </a:extLst>
                </a:gridCol>
                <a:gridCol w="970121">
                  <a:extLst>
                    <a:ext uri="{9D8B030D-6E8A-4147-A177-3AD203B41FA5}">
                      <a16:colId xmlns:a16="http://schemas.microsoft.com/office/drawing/2014/main" val="3119603835"/>
                    </a:ext>
                  </a:extLst>
                </a:gridCol>
                <a:gridCol w="1476272">
                  <a:extLst>
                    <a:ext uri="{9D8B030D-6E8A-4147-A177-3AD203B41FA5}">
                      <a16:colId xmlns:a16="http://schemas.microsoft.com/office/drawing/2014/main" val="3142986975"/>
                    </a:ext>
                  </a:extLst>
                </a:gridCol>
              </a:tblGrid>
              <a:tr h="854827">
                <a:tc gridSpan="3">
                  <a:txBody>
                    <a:bodyPr/>
                    <a:lstStyle/>
                    <a:p>
                      <a:pPr algn="ctr" fontAlgn="ctr"/>
                      <a:r>
                        <a:rPr lang="en-US" sz="900" b="1" i="0" u="none" strike="noStrike" dirty="0">
                          <a:solidFill>
                            <a:srgbClr val="0D0D0D"/>
                          </a:solidFill>
                          <a:effectLst/>
                          <a:latin typeface="Verdana"/>
                          <a:ea typeface="Verdana" panose="020B0604030504040204" pitchFamily="34" charset="0"/>
                          <a:cs typeface="Verdana"/>
                        </a:rPr>
                        <a:t>People who have heart or respiratory problems according to age ranges</a:t>
                      </a:r>
                      <a:endParaRPr lang="es-CO" sz="900" b="1" i="0" u="none" strike="noStrike" dirty="0">
                        <a:solidFill>
                          <a:srgbClr val="0D0D0D"/>
                        </a:solidFill>
                        <a:effectLst/>
                        <a:latin typeface="Verdana"/>
                        <a:ea typeface="Verdana" panose="020B0604030504040204" pitchFamily="34" charset="0"/>
                        <a:cs typeface="Verdana"/>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AB00"/>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776128545"/>
                  </a:ext>
                </a:extLst>
              </a:tr>
              <a:tr h="550580">
                <a:tc>
                  <a:txBody>
                    <a:bodyPr/>
                    <a:lstStyle/>
                    <a:p>
                      <a:pPr algn="ctr" fontAlgn="ctr"/>
                      <a:r>
                        <a:rPr lang="es-CO" sz="800" b="1" i="0" u="none" strike="noStrike" dirty="0" err="1">
                          <a:solidFill>
                            <a:srgbClr val="000000"/>
                          </a:solidFill>
                          <a:effectLst/>
                          <a:latin typeface="Verdana"/>
                          <a:ea typeface="Verdana" panose="020B0604030504040204" pitchFamily="34" charset="0"/>
                          <a:cs typeface="Verdana"/>
                        </a:rPr>
                        <a:t>Age</a:t>
                      </a:r>
                      <a:endParaRPr lang="es-CO" sz="800" b="1" i="0" u="none" strike="noStrike" dirty="0">
                        <a:solidFill>
                          <a:srgbClr val="000000"/>
                        </a:solidFill>
                        <a:effectLst/>
                        <a:latin typeface="Verdana"/>
                        <a:ea typeface="Verdana" panose="020B0604030504040204" pitchFamily="34" charset="0"/>
                        <a:cs typeface="Verdana"/>
                      </a:endParaRP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s-CO" sz="800" b="1" i="0" u="none" strike="noStrike" dirty="0">
                          <a:solidFill>
                            <a:srgbClr val="000000"/>
                          </a:solidFill>
                          <a:effectLst/>
                          <a:latin typeface="Verdana"/>
                          <a:ea typeface="Verdana" panose="020B0604030504040204" pitchFamily="34" charset="0"/>
                          <a:cs typeface="Verdana"/>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s-CO" sz="800" b="1" i="0" u="none" strike="noStrike" dirty="0" err="1">
                          <a:solidFill>
                            <a:srgbClr val="000000"/>
                          </a:solidFill>
                          <a:effectLst/>
                          <a:latin typeface="Verdana"/>
                          <a:ea typeface="Verdana" panose="020B0604030504040204" pitchFamily="34" charset="0"/>
                          <a:cs typeface="Verdana"/>
                        </a:rPr>
                        <a:t>Percentage</a:t>
                      </a:r>
                      <a:r>
                        <a:rPr lang="es-CO" sz="800" b="1" i="0" u="none" strike="noStrike" dirty="0">
                          <a:solidFill>
                            <a:srgbClr val="000000"/>
                          </a:solidFill>
                          <a:effectLst/>
                          <a:latin typeface="Verdana"/>
                          <a:ea typeface="Verdana" panose="020B0604030504040204" pitchFamily="34" charset="0"/>
                          <a:cs typeface="Verdana"/>
                        </a:rPr>
                        <a:t> (%)</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983285192"/>
                  </a:ext>
                </a:extLst>
              </a:tr>
              <a:tr h="357985">
                <a:tc>
                  <a:txBody>
                    <a:bodyPr/>
                    <a:lstStyle/>
                    <a:p>
                      <a:pPr algn="ctr" fontAlgn="ctr"/>
                      <a:r>
                        <a:rPr lang="es-CO" sz="800" b="1" i="0" u="none" strike="noStrike" dirty="0">
                          <a:solidFill>
                            <a:srgbClr val="000000"/>
                          </a:solidFill>
                          <a:effectLst/>
                          <a:latin typeface="Verdana"/>
                          <a:ea typeface="Verdana" panose="020B0604030504040204" pitchFamily="34" charset="0"/>
                          <a:cs typeface="Verdana"/>
                        </a:rPr>
                        <a:t>0 to 14</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27.794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9,44</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0772039"/>
                  </a:ext>
                </a:extLst>
              </a:tr>
              <a:tr h="357985">
                <a:tc>
                  <a:txBody>
                    <a:bodyPr/>
                    <a:lstStyle/>
                    <a:p>
                      <a:pPr algn="ctr" fontAlgn="ctr"/>
                      <a:r>
                        <a:rPr lang="es-CO" sz="800" b="1" i="0" u="none" strike="noStrike" dirty="0">
                          <a:solidFill>
                            <a:srgbClr val="000000"/>
                          </a:solidFill>
                          <a:effectLst/>
                          <a:latin typeface="Verdana"/>
                          <a:ea typeface="Verdana" panose="020B0604030504040204" pitchFamily="34" charset="0"/>
                          <a:cs typeface="Verdana"/>
                        </a:rPr>
                        <a:t>15 to 64</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119.045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40,45</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046166"/>
                  </a:ext>
                </a:extLst>
              </a:tr>
              <a:tr h="357985">
                <a:tc>
                  <a:txBody>
                    <a:bodyPr/>
                    <a:lstStyle/>
                    <a:p>
                      <a:pPr algn="ctr" fontAlgn="ctr"/>
                      <a:r>
                        <a:rPr lang="es-CO" sz="800" b="1" i="0" u="none" strike="noStrike" dirty="0">
                          <a:solidFill>
                            <a:srgbClr val="000000"/>
                          </a:solidFill>
                          <a:effectLst/>
                          <a:latin typeface="Verdana"/>
                          <a:ea typeface="Verdana" panose="020B0604030504040204" pitchFamily="34" charset="0"/>
                          <a:cs typeface="Verdana"/>
                        </a:rPr>
                        <a:t>65 and </a:t>
                      </a:r>
                      <a:r>
                        <a:rPr lang="es-CO" sz="800" b="1" i="0" u="none" strike="noStrike" dirty="0" err="1">
                          <a:solidFill>
                            <a:srgbClr val="000000"/>
                          </a:solidFill>
                          <a:effectLst/>
                          <a:latin typeface="Verdana"/>
                          <a:ea typeface="Verdana" panose="020B0604030504040204" pitchFamily="34" charset="0"/>
                          <a:cs typeface="Verdana"/>
                        </a:rPr>
                        <a:t>over</a:t>
                      </a:r>
                      <a:endParaRPr lang="es-CO" sz="800" b="1" i="0" u="none" strike="noStrike" dirty="0">
                        <a:solidFill>
                          <a:srgbClr val="000000"/>
                        </a:solidFill>
                        <a:effectLst/>
                        <a:latin typeface="Verdana"/>
                        <a:ea typeface="Verdana" panose="020B0604030504040204" pitchFamily="34" charset="0"/>
                        <a:cs typeface="Verdana"/>
                      </a:endParaRP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147.456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800" b="0" i="0" u="none" strike="noStrike" dirty="0">
                          <a:solidFill>
                            <a:srgbClr val="000000"/>
                          </a:solidFill>
                          <a:effectLst/>
                          <a:latin typeface="Verdana"/>
                          <a:ea typeface="Verdana" panose="020B0604030504040204" pitchFamily="34" charset="0"/>
                          <a:cs typeface="Verdana"/>
                        </a:rPr>
                        <a:t>50,10</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9769112"/>
                  </a:ext>
                </a:extLst>
              </a:tr>
            </a:tbl>
          </a:graphicData>
        </a:graphic>
      </p:graphicFrame>
      <p:sp>
        <p:nvSpPr>
          <p:cNvPr id="9" name="object 18">
            <a:extLst>
              <a:ext uri="{FF2B5EF4-FFF2-40B4-BE49-F238E27FC236}">
                <a16:creationId xmlns:a16="http://schemas.microsoft.com/office/drawing/2014/main" id="{EBDDEA15-579B-E749-944E-A3DCBBCC1657}"/>
              </a:ext>
            </a:extLst>
          </p:cNvPr>
          <p:cNvSpPr txBox="1"/>
          <p:nvPr/>
        </p:nvSpPr>
        <p:spPr>
          <a:xfrm>
            <a:off x="339274" y="4747737"/>
            <a:ext cx="7967184"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spc="15" dirty="0">
                <a:solidFill>
                  <a:srgbClr val="262626"/>
                </a:solidFill>
                <a:latin typeface="Verdana"/>
                <a:ea typeface="Verdana" panose="020B0604030504040204" pitchFamily="34" charset="0"/>
                <a:cs typeface="Verdana"/>
              </a:rPr>
              <a:t>: 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endParaRPr sz="700" dirty="0">
              <a:solidFill>
                <a:srgbClr val="262626"/>
              </a:solidFill>
              <a:latin typeface="Verdana"/>
              <a:ea typeface="Verdana" panose="020B0604030504040204" pitchFamily="34" charset="0"/>
              <a:cs typeface="Verdana"/>
            </a:endParaRPr>
          </a:p>
        </p:txBody>
      </p:sp>
      <p:sp>
        <p:nvSpPr>
          <p:cNvPr id="10" name="CuadroTexto 9">
            <a:extLst>
              <a:ext uri="{FF2B5EF4-FFF2-40B4-BE49-F238E27FC236}">
                <a16:creationId xmlns:a16="http://schemas.microsoft.com/office/drawing/2014/main" id="{DA00310E-5C24-7045-832B-C30683265F57}"/>
              </a:ext>
            </a:extLst>
          </p:cNvPr>
          <p:cNvSpPr txBox="1"/>
          <p:nvPr/>
        </p:nvSpPr>
        <p:spPr>
          <a:xfrm rot="16200000">
            <a:off x="-176639" y="3197675"/>
            <a:ext cx="1143000" cy="215444"/>
          </a:xfrm>
          <a:prstGeom prst="rect">
            <a:avLst/>
          </a:prstGeom>
          <a:noFill/>
        </p:spPr>
        <p:txBody>
          <a:bodyPr wrap="square" rtlCol="0">
            <a:spAutoFit/>
          </a:bodyPr>
          <a:lstStyle/>
          <a:p>
            <a:r>
              <a:rPr lang="es-CO" sz="800" b="1" dirty="0" err="1">
                <a:solidFill>
                  <a:srgbClr val="262626"/>
                </a:solidFill>
                <a:latin typeface="Verdana"/>
                <a:cs typeface="Verdana"/>
              </a:rPr>
              <a:t>Percentage</a:t>
            </a:r>
            <a:r>
              <a:rPr lang="es-CO" sz="800" b="1" dirty="0">
                <a:solidFill>
                  <a:srgbClr val="262626"/>
                </a:solidFill>
                <a:latin typeface="Verdana"/>
                <a:cs typeface="Verdana"/>
              </a:rPr>
              <a:t> (%)</a:t>
            </a:r>
          </a:p>
        </p:txBody>
      </p:sp>
      <p:graphicFrame>
        <p:nvGraphicFramePr>
          <p:cNvPr id="11" name="Gráfico 10">
            <a:extLst>
              <a:ext uri="{FF2B5EF4-FFF2-40B4-BE49-F238E27FC236}">
                <a16:creationId xmlns:a16="http://schemas.microsoft.com/office/drawing/2014/main" id="{0C0424F3-A39D-054B-9848-67DB3BAB757B}"/>
              </a:ext>
            </a:extLst>
          </p:cNvPr>
          <p:cNvGraphicFramePr>
            <a:graphicFrameLocks/>
          </p:cNvGraphicFramePr>
          <p:nvPr>
            <p:extLst>
              <p:ext uri="{D42A27DB-BD31-4B8C-83A1-F6EECF244321}">
                <p14:modId xmlns:p14="http://schemas.microsoft.com/office/powerpoint/2010/main" val="1636153268"/>
              </p:ext>
            </p:extLst>
          </p:nvPr>
        </p:nvGraphicFramePr>
        <p:xfrm>
          <a:off x="537157" y="1898094"/>
          <a:ext cx="4572000" cy="261384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ector recto 11"/>
          <p:cNvCxnSpPr/>
          <p:nvPr/>
        </p:nvCxnSpPr>
        <p:spPr>
          <a:xfrm>
            <a:off x="339274" y="975943"/>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29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2188568"/>
            <a:ext cx="9144000" cy="25993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object 898"/>
          <p:cNvSpPr txBox="1"/>
          <p:nvPr/>
        </p:nvSpPr>
        <p:spPr>
          <a:xfrm>
            <a:off x="326690" y="573104"/>
            <a:ext cx="7919050" cy="430887"/>
          </a:xfrm>
          <a:prstGeom prst="rect">
            <a:avLst/>
          </a:prstGeom>
        </p:spPr>
        <p:txBody>
          <a:bodyPr vert="horz" wrap="square" lIns="0" tIns="0" rIns="0" bIns="0" rtlCol="0">
            <a:spAutoFit/>
          </a:bodyPr>
          <a:lstStyle/>
          <a:p>
            <a:pPr marL="12700"/>
            <a:r>
              <a:rPr lang="en-US" sz="1400" b="1" dirty="0">
                <a:solidFill>
                  <a:srgbClr val="0D0D0D"/>
                </a:solidFill>
                <a:latin typeface="Verdana"/>
                <a:ea typeface="Verdana" panose="020B0604030504040204" pitchFamily="34" charset="0"/>
                <a:cs typeface="Verdana"/>
              </a:rPr>
              <a:t>3.2. Situations of vulnerability: people with disabilities in single-person households according to age groups.</a:t>
            </a:r>
            <a:endParaRPr lang="da-DK" sz="1400" dirty="0">
              <a:solidFill>
                <a:srgbClr val="0D0D0D"/>
              </a:solidFill>
              <a:latin typeface="Verdana"/>
              <a:ea typeface="Verdana" panose="020B0604030504040204" pitchFamily="34" charset="0"/>
              <a:cs typeface="Verdana"/>
            </a:endParaRPr>
          </a:p>
        </p:txBody>
      </p:sp>
      <p:sp>
        <p:nvSpPr>
          <p:cNvPr id="6" name="Rectángulo 5"/>
          <p:cNvSpPr/>
          <p:nvPr/>
        </p:nvSpPr>
        <p:spPr>
          <a:xfrm>
            <a:off x="230279" y="1265692"/>
            <a:ext cx="8913721" cy="800604"/>
          </a:xfrm>
          <a:prstGeom prst="rect">
            <a:avLst/>
          </a:prstGeom>
        </p:spPr>
        <p:txBody>
          <a:bodyPr wrap="square">
            <a:spAutoFit/>
          </a:bodyPr>
          <a:lstStyle/>
          <a:p>
            <a:pPr marL="12700" marR="6223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dirty="0">
                <a:solidFill>
                  <a:schemeClr val="tx1">
                    <a:lumMod val="85000"/>
                    <a:lumOff val="15000"/>
                  </a:schemeClr>
                </a:solidFill>
                <a:latin typeface="Verdana"/>
                <a:ea typeface="Verdana" panose="020B0604030504040204" pitchFamily="34" charset="0"/>
                <a:cs typeface="Verdana"/>
              </a:rPr>
              <a:t>Older adults may have additional disabilities in their provisioning within the framework of social isolation measures to avoid contracting COVID-19.</a:t>
            </a:r>
          </a:p>
          <a:p>
            <a:pPr marL="12700" marR="6223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endParaRPr lang="en-US" sz="1050" b="1" dirty="0">
              <a:solidFill>
                <a:schemeClr val="tx1">
                  <a:lumMod val="85000"/>
                  <a:lumOff val="15000"/>
                </a:schemeClr>
              </a:solidFill>
              <a:latin typeface="Verdana"/>
              <a:ea typeface="Verdana" panose="020B0604030504040204" pitchFamily="34" charset="0"/>
              <a:cs typeface="Verdana"/>
            </a:endParaRPr>
          </a:p>
          <a:p>
            <a:pPr marL="12700" marR="6223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n-US" sz="1050" b="1" dirty="0">
                <a:solidFill>
                  <a:schemeClr val="tx1">
                    <a:lumMod val="85000"/>
                    <a:lumOff val="15000"/>
                  </a:schemeClr>
                </a:solidFill>
                <a:latin typeface="Verdana"/>
                <a:ea typeface="Verdana" panose="020B0604030504040204" pitchFamily="34" charset="0"/>
                <a:cs typeface="Verdana"/>
              </a:rPr>
              <a:t>Those aged 60 and over with disabilities, 14.92% (122,136) live in single-person households.</a:t>
            </a:r>
            <a:endParaRPr lang="es-MX" sz="1050" kern="0" spc="70" dirty="0">
              <a:solidFill>
                <a:schemeClr val="tx1">
                  <a:lumMod val="85000"/>
                  <a:lumOff val="15000"/>
                </a:schemeClr>
              </a:solidFill>
              <a:latin typeface="Verdana"/>
              <a:ea typeface="Arial" charset="0"/>
              <a:cs typeface="Verdana"/>
            </a:endParaRPr>
          </a:p>
        </p:txBody>
      </p:sp>
      <p:graphicFrame>
        <p:nvGraphicFramePr>
          <p:cNvPr id="2" name="Tabla 1">
            <a:extLst>
              <a:ext uri="{FF2B5EF4-FFF2-40B4-BE49-F238E27FC236}">
                <a16:creationId xmlns:a16="http://schemas.microsoft.com/office/drawing/2014/main" id="{B3C3E624-ACA5-3845-A5BE-DB9BB71458F1}"/>
              </a:ext>
            </a:extLst>
          </p:cNvPr>
          <p:cNvGraphicFramePr>
            <a:graphicFrameLocks noGrp="1"/>
          </p:cNvGraphicFramePr>
          <p:nvPr>
            <p:extLst>
              <p:ext uri="{D42A27DB-BD31-4B8C-83A1-F6EECF244321}">
                <p14:modId xmlns:p14="http://schemas.microsoft.com/office/powerpoint/2010/main" val="1335531122"/>
              </p:ext>
            </p:extLst>
          </p:nvPr>
        </p:nvGraphicFramePr>
        <p:xfrm>
          <a:off x="361579" y="2340154"/>
          <a:ext cx="8416939" cy="2235009"/>
        </p:xfrm>
        <a:graphic>
          <a:graphicData uri="http://schemas.openxmlformats.org/drawingml/2006/table">
            <a:tbl>
              <a:tblPr/>
              <a:tblGrid>
                <a:gridCol w="2438490">
                  <a:extLst>
                    <a:ext uri="{9D8B030D-6E8A-4147-A177-3AD203B41FA5}">
                      <a16:colId xmlns:a16="http://schemas.microsoft.com/office/drawing/2014/main" val="3535684639"/>
                    </a:ext>
                  </a:extLst>
                </a:gridCol>
                <a:gridCol w="3089834">
                  <a:extLst>
                    <a:ext uri="{9D8B030D-6E8A-4147-A177-3AD203B41FA5}">
                      <a16:colId xmlns:a16="http://schemas.microsoft.com/office/drawing/2014/main" val="268415433"/>
                    </a:ext>
                  </a:extLst>
                </a:gridCol>
                <a:gridCol w="2888615">
                  <a:extLst>
                    <a:ext uri="{9D8B030D-6E8A-4147-A177-3AD203B41FA5}">
                      <a16:colId xmlns:a16="http://schemas.microsoft.com/office/drawing/2014/main" val="2343217475"/>
                    </a:ext>
                  </a:extLst>
                </a:gridCol>
              </a:tblGrid>
              <a:tr h="271576">
                <a:tc gridSpan="3">
                  <a:txBody>
                    <a:bodyPr/>
                    <a:lstStyle/>
                    <a:p>
                      <a:pPr algn="ctr" fontAlgn="ctr">
                        <a:lnSpc>
                          <a:spcPct val="110000"/>
                        </a:lnSpc>
                      </a:pPr>
                      <a:r>
                        <a:rPr lang="en-US" sz="900" b="1" i="0" u="none" strike="noStrike" dirty="0">
                          <a:solidFill>
                            <a:srgbClr val="0D0D0D"/>
                          </a:solidFill>
                          <a:effectLst/>
                          <a:latin typeface="Verdana"/>
                          <a:ea typeface="Verdana" panose="020B0604030504040204" pitchFamily="34" charset="0"/>
                          <a:cs typeface="Verdana"/>
                        </a:rPr>
                        <a:t>People with disabilities in levels 1 and 2 who live in single-person households</a:t>
                      </a:r>
                      <a:endParaRPr lang="es-CO" sz="900" b="1" i="0" u="none" strike="noStrike" dirty="0">
                        <a:solidFill>
                          <a:srgbClr val="0D0D0D"/>
                        </a:solidFill>
                        <a:effectLst/>
                        <a:latin typeface="Verdana"/>
                        <a:ea typeface="Verdana" panose="020B0604030504040204" pitchFamily="34" charset="0"/>
                        <a:cs typeface="Verdana"/>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AB00"/>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355636341"/>
                  </a:ext>
                </a:extLst>
              </a:tr>
              <a:tr h="273611">
                <a:tc>
                  <a:txBody>
                    <a:bodyPr/>
                    <a:lstStyle/>
                    <a:p>
                      <a:pPr algn="ctr" fontAlgn="ctr">
                        <a:lnSpc>
                          <a:spcPct val="130000"/>
                        </a:lnSpc>
                      </a:pPr>
                      <a:r>
                        <a:rPr lang="es-CO" sz="900" b="1" i="0" u="none" strike="noStrike" dirty="0" err="1">
                          <a:solidFill>
                            <a:srgbClr val="000000"/>
                          </a:solidFill>
                          <a:effectLst/>
                          <a:latin typeface="Verdana"/>
                          <a:ea typeface="Verdana" panose="020B0604030504040204" pitchFamily="34" charset="0"/>
                          <a:cs typeface="Verdana"/>
                        </a:rPr>
                        <a:t>Age</a:t>
                      </a:r>
                      <a:endParaRPr lang="es-CO" sz="900" b="1" i="0" u="none" strike="noStrike" dirty="0">
                        <a:solidFill>
                          <a:srgbClr val="000000"/>
                        </a:solidFill>
                        <a:effectLst/>
                        <a:latin typeface="Verdana"/>
                        <a:ea typeface="Verdana" panose="020B0604030504040204" pitchFamily="34" charset="0"/>
                        <a:cs typeface="Verdana"/>
                      </a:endParaRP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lnSpc>
                          <a:spcPct val="130000"/>
                        </a:lnSpc>
                      </a:pPr>
                      <a:r>
                        <a:rPr lang="es-CO" sz="900" b="1" i="0" u="none" strike="noStrike" dirty="0">
                          <a:solidFill>
                            <a:srgbClr val="000000"/>
                          </a:solidFill>
                          <a:effectLst/>
                          <a:latin typeface="Verdana"/>
                          <a:ea typeface="Verdana" panose="020B0604030504040204" pitchFamily="34" charset="0"/>
                          <a:cs typeface="Verdana"/>
                        </a:rPr>
                        <a:t>Total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lnSpc>
                          <a:spcPct val="130000"/>
                        </a:lnSpc>
                      </a:pPr>
                      <a:r>
                        <a:rPr lang="es-CO" sz="900" b="1" i="0" u="none" strike="noStrike" dirty="0" err="1">
                          <a:solidFill>
                            <a:srgbClr val="000000"/>
                          </a:solidFill>
                          <a:effectLst/>
                          <a:latin typeface="Verdana"/>
                          <a:ea typeface="Verdana" panose="020B0604030504040204" pitchFamily="34" charset="0"/>
                          <a:cs typeface="Verdana"/>
                        </a:rPr>
                        <a:t>Percentage</a:t>
                      </a:r>
                      <a:r>
                        <a:rPr lang="es-CO" sz="900" b="1" i="0" u="none" strike="noStrike" dirty="0">
                          <a:solidFill>
                            <a:srgbClr val="000000"/>
                          </a:solidFill>
                          <a:effectLst/>
                          <a:latin typeface="Verdana"/>
                          <a:ea typeface="Verdana" panose="020B0604030504040204" pitchFamily="34" charset="0"/>
                          <a:cs typeface="Verdana"/>
                        </a:rPr>
                        <a:t> (%)</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61940586"/>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0 to 05</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0,00</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934600"/>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06 to 11</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0,03</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4821494"/>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12 to</a:t>
                      </a:r>
                      <a:r>
                        <a:rPr lang="es-CO" sz="900" b="0" i="0" u="none" strike="noStrike" baseline="0" dirty="0">
                          <a:solidFill>
                            <a:srgbClr val="000000"/>
                          </a:solidFill>
                          <a:effectLst/>
                          <a:latin typeface="Verdana"/>
                          <a:ea typeface="Verdana" panose="020B0604030504040204" pitchFamily="34" charset="0"/>
                          <a:cs typeface="Verdana"/>
                        </a:rPr>
                        <a:t> </a:t>
                      </a:r>
                      <a:r>
                        <a:rPr lang="es-CO" sz="900" b="0" i="0" u="none" strike="noStrike" dirty="0">
                          <a:solidFill>
                            <a:srgbClr val="000000"/>
                          </a:solidFill>
                          <a:effectLst/>
                          <a:latin typeface="Verdana"/>
                          <a:ea typeface="Verdana" panose="020B0604030504040204" pitchFamily="34" charset="0"/>
                          <a:cs typeface="Verdana"/>
                        </a:rPr>
                        <a:t>18</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554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0,54</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135779"/>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19 to 26</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4.387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3,87</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5889629"/>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27 to 59</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a:solidFill>
                            <a:srgbClr val="000000"/>
                          </a:solidFill>
                          <a:effectLst/>
                          <a:latin typeface="Verdana"/>
                          <a:ea typeface="Verdana" panose="020B0604030504040204" pitchFamily="34" charset="0"/>
                          <a:cs typeface="Verdana"/>
                        </a:rPr>
                        <a:t>50.158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7,74</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7626407"/>
                  </a:ext>
                </a:extLst>
              </a:tr>
              <a:tr h="281637">
                <a:tc>
                  <a:txBody>
                    <a:bodyPr/>
                    <a:lstStyle/>
                    <a:p>
                      <a:pPr algn="ctr" fontAlgn="t">
                        <a:lnSpc>
                          <a:spcPct val="110000"/>
                        </a:lnSpc>
                      </a:pPr>
                      <a:r>
                        <a:rPr lang="es-CO" sz="900" b="0" i="0" u="none" strike="noStrike" dirty="0">
                          <a:solidFill>
                            <a:srgbClr val="000000"/>
                          </a:solidFill>
                          <a:effectLst/>
                          <a:latin typeface="Verdana"/>
                          <a:ea typeface="Verdana" panose="020B0604030504040204" pitchFamily="34" charset="0"/>
                          <a:cs typeface="Verdana"/>
                        </a:rPr>
                        <a:t>60 and over</a:t>
                      </a:r>
                    </a:p>
                  </a:txBody>
                  <a:tcPr marL="9525" marR="9525" marT="9525" marB="0"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122.136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10000"/>
                        </a:lnSpc>
                      </a:pPr>
                      <a:r>
                        <a:rPr lang="es-CO" sz="900" b="0" i="0" u="none" strike="noStrike" dirty="0">
                          <a:solidFill>
                            <a:srgbClr val="000000"/>
                          </a:solidFill>
                          <a:effectLst/>
                          <a:latin typeface="Verdana"/>
                          <a:ea typeface="Verdana" panose="020B0604030504040204" pitchFamily="34" charset="0"/>
                          <a:cs typeface="Verdana"/>
                        </a:rPr>
                        <a:t>14,92</a:t>
                      </a:r>
                    </a:p>
                  </a:txBody>
                  <a:tcPr marL="9525" marR="9525" marT="9525"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638898"/>
                  </a:ext>
                </a:extLst>
              </a:tr>
            </a:tbl>
          </a:graphicData>
        </a:graphic>
      </p:graphicFrame>
      <p:sp>
        <p:nvSpPr>
          <p:cNvPr id="5" name="object 18">
            <a:extLst>
              <a:ext uri="{FF2B5EF4-FFF2-40B4-BE49-F238E27FC236}">
                <a16:creationId xmlns:a16="http://schemas.microsoft.com/office/drawing/2014/main" id="{EAC14F36-A37C-A34B-BB9F-96642FDFA7A6}"/>
              </a:ext>
            </a:extLst>
          </p:cNvPr>
          <p:cNvSpPr txBox="1"/>
          <p:nvPr/>
        </p:nvSpPr>
        <p:spPr>
          <a:xfrm>
            <a:off x="361580" y="4831665"/>
            <a:ext cx="7967184" cy="118455"/>
          </a:xfrm>
          <a:prstGeom prst="rect">
            <a:avLst/>
          </a:prstGeom>
        </p:spPr>
        <p:txBody>
          <a:bodyPr vert="horz" wrap="square" lIns="0" tIns="6985" rIns="0" bIns="0" rtlCol="0">
            <a:spAutoFit/>
          </a:bodyPr>
          <a:lstStyle/>
          <a:p>
            <a:pPr marL="12700" marR="5080">
              <a:lnSpc>
                <a:spcPct val="104099"/>
              </a:lnSpc>
              <a:spcBef>
                <a:spcPts val="55"/>
              </a:spcBef>
            </a:pPr>
            <a:r>
              <a:rPr lang="es-CO" sz="700" b="1" spc="15" dirty="0" err="1">
                <a:solidFill>
                  <a:srgbClr val="262626"/>
                </a:solidFill>
                <a:latin typeface="Verdana"/>
                <a:ea typeface="Verdana" panose="020B0604030504040204" pitchFamily="34" charset="0"/>
                <a:cs typeface="Verdana"/>
              </a:rPr>
              <a:t>Source</a:t>
            </a:r>
            <a:r>
              <a:rPr lang="es-CO" sz="700" spc="15" dirty="0">
                <a:solidFill>
                  <a:srgbClr val="262626"/>
                </a:solidFill>
                <a:latin typeface="Verdana"/>
                <a:ea typeface="Verdana" panose="020B0604030504040204" pitchFamily="34" charset="0"/>
                <a:cs typeface="Verdana"/>
              </a:rPr>
              <a:t>: DANE - </a:t>
            </a:r>
            <a:r>
              <a:rPr lang="es-CO" sz="700" spc="15" dirty="0" err="1">
                <a:solidFill>
                  <a:srgbClr val="262626"/>
                </a:solidFill>
                <a:latin typeface="Verdana"/>
                <a:ea typeface="Verdana" panose="020B0604030504040204" pitchFamily="34" charset="0"/>
                <a:cs typeface="Verdana"/>
              </a:rPr>
              <a:t>NPHC</a:t>
            </a:r>
            <a:r>
              <a:rPr lang="es-CO" sz="700" spc="15" dirty="0">
                <a:solidFill>
                  <a:srgbClr val="262626"/>
                </a:solidFill>
                <a:latin typeface="Verdana"/>
                <a:ea typeface="Verdana" panose="020B0604030504040204" pitchFamily="34" charset="0"/>
                <a:cs typeface="Verdana"/>
              </a:rPr>
              <a:t> 2018</a:t>
            </a:r>
            <a:endParaRPr lang="es-CO" sz="700" dirty="0">
              <a:solidFill>
                <a:srgbClr val="262626"/>
              </a:solidFill>
              <a:latin typeface="Verdana"/>
              <a:ea typeface="Verdana" panose="020B0604030504040204" pitchFamily="34" charset="0"/>
              <a:cs typeface="Verdana"/>
            </a:endParaRPr>
          </a:p>
        </p:txBody>
      </p:sp>
      <p:cxnSp>
        <p:nvCxnSpPr>
          <p:cNvPr id="8" name="Conector recto 7"/>
          <p:cNvCxnSpPr/>
          <p:nvPr/>
        </p:nvCxnSpPr>
        <p:spPr>
          <a:xfrm>
            <a:off x="339274" y="1140178"/>
            <a:ext cx="424191"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15007</TotalTime>
  <Words>2156</Words>
  <Application>Microsoft Office PowerPoint</Application>
  <PresentationFormat>Presentación en pantalla (16:9)</PresentationFormat>
  <Paragraphs>240</Paragraphs>
  <Slides>16</Slides>
  <Notes>14</Notes>
  <HiddenSlides>0</HiddenSlides>
  <MMClips>0</MMClips>
  <ScaleCrop>false</ScaleCrop>
  <HeadingPairs>
    <vt:vector size="6" baseType="variant">
      <vt:variant>
        <vt:lpstr>Fuentes usadas</vt:lpstr>
      </vt:variant>
      <vt:variant>
        <vt:i4>4</vt:i4>
      </vt:variant>
      <vt:variant>
        <vt:lpstr>Tema</vt:lpstr>
      </vt:variant>
      <vt:variant>
        <vt:i4>13</vt:i4>
      </vt:variant>
      <vt:variant>
        <vt:lpstr>Títulos de diapositiva</vt:lpstr>
      </vt:variant>
      <vt:variant>
        <vt:i4>16</vt:i4>
      </vt:variant>
    </vt:vector>
  </HeadingPairs>
  <TitlesOfParts>
    <vt:vector size="33" baseType="lpstr">
      <vt:lpstr>Arial</vt:lpstr>
      <vt:lpstr>Calibri</vt:lpstr>
      <vt:lpstr>Segoe UI</vt:lpstr>
      <vt:lpstr>Verdana</vt:lpstr>
      <vt:lpstr>5_Diseño personalizado</vt:lpstr>
      <vt:lpstr>7_Diseño personalizado</vt:lpstr>
      <vt:lpstr>6_Diseño personalizado</vt:lpstr>
      <vt:lpstr>5_Tema de Office</vt:lpstr>
      <vt:lpstr>1_Tema de Office</vt:lpstr>
      <vt:lpstr>2_Tema de Office</vt:lpstr>
      <vt:lpstr>Diseño personalizado</vt:lpstr>
      <vt:lpstr>1_Diseño personalizado</vt:lpstr>
      <vt:lpstr>3_Tema de Office</vt:lpstr>
      <vt:lpstr>2_Diseño personalizado</vt:lpstr>
      <vt:lpstr>3_Diseño personalizado</vt:lpstr>
      <vt:lpstr>4_Diseño personalizado</vt:lpstr>
      <vt:lpstr>8_Diseño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dc:title>
  <dc:creator>DANE-DIMPE</dc:creator>
  <cp:lastModifiedBy>Camilo Méndez</cp:lastModifiedBy>
  <cp:revision>1244</cp:revision>
  <cp:lastPrinted>2018-11-13T01:51:27Z</cp:lastPrinted>
  <dcterms:created xsi:type="dcterms:W3CDTF">2018-06-21T20:42:53Z</dcterms:created>
  <dcterms:modified xsi:type="dcterms:W3CDTF">2020-09-22T22:57:54Z</dcterms:modified>
</cp:coreProperties>
</file>