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3" r:id="rId2"/>
    <p:sldId id="376" r:id="rId3"/>
    <p:sldId id="399" r:id="rId4"/>
    <p:sldId id="397" r:id="rId5"/>
    <p:sldId id="393" r:id="rId6"/>
    <p:sldId id="392" r:id="rId7"/>
    <p:sldId id="395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F72"/>
    <a:srgbClr val="078390"/>
    <a:srgbClr val="FFFFFF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6054" autoAdjust="0"/>
  </p:normalViewPr>
  <p:slideViewPr>
    <p:cSldViewPr snapToGrid="0" snapToObjects="1">
      <p:cViewPr varScale="1">
        <p:scale>
          <a:sx n="85" d="100"/>
          <a:sy n="85" d="100"/>
        </p:scale>
        <p:origin x="-91" y="-86"/>
      </p:cViewPr>
      <p:guideLst>
        <p:guide orient="horz" pos="2160"/>
        <p:guide orient="horz" pos="323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21.9.2020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21.9.2020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ene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146DE7-15B9-6F42-95AD-FC9F56139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Type presentation title here (max. 50 characters)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Type subtitle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Firstname Lastname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=""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01C9BF4F-D0B8-4DF6-A489-8FD836F97B2A}" type="datetime1">
              <a:rPr lang="en-US" smtClean="0"/>
              <a:pPr/>
              <a:t>9/21/2020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="" xmlns:a16="http://schemas.microsoft.com/office/drawing/2014/main" id="{B6747A57-6FA4-0E46-B932-64F750329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Photo collage of Finns of various ethnic backgrounds and age groups">
            <a:extLst>
              <a:ext uri="{FF2B5EF4-FFF2-40B4-BE49-F238E27FC236}">
                <a16:creationId xmlns=""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="" xmlns:a16="http://schemas.microsoft.com/office/drawing/2014/main" id="{5D86BEE0-10F8-6947-BB77-5E096F12B7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="" xmlns:a16="http://schemas.microsoft.com/office/drawing/2014/main" id="{6C9EAF38-6ACF-3443-9D35-F19AF4173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="" xmlns:a16="http://schemas.microsoft.com/office/drawing/2014/main" id="{2040C763-9F05-4FE5-B6BB-8D21B47A297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="" xmlns:a16="http://schemas.microsoft.com/office/drawing/2014/main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="" xmlns:a16="http://schemas.microsoft.com/office/drawing/2014/main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="" xmlns:a16="http://schemas.microsoft.com/office/drawing/2014/main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="" xmlns:a16="http://schemas.microsoft.com/office/drawing/2014/main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="" xmlns:a16="http://schemas.microsoft.com/office/drawing/2014/main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="" xmlns:a16="http://schemas.microsoft.com/office/drawing/2014/main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="" xmlns:a16="http://schemas.microsoft.com/office/drawing/2014/main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="" xmlns:a16="http://schemas.microsoft.com/office/drawing/2014/main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="" xmlns:a16="http://schemas.microsoft.com/office/drawing/2014/main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700D23-D136-4BD5-9D5C-AA309AF6DB95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Finnish Institute for Health and Welfare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turquoise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06C448E-5766-7E49-99CA-79DF56E2F1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674F886-1BDF-5B42-B756-929822999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=""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887DCA5-B6E7-9C41-8398-E8E0F0764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=""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16071FA-9075-4024-AA09-3D9A1AD907A8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Photos of various generations">
            <a:extLst>
              <a:ext uri="{FF2B5EF4-FFF2-40B4-BE49-F238E27FC236}">
                <a16:creationId xmlns=""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=""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pink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39C72-9ED2-F749-859D-FD7C1CBE2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AB765CC-C404-484F-8074-6F75E6D19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=""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=""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1128D9-EEBF-4F45-A268-45F1629E9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4AABBFC-E632-48F4-9C9F-F5C1E6883C04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Photos of THL people at work">
            <a:extLst>
              <a:ext uri="{FF2B5EF4-FFF2-40B4-BE49-F238E27FC236}">
                <a16:creationId xmlns=""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=""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blu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DF186A6-5757-EB45-884D-547B434A3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2CF501-2D67-C548-86F5-386AE9BA7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=""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=""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pic>
        <p:nvPicPr>
          <p:cNvPr id="21" name="Picture 20" descr="Photos of Finns in daily activities">
            <a:extLst>
              <a:ext uri="{FF2B5EF4-FFF2-40B4-BE49-F238E27FC236}">
                <a16:creationId xmlns=""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EF3BED7-B95B-D84F-AF4D-BB32290360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53142CB-6317-4516-B440-4EDFD0A8A2A2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="" xmlns:a16="http://schemas.microsoft.com/office/drawing/2014/main" id="{44F2EFD4-1C67-40EB-A6B2-4E4E67946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=""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sear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08D9F56-578C-FA48-B005-7E511BB49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=""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Type presentation title here (max. 50 characters)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=""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Type subtitle here</a:t>
            </a:r>
          </a:p>
        </p:txBody>
      </p:sp>
      <p:pic>
        <p:nvPicPr>
          <p:cNvPr id="17" name="Picture Placeholder 24">
            <a:extLst>
              <a:ext uri="{FF2B5EF4-FFF2-40B4-BE49-F238E27FC236}">
                <a16:creationId xmlns="" xmlns:a16="http://schemas.microsoft.com/office/drawing/2014/main" id="{B6747A57-6FA4-0E46-B932-64F750329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Photo collage of THL's research activities">
            <a:extLst>
              <a:ext uri="{FF2B5EF4-FFF2-40B4-BE49-F238E27FC236}">
                <a16:creationId xmlns=""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="" xmlns:a16="http://schemas.microsoft.com/office/drawing/2014/main" id="{5D86BEE0-10F8-6947-BB77-5E096F12B7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="" xmlns:a16="http://schemas.microsoft.com/office/drawing/2014/main" id="{64D6A81C-C30B-40FE-BECC-FE10CBC27D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="" xmlns:a16="http://schemas.microsoft.com/office/drawing/2014/main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="" xmlns:a16="http://schemas.microsoft.com/office/drawing/2014/main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="" xmlns:a16="http://schemas.microsoft.com/office/drawing/2014/main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="" xmlns:a16="http://schemas.microsoft.com/office/drawing/2014/main" id="{B27ACDFD-A0DB-462E-A696-D186D7DA9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863EDC62-BB49-CF40-B45C-B7F2E201C3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Firstname Lastname</a:t>
            </a:r>
            <a:endParaRPr lang="fi-FI" dirty="0"/>
          </a:p>
        </p:txBody>
      </p:sp>
      <p:sp>
        <p:nvSpPr>
          <p:cNvPr id="36" name="Date Placeholder 24">
            <a:extLst>
              <a:ext uri="{FF2B5EF4-FFF2-40B4-BE49-F238E27FC236}">
                <a16:creationId xmlns="" xmlns:a16="http://schemas.microsoft.com/office/drawing/2014/main" id="{7E73208C-9D46-DA4F-B2EF-A53E97F8F1D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DCE90C91-16CE-40BF-839A-B8F5DFF95AE7}" type="datetime1">
              <a:rPr lang="en-US" smtClean="0"/>
              <a:pPr/>
              <a:t>9/21/2020</a:t>
            </a:fld>
            <a:endParaRPr lang="fi-FI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0F30BA3-8A17-44FE-B270-F5F782AC54E3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Finnish Institute for Health and Welfare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="" xmlns:a16="http://schemas.microsoft.com/office/drawing/2014/main" id="{4FC5FEAD-1E52-4459-9AD4-4ECAB4A189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Page title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025E91-7669-4843-BB4C-77EB4C71AE29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Page title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943DCB-A928-42D0-B0F7-24875B9BBC05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locks - gre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="" xmlns:a16="http://schemas.microsoft.com/office/drawing/2014/main" id="{8F564523-C3CA-4652-9789-03A0F16FEE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Page title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962A9-7C67-4023-B3A1-37C8113D91B9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project/uni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B034028-560C-6F4C-99E6-6B3F966880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>
                <a:schemeClr val="tx1"/>
              </a:buClr>
              <a:defRPr sz="2200" spc="-30" baseline="0"/>
            </a:lvl1pPr>
            <a:lvl2pPr marL="715963" indent="-358775">
              <a:buClr>
                <a:schemeClr val="tx1"/>
              </a:buClr>
              <a:tabLst/>
              <a:defRPr sz="1800"/>
            </a:lvl2pPr>
            <a:lvl3pPr marL="985838" indent="-269875">
              <a:buClr>
                <a:schemeClr val="tx1"/>
              </a:buClr>
              <a:tabLst/>
              <a:defRPr sz="1800"/>
            </a:lvl3pPr>
            <a:lvl4pPr marL="1255713" indent="-269875">
              <a:buClr>
                <a:schemeClr val="tx1"/>
              </a:buClr>
              <a:tabLst/>
              <a:defRPr sz="1800"/>
            </a:lvl4pPr>
            <a:lvl5pPr marL="1435100" indent="-179388">
              <a:buClr>
                <a:schemeClr val="tx1"/>
              </a:buClr>
              <a:tabLst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Insert picture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5D1636-48C5-417C-8CE9-A31987FA2259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4D11757-E046-CB48-9B02-9793465503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gree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C7A070-3E16-F945-AF96-B16411F62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=""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=""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pic>
        <p:nvPicPr>
          <p:cNvPr id="4" name="Kuva 3" descr="Photos of Finns in outdoor activities">
            <a:extLst>
              <a:ext uri="{FF2B5EF4-FFF2-40B4-BE49-F238E27FC236}">
                <a16:creationId xmlns=""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D5B1D24-37E0-494E-8C4C-BEADAC004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AD15BF7-4FBA-48F8-B289-57B823F53BC4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C90C250-FEB2-2646-95A8-D493DDAFB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green - insert own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DFA579F-4234-EF4C-99D9-D00A5A9294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459CBF1-7D29-974D-B4B9-09D2BA34E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=""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=""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Insert picture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=""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Insert picture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C0D76E2-DB15-4E56-B9CC-2DEAEA538C42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=""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A2CC309-71EE-49EE-938B-D7E149792AA6}" type="datetime1">
              <a:rPr lang="en-US" smtClean="0"/>
              <a:pPr/>
              <a:t>9/21/2020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Firstname Lastname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="" xmlns:a16="http://schemas.microsoft.com/office/drawing/2014/main" id="{7E0E12FC-D761-4D04-90EC-7F07BD7889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="" xmlns:a16="http://schemas.microsoft.com/office/drawing/2014/main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="" xmlns:a16="http://schemas.microsoft.com/office/drawing/2014/main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="" xmlns:a16="http://schemas.microsoft.com/office/drawing/2014/main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="" xmlns:a16="http://schemas.microsoft.com/office/drawing/2014/main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="" xmlns:a16="http://schemas.microsoft.com/office/drawing/2014/main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="" xmlns:a16="http://schemas.microsoft.com/office/drawing/2014/main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="" xmlns:a16="http://schemas.microsoft.com/office/drawing/2014/main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="" xmlns:a16="http://schemas.microsoft.com/office/drawing/2014/main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box.finland.fi/seasons-destinations/finland-on-the-world-map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237B5E9F-1675-4956-9CF8-861DF8FDA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 and Disability Data Collection </a:t>
            </a:r>
            <a:r>
              <a:rPr lang="en-US" dirty="0" smtClean="0"/>
              <a:t>Activities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6C147717-32D3-408C-81F7-DE2A5B4248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 smtClean="0"/>
              <a:t>Finland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E3B0FA89-8A93-408C-B235-0F7B9F1A5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Päivi Sainio and Seppo Koskinen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8A360223-0934-46BA-B35F-5CACD61B7E9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BDF4CA0-24F5-4F6A-A058-DC89906BC593}" type="datetime1">
              <a:rPr lang="en-US" smtClean="0"/>
              <a:pPr/>
              <a:t>9/21/2020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8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27" y="171870"/>
            <a:ext cx="9441558" cy="631267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F572524B-9A14-4225-B50F-34A45FC619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1A8D4-2C20-47E6-B37A-7C3E0B7F4F37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D80A81C-B9E9-416F-A020-A795DDE18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908A2F9E-C1D9-4356-AC14-D38FB92B9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ekstiruutu 1"/>
          <p:cNvSpPr txBox="1"/>
          <p:nvPr/>
        </p:nvSpPr>
        <p:spPr>
          <a:xfrm>
            <a:off x="6544235" y="6185647"/>
            <a:ext cx="55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Source</a:t>
            </a:r>
            <a:r>
              <a:rPr lang="fi-FI" sz="1200" dirty="0" smtClean="0"/>
              <a:t>: </a:t>
            </a:r>
            <a:r>
              <a:rPr lang="fi-FI" dirty="0" smtClean="0"/>
              <a:t> </a:t>
            </a:r>
            <a:r>
              <a:rPr lang="fi-FI" sz="1200" u="sng" dirty="0" smtClean="0">
                <a:hlinkClick r:id="rId3"/>
              </a:rPr>
              <a:t>https</a:t>
            </a:r>
            <a:r>
              <a:rPr lang="fi-FI" sz="1200" u="sng" dirty="0">
                <a:hlinkClick r:id="rId3"/>
              </a:rPr>
              <a:t>://toolbox.finland.fi/seasons-destinations/finland-on-the-world-map/</a:t>
            </a:r>
            <a:endParaRPr lang="fi-FI" sz="1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51011" y="3558988"/>
            <a:ext cx="3702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Finland:</a:t>
            </a:r>
            <a:r>
              <a:rPr lang="fi-FI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otal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smtClean="0"/>
              <a:t>5,5 </a:t>
            </a:r>
            <a:r>
              <a:rPr lang="fi-FI" dirty="0" err="1" smtClean="0"/>
              <a:t>million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Capital Helsinki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surface area </a:t>
            </a:r>
            <a:r>
              <a:rPr lang="en-US" dirty="0" smtClean="0"/>
              <a:t>is </a:t>
            </a:r>
            <a:r>
              <a:rPr lang="en-US" dirty="0"/>
              <a:t>338,432 </a:t>
            </a:r>
            <a:r>
              <a:rPr lang="en-US" dirty="0" smtClean="0"/>
              <a:t>km²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neighbouring</a:t>
            </a:r>
            <a:r>
              <a:rPr lang="en-US" dirty="0" smtClean="0"/>
              <a:t> </a:t>
            </a:r>
            <a:r>
              <a:rPr lang="en-US" dirty="0"/>
              <a:t>countries are Russia (east), Norway (north), Sweden (west) and Estonia (south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Official languages: Finnish, Swedish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11" y="0"/>
            <a:ext cx="10753200" cy="1188000"/>
          </a:xfrm>
        </p:spPr>
        <p:txBody>
          <a:bodyPr/>
          <a:lstStyle/>
          <a:p>
            <a:r>
              <a:rPr lang="fi-FI" dirty="0" err="1"/>
              <a:t>Coronavirus</a:t>
            </a:r>
            <a:r>
              <a:rPr lang="fi-FI" dirty="0"/>
              <a:t> in </a:t>
            </a:r>
            <a:r>
              <a:rPr lang="fi-FI" dirty="0" smtClean="0"/>
              <a:t>Finland, </a:t>
            </a:r>
            <a:r>
              <a:rPr lang="fi-FI" dirty="0" err="1" smtClean="0"/>
              <a:t>Sept</a:t>
            </a:r>
            <a:r>
              <a:rPr lang="fi-FI" dirty="0" smtClean="0"/>
              <a:t> 21</a:t>
            </a:r>
            <a:r>
              <a:rPr lang="fi-FI" baseline="30000" dirty="0" smtClean="0"/>
              <a:t>th</a:t>
            </a:r>
            <a:endParaRPr lang="fi-FI" baseline="30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Firstname Lastname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9" y="2393593"/>
            <a:ext cx="7035167" cy="40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44" y="2900334"/>
            <a:ext cx="4901856" cy="344453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652588" y="1004031"/>
            <a:ext cx="4061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 err="1" smtClean="0"/>
              <a:t>Reported</a:t>
            </a:r>
            <a:r>
              <a:rPr lang="fi-FI" dirty="0" smtClean="0"/>
              <a:t> </a:t>
            </a:r>
            <a:r>
              <a:rPr lang="fi-FI" dirty="0" err="1" smtClean="0"/>
              <a:t>cases</a:t>
            </a:r>
            <a:r>
              <a:rPr lang="fi-FI" dirty="0" smtClean="0"/>
              <a:t>: 	9046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In </a:t>
            </a:r>
            <a:r>
              <a:rPr lang="fi-FI" dirty="0" err="1" smtClean="0"/>
              <a:t>hospital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: 	16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In </a:t>
            </a:r>
            <a:r>
              <a:rPr lang="fi-FI" dirty="0" err="1" smtClean="0"/>
              <a:t>intensive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: 	3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Deaths</a:t>
            </a:r>
            <a:r>
              <a:rPr lang="fi-FI" dirty="0" smtClean="0"/>
              <a:t>: 		339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Cases</a:t>
            </a:r>
            <a:r>
              <a:rPr lang="fi-FI" dirty="0" smtClean="0"/>
              <a:t> / 100 000		160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94" y="233334"/>
            <a:ext cx="4610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304" y="1130"/>
            <a:ext cx="12045696" cy="1188000"/>
          </a:xfrm>
        </p:spPr>
        <p:txBody>
          <a:bodyPr/>
          <a:lstStyle/>
          <a:p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surveys</a:t>
            </a:r>
            <a:r>
              <a:rPr lang="fi-FI" dirty="0"/>
              <a:t>: </a:t>
            </a:r>
            <a:r>
              <a:rPr lang="fi-FI" dirty="0" err="1" smtClean="0"/>
              <a:t>disability</a:t>
            </a:r>
            <a:r>
              <a:rPr lang="fi-FI" dirty="0" smtClean="0"/>
              <a:t> and the </a:t>
            </a:r>
            <a:r>
              <a:rPr lang="fi-FI" dirty="0" err="1"/>
              <a:t>impact</a:t>
            </a:r>
            <a:r>
              <a:rPr lang="fi-FI" dirty="0"/>
              <a:t> of </a:t>
            </a:r>
            <a:r>
              <a:rPr lang="fi-FI" dirty="0" smtClean="0"/>
              <a:t>COVID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66344" y="978818"/>
            <a:ext cx="11610002" cy="4680000"/>
          </a:xfrm>
        </p:spPr>
        <p:txBody>
          <a:bodyPr/>
          <a:lstStyle/>
          <a:p>
            <a:r>
              <a:rPr lang="fi-FI" dirty="0" err="1" smtClean="0"/>
              <a:t>Four</a:t>
            </a:r>
            <a:r>
              <a:rPr lang="fi-FI" dirty="0" smtClean="0"/>
              <a:t> data </a:t>
            </a:r>
            <a:r>
              <a:rPr lang="fi-FI" dirty="0" err="1" smtClean="0"/>
              <a:t>collections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Autumn</a:t>
            </a:r>
            <a:r>
              <a:rPr lang="fi-FI" dirty="0" smtClean="0"/>
              <a:t> 2020-Spring 2021:</a:t>
            </a:r>
          </a:p>
          <a:p>
            <a:pPr marL="879475" lvl="1" indent="-514350">
              <a:buFont typeface="+mj-lt"/>
              <a:buAutoNum type="arabicPeriod"/>
            </a:pP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, </a:t>
            </a:r>
            <a:r>
              <a:rPr lang="fi-FI" dirty="0" err="1" smtClean="0"/>
              <a:t>cross-sectional</a:t>
            </a:r>
            <a:r>
              <a:rPr lang="fi-FI" dirty="0" smtClean="0"/>
              <a:t> study, n=60 000</a:t>
            </a:r>
          </a:p>
          <a:p>
            <a:pPr marL="879475" lvl="1" indent="-514350">
              <a:buFont typeface="+mj-lt"/>
              <a:buAutoNum type="arabicPeriod"/>
            </a:pP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, </a:t>
            </a:r>
            <a:r>
              <a:rPr lang="fi-FI" dirty="0" err="1" smtClean="0"/>
              <a:t>follow-up</a:t>
            </a:r>
            <a:r>
              <a:rPr lang="fi-FI" dirty="0" smtClean="0"/>
              <a:t> study, n=10 000</a:t>
            </a:r>
          </a:p>
          <a:p>
            <a:pPr marL="879475" lvl="1" indent="-514350">
              <a:buFont typeface="+mj-lt"/>
              <a:buAutoNum type="arabicPeriod"/>
            </a:pPr>
            <a:r>
              <a:rPr lang="fi-FI" dirty="0" err="1" smtClean="0"/>
              <a:t>Children</a:t>
            </a:r>
            <a:r>
              <a:rPr lang="fi-FI" dirty="0" smtClean="0"/>
              <a:t> and </a:t>
            </a:r>
            <a:r>
              <a:rPr lang="fi-FI" dirty="0" err="1" smtClean="0"/>
              <a:t>youth</a:t>
            </a:r>
            <a:r>
              <a:rPr lang="fi-FI" dirty="0" smtClean="0"/>
              <a:t> 10-20 </a:t>
            </a:r>
            <a:r>
              <a:rPr lang="fi-FI" dirty="0" err="1" smtClean="0"/>
              <a:t>years</a:t>
            </a:r>
            <a:r>
              <a:rPr lang="fi-FI" dirty="0" smtClean="0"/>
              <a:t>, </a:t>
            </a:r>
            <a:r>
              <a:rPr lang="fi-FI" dirty="0" err="1" smtClean="0"/>
              <a:t>cross-sectional</a:t>
            </a:r>
            <a:r>
              <a:rPr lang="fi-FI" dirty="0" smtClean="0"/>
              <a:t> study, </a:t>
            </a:r>
            <a:r>
              <a:rPr lang="fi-FI" dirty="0" err="1" smtClean="0"/>
              <a:t>n≈</a:t>
            </a:r>
            <a:r>
              <a:rPr lang="fi-FI" dirty="0" smtClean="0"/>
              <a:t> 388 000</a:t>
            </a:r>
          </a:p>
          <a:p>
            <a:pPr marL="879475" lvl="1" indent="-514350">
              <a:buFont typeface="+mj-lt"/>
              <a:buAutoNum type="arabicPeriod"/>
            </a:pPr>
            <a:r>
              <a:rPr lang="fi-FI" dirty="0" smtClean="0"/>
              <a:t>People with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background</a:t>
            </a:r>
            <a:r>
              <a:rPr lang="fi-FI" dirty="0" smtClean="0"/>
              <a:t>, 18-64 y, </a:t>
            </a:r>
            <a:r>
              <a:rPr lang="fi-FI" dirty="0" err="1" smtClean="0"/>
              <a:t>follow-up</a:t>
            </a:r>
            <a:r>
              <a:rPr lang="fi-FI" dirty="0" smtClean="0"/>
              <a:t> study, n=7 800 </a:t>
            </a:r>
          </a:p>
          <a:p>
            <a:r>
              <a:rPr lang="fi-FI" dirty="0" err="1" smtClean="0"/>
              <a:t>Samples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register</a:t>
            </a:r>
            <a:r>
              <a:rPr lang="fi-FI" dirty="0" smtClean="0"/>
              <a:t>, </a:t>
            </a:r>
            <a:r>
              <a:rPr lang="fi-FI" dirty="0" err="1" smtClean="0"/>
              <a:t>representing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 /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born</a:t>
            </a:r>
            <a:r>
              <a:rPr lang="fi-FI" dirty="0" smtClean="0"/>
              <a:t>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</a:p>
          <a:p>
            <a:r>
              <a:rPr lang="fi-FI" dirty="0" smtClean="0"/>
              <a:t>Comprehensive </a:t>
            </a:r>
            <a:r>
              <a:rPr lang="fi-FI" dirty="0" err="1" smtClean="0"/>
              <a:t>contents</a:t>
            </a:r>
            <a:r>
              <a:rPr lang="fi-FI" dirty="0" smtClean="0"/>
              <a:t> on </a:t>
            </a:r>
            <a:r>
              <a:rPr lang="fi-FI" dirty="0" err="1" smtClean="0"/>
              <a:t>health</a:t>
            </a:r>
            <a:r>
              <a:rPr lang="fi-FI" dirty="0" smtClean="0"/>
              <a:t>, </a:t>
            </a:r>
            <a:r>
              <a:rPr lang="fi-FI" dirty="0" err="1" smtClean="0"/>
              <a:t>wellbeing</a:t>
            </a:r>
            <a:r>
              <a:rPr lang="fi-FI" dirty="0" smtClean="0"/>
              <a:t>, </a:t>
            </a:r>
            <a:r>
              <a:rPr lang="fi-FI" dirty="0" err="1" smtClean="0"/>
              <a:t>services</a:t>
            </a:r>
            <a:r>
              <a:rPr lang="fi-FI" dirty="0" smtClean="0"/>
              <a:t>, </a:t>
            </a:r>
            <a:r>
              <a:rPr lang="fi-FI" dirty="0" err="1" smtClean="0"/>
              <a:t>etc.+questions</a:t>
            </a:r>
            <a:r>
              <a:rPr lang="fi-FI" dirty="0" smtClean="0"/>
              <a:t> on COVID-19 </a:t>
            </a:r>
            <a:r>
              <a:rPr lang="fi-FI" dirty="0" err="1" smtClean="0"/>
              <a:t>impacts</a:t>
            </a:r>
            <a:r>
              <a:rPr lang="fi-FI" dirty="0" smtClean="0"/>
              <a:t> on </a:t>
            </a:r>
            <a:r>
              <a:rPr lang="fi-FI" dirty="0" err="1" smtClean="0"/>
              <a:t>everyday</a:t>
            </a:r>
            <a:r>
              <a:rPr lang="fi-FI" dirty="0" smtClean="0"/>
              <a:t> life</a:t>
            </a:r>
          </a:p>
          <a:p>
            <a:r>
              <a:rPr lang="fi-FI" dirty="0" err="1" smtClean="0">
                <a:solidFill>
                  <a:srgbClr val="FF0000"/>
                </a:solidFill>
              </a:rPr>
              <a:t>Disability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questions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Washington Group (</a:t>
            </a:r>
            <a:r>
              <a:rPr lang="fi-FI" dirty="0" err="1" smtClean="0"/>
              <a:t>modified</a:t>
            </a:r>
            <a:r>
              <a:rPr lang="fi-FI" dirty="0" smtClean="0"/>
              <a:t>): at </a:t>
            </a:r>
            <a:r>
              <a:rPr lang="fi-FI" dirty="0" err="1" smtClean="0"/>
              <a:t>least</a:t>
            </a:r>
            <a:r>
              <a:rPr lang="fi-FI" dirty="0" smtClean="0"/>
              <a:t> </a:t>
            </a:r>
            <a:r>
              <a:rPr lang="fi-FI" dirty="0" err="1" smtClean="0"/>
              <a:t>seeing</a:t>
            </a:r>
            <a:r>
              <a:rPr lang="fi-FI" dirty="0" smtClean="0"/>
              <a:t>, </a:t>
            </a:r>
            <a:r>
              <a:rPr lang="fi-FI" dirty="0" err="1" smtClean="0"/>
              <a:t>hearing</a:t>
            </a:r>
            <a:r>
              <a:rPr lang="fi-FI" dirty="0" smtClean="0"/>
              <a:t>, </a:t>
            </a:r>
            <a:r>
              <a:rPr lang="fi-FI" dirty="0" err="1" smtClean="0"/>
              <a:t>mobility</a:t>
            </a:r>
            <a:r>
              <a:rPr lang="fi-FI" dirty="0" smtClean="0"/>
              <a:t> and </a:t>
            </a:r>
            <a:r>
              <a:rPr lang="fi-FI" dirty="0" err="1" smtClean="0"/>
              <a:t>cognition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Firstname Lastname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, </a:t>
            </a:r>
            <a:r>
              <a:rPr lang="fi-FI" dirty="0" err="1" smtClean="0"/>
              <a:t>examples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720722" y="1279447"/>
            <a:ext cx="11291983" cy="4680000"/>
          </a:xfrm>
        </p:spPr>
        <p:txBody>
          <a:bodyPr/>
          <a:lstStyle/>
          <a:p>
            <a:r>
              <a:rPr lang="fi-FI" u="sng" dirty="0" err="1" smtClean="0"/>
              <a:t>Disaggregation</a:t>
            </a:r>
            <a:r>
              <a:rPr lang="fi-FI" u="sng" dirty="0" smtClean="0"/>
              <a:t> </a:t>
            </a:r>
            <a:r>
              <a:rPr lang="fi-FI" u="sng" dirty="0" err="1" smtClean="0"/>
              <a:t>by</a:t>
            </a:r>
            <a:r>
              <a:rPr lang="fi-FI" u="sng" dirty="0" smtClean="0"/>
              <a:t> </a:t>
            </a:r>
            <a:r>
              <a:rPr lang="fi-FI" u="sng" dirty="0" err="1" smtClean="0"/>
              <a:t>disability</a:t>
            </a:r>
            <a:endParaRPr lang="fi-FI" u="sng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/>
              <a:t>is the </a:t>
            </a:r>
            <a:r>
              <a:rPr lang="fi-FI" u="sng" dirty="0" err="1"/>
              <a:t>impact</a:t>
            </a:r>
            <a:r>
              <a:rPr lang="fi-FI" u="sng" dirty="0"/>
              <a:t> </a:t>
            </a:r>
            <a:r>
              <a:rPr lang="fi-FI" dirty="0"/>
              <a:t>of the COVID-19-related </a:t>
            </a:r>
            <a:r>
              <a:rPr lang="fi-FI" dirty="0" err="1"/>
              <a:t>restrictions</a:t>
            </a:r>
            <a:r>
              <a:rPr lang="fi-FI" dirty="0"/>
              <a:t> on </a:t>
            </a:r>
            <a:r>
              <a:rPr lang="fi-FI" dirty="0" err="1"/>
              <a:t>everyday</a:t>
            </a:r>
            <a:r>
              <a:rPr lang="fi-FI" dirty="0"/>
              <a:t> </a:t>
            </a:r>
            <a:r>
              <a:rPr lang="fi-FI" dirty="0" smtClean="0"/>
              <a:t>life, </a:t>
            </a:r>
            <a:r>
              <a:rPr lang="fi-FI" dirty="0" err="1" smtClean="0"/>
              <a:t>health</a:t>
            </a:r>
            <a:r>
              <a:rPr lang="fi-FI" dirty="0" smtClean="0"/>
              <a:t> and </a:t>
            </a:r>
            <a:r>
              <a:rPr lang="fi-FI" dirty="0" err="1" smtClean="0"/>
              <a:t>wellbeing</a:t>
            </a:r>
            <a:r>
              <a:rPr lang="fi-FI" dirty="0" smtClean="0"/>
              <a:t>, </a:t>
            </a:r>
            <a:r>
              <a:rPr lang="fi-FI" dirty="0" err="1" smtClean="0"/>
              <a:t>services</a:t>
            </a:r>
            <a:r>
              <a:rPr lang="fi-FI" dirty="0" smtClean="0"/>
              <a:t> etc.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Have</a:t>
            </a:r>
            <a:r>
              <a:rPr lang="fi-FI" dirty="0" smtClean="0"/>
              <a:t> the </a:t>
            </a:r>
            <a:r>
              <a:rPr lang="fi-FI" dirty="0" err="1" smtClean="0"/>
              <a:t>differences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with and </a:t>
            </a:r>
            <a:r>
              <a:rPr lang="fi-FI" dirty="0" err="1" smtClean="0"/>
              <a:t>without</a:t>
            </a:r>
            <a:r>
              <a:rPr lang="fi-FI" dirty="0" smtClean="0"/>
              <a:t> </a:t>
            </a:r>
            <a:r>
              <a:rPr lang="fi-FI" dirty="0" err="1" smtClean="0"/>
              <a:t>disabilities</a:t>
            </a:r>
            <a:r>
              <a:rPr lang="fi-FI" dirty="0" smtClean="0"/>
              <a:t>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r>
              <a:rPr lang="fi-FI" dirty="0" err="1" smtClean="0"/>
              <a:t>larger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smaller</a:t>
            </a:r>
            <a:r>
              <a:rPr lang="fi-FI" dirty="0" smtClean="0"/>
              <a:t>? </a:t>
            </a:r>
            <a:r>
              <a:rPr lang="fi-FI" u="sng" dirty="0" err="1" smtClean="0"/>
              <a:t>Population</a:t>
            </a:r>
            <a:r>
              <a:rPr lang="fi-FI" u="sng" dirty="0" smtClean="0"/>
              <a:t> </a:t>
            </a:r>
            <a:r>
              <a:rPr lang="fi-FI" u="sng" dirty="0" err="1" smtClean="0"/>
              <a:t>level</a:t>
            </a:r>
            <a:r>
              <a:rPr lang="fi-FI" u="sng" dirty="0" smtClean="0"/>
              <a:t> </a:t>
            </a:r>
            <a:r>
              <a:rPr lang="fi-FI" u="sng" dirty="0" err="1" smtClean="0"/>
              <a:t>changes</a:t>
            </a:r>
            <a:r>
              <a:rPr lang="fi-FI" u="sng" dirty="0" smtClean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comparison</a:t>
            </a:r>
            <a:r>
              <a:rPr lang="fi-FI" dirty="0" smtClean="0"/>
              <a:t> with data </a:t>
            </a:r>
            <a:r>
              <a:rPr lang="fi-FI" dirty="0" err="1" smtClean="0"/>
              <a:t>collected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the </a:t>
            </a:r>
            <a:r>
              <a:rPr lang="fi-FI" dirty="0" err="1" smtClean="0"/>
              <a:t>pandemic</a:t>
            </a:r>
            <a:r>
              <a:rPr lang="fi-FI" dirty="0" smtClean="0"/>
              <a:t>)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/>
              <a:t>are</a:t>
            </a:r>
            <a:r>
              <a:rPr lang="fi-FI" dirty="0"/>
              <a:t> the </a:t>
            </a:r>
            <a:r>
              <a:rPr lang="fi-FI" u="sng" dirty="0" err="1"/>
              <a:t>individual</a:t>
            </a:r>
            <a:r>
              <a:rPr lang="fi-FI" u="sng" dirty="0"/>
              <a:t> </a:t>
            </a:r>
            <a:r>
              <a:rPr lang="fi-FI" u="sng" dirty="0" err="1"/>
              <a:t>level</a:t>
            </a:r>
            <a:r>
              <a:rPr lang="fi-FI" u="sng" dirty="0"/>
              <a:t> </a:t>
            </a:r>
            <a:r>
              <a:rPr lang="fi-FI" u="sng" dirty="0" err="1"/>
              <a:t>changes</a:t>
            </a:r>
            <a:r>
              <a:rPr lang="fi-FI" u="sng" dirty="0"/>
              <a:t> </a:t>
            </a:r>
            <a:r>
              <a:rPr lang="fi-FI" dirty="0" err="1"/>
              <a:t>among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with </a:t>
            </a:r>
            <a:r>
              <a:rPr lang="fi-FI" dirty="0" err="1"/>
              <a:t>disabilities</a:t>
            </a:r>
            <a:r>
              <a:rPr lang="fi-FI" dirty="0"/>
              <a:t> </a:t>
            </a:r>
            <a:r>
              <a:rPr lang="fi-FI" dirty="0" err="1"/>
              <a:t>compared</a:t>
            </a:r>
            <a:r>
              <a:rPr lang="fi-FI" dirty="0"/>
              <a:t> to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 smtClean="0"/>
              <a:t>disabilities</a:t>
            </a:r>
            <a:r>
              <a:rPr lang="fi-FI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u="sng" dirty="0" err="1" smtClean="0"/>
              <a:t>Intersectionality</a:t>
            </a:r>
            <a:r>
              <a:rPr lang="fi-FI" dirty="0" smtClean="0"/>
              <a:t>: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born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with </a:t>
            </a:r>
            <a:r>
              <a:rPr lang="fi-FI" dirty="0" err="1" smtClean="0"/>
              <a:t>disabilities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Firstname Lastname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collected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with </a:t>
            </a:r>
            <a:r>
              <a:rPr lang="fi-FI" dirty="0" err="1" smtClean="0"/>
              <a:t>disabilities</a:t>
            </a:r>
            <a:r>
              <a:rPr lang="fi-FI" dirty="0" smtClean="0"/>
              <a:t> (</a:t>
            </a:r>
            <a:r>
              <a:rPr lang="fi-FI" dirty="0" err="1" smtClean="0"/>
              <a:t>PwD</a:t>
            </a:r>
            <a:r>
              <a:rPr lang="fi-FI" dirty="0" smtClean="0"/>
              <a:t>) and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stakeholders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720723" y="1476000"/>
            <a:ext cx="11148547" cy="4680000"/>
          </a:xfrm>
        </p:spPr>
        <p:txBody>
          <a:bodyPr/>
          <a:lstStyle/>
          <a:p>
            <a:pPr marL="365125" lvl="1" indent="-365125">
              <a:spcBef>
                <a:spcPts val="1000"/>
              </a:spcBef>
            </a:pPr>
            <a:r>
              <a:rPr lang="fi-FI" dirty="0" smtClean="0"/>
              <a:t>As a </a:t>
            </a:r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u="sng" dirty="0" smtClean="0"/>
              <a:t>a </a:t>
            </a:r>
            <a:r>
              <a:rPr lang="fi-FI" u="sng" dirty="0" err="1" smtClean="0"/>
              <a:t>development</a:t>
            </a:r>
            <a:r>
              <a:rPr lang="fi-FI" u="sng" dirty="0" smtClean="0"/>
              <a:t> </a:t>
            </a:r>
            <a:r>
              <a:rPr lang="fi-FI" u="sng" dirty="0" err="1" smtClean="0"/>
              <a:t>project</a:t>
            </a:r>
            <a:r>
              <a:rPr lang="fi-FI" u="sng" dirty="0" smtClean="0"/>
              <a:t>, </a:t>
            </a:r>
            <a:r>
              <a:rPr lang="fi-FI" dirty="0" err="1" smtClean="0"/>
              <a:t>information</a:t>
            </a:r>
            <a:r>
              <a:rPr lang="fi-FI" dirty="0" smtClean="0"/>
              <a:t> on the </a:t>
            </a:r>
            <a:r>
              <a:rPr lang="fi-FI" dirty="0" err="1" smtClean="0"/>
              <a:t>impact</a:t>
            </a:r>
            <a:r>
              <a:rPr lang="fi-FI" dirty="0" smtClean="0"/>
              <a:t> of COVID-19 is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gathered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PwD</a:t>
            </a:r>
            <a:r>
              <a:rPr lang="fi-FI" dirty="0" smtClean="0"/>
              <a:t>,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producers</a:t>
            </a:r>
            <a:r>
              <a:rPr lang="fi-FI" dirty="0" smtClean="0"/>
              <a:t> and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authorities</a:t>
            </a:r>
            <a:endParaRPr lang="fi-FI" dirty="0" smtClean="0"/>
          </a:p>
          <a:p>
            <a:pPr marL="365125" lvl="1" indent="-365125">
              <a:spcBef>
                <a:spcPts val="1000"/>
              </a:spcBef>
            </a:pPr>
            <a:r>
              <a:rPr lang="fi-FI" dirty="0" smtClean="0"/>
              <a:t>Using the </a:t>
            </a:r>
            <a:r>
              <a:rPr lang="fi-FI" dirty="0" err="1" smtClean="0"/>
              <a:t>findings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interviews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surveys</a:t>
            </a:r>
            <a:r>
              <a:rPr lang="fi-FI" dirty="0" smtClean="0"/>
              <a:t>,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stakeholders</a:t>
            </a:r>
            <a:r>
              <a:rPr lang="fi-FI" dirty="0" smtClean="0"/>
              <a:t> (</a:t>
            </a:r>
            <a:r>
              <a:rPr lang="fi-FI" dirty="0" err="1" smtClean="0"/>
              <a:t>PwD</a:t>
            </a:r>
            <a:r>
              <a:rPr lang="fi-FI" dirty="0" smtClean="0"/>
              <a:t>, </a:t>
            </a:r>
            <a:r>
              <a:rPr lang="fi-FI" dirty="0" err="1" smtClean="0"/>
              <a:t>DPOs</a:t>
            </a:r>
            <a:r>
              <a:rPr lang="fi-FI" dirty="0" smtClean="0"/>
              <a:t>,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r>
              <a:rPr lang="fi-FI" dirty="0" smtClean="0"/>
              <a:t>, </a:t>
            </a:r>
            <a:r>
              <a:rPr lang="fi-FI" dirty="0" err="1" smtClean="0"/>
              <a:t>authorities</a:t>
            </a:r>
            <a:r>
              <a:rPr lang="fi-FI" dirty="0" smtClean="0"/>
              <a:t> of the </a:t>
            </a:r>
            <a:r>
              <a:rPr lang="fi-FI" dirty="0" err="1" smtClean="0"/>
              <a:t>municipalities</a:t>
            </a:r>
            <a:r>
              <a:rPr lang="fi-FI" dirty="0" smtClean="0"/>
              <a:t>, THL, etc.)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endParaRPr lang="fi-FI" sz="2800" dirty="0"/>
          </a:p>
          <a:p>
            <a:pPr lvl="1"/>
            <a:r>
              <a:rPr lang="fi-FI" sz="2400" dirty="0"/>
              <a:t>To </a:t>
            </a:r>
            <a:r>
              <a:rPr lang="fi-FI" sz="2400" dirty="0" err="1"/>
              <a:t>develop</a:t>
            </a:r>
            <a:r>
              <a:rPr lang="fi-FI" sz="2400" dirty="0"/>
              <a:t> </a:t>
            </a:r>
            <a:r>
              <a:rPr lang="fi-FI" sz="2400" dirty="0" err="1"/>
              <a:t>instructions</a:t>
            </a:r>
            <a:r>
              <a:rPr lang="fi-FI" sz="2400" dirty="0"/>
              <a:t>, </a:t>
            </a:r>
            <a:r>
              <a:rPr lang="fi-FI" sz="2400" dirty="0" err="1"/>
              <a:t>plans</a:t>
            </a:r>
            <a:r>
              <a:rPr lang="fi-FI" sz="2400" dirty="0"/>
              <a:t> and </a:t>
            </a:r>
            <a:r>
              <a:rPr lang="fi-FI" sz="2400" dirty="0" err="1"/>
              <a:t>operational</a:t>
            </a:r>
            <a:r>
              <a:rPr lang="fi-FI" sz="2400" dirty="0"/>
              <a:t> </a:t>
            </a:r>
            <a:r>
              <a:rPr lang="fi-FI" sz="2400" dirty="0" err="1"/>
              <a:t>models</a:t>
            </a:r>
            <a:r>
              <a:rPr lang="fi-FI" sz="2400" dirty="0"/>
              <a:t> for </a:t>
            </a:r>
            <a:r>
              <a:rPr lang="fi-FI" sz="2400" dirty="0" err="1"/>
              <a:t>use</a:t>
            </a:r>
            <a:r>
              <a:rPr lang="fi-FI" sz="2400" dirty="0"/>
              <a:t> in </a:t>
            </a:r>
            <a:r>
              <a:rPr lang="fi-FI" sz="2400" dirty="0" err="1"/>
              <a:t>municipalities</a:t>
            </a:r>
            <a:endParaRPr lang="fi-FI" sz="2400" dirty="0"/>
          </a:p>
          <a:p>
            <a:pPr lvl="1"/>
            <a:r>
              <a:rPr lang="fi-FI" sz="2400" dirty="0"/>
              <a:t>To </a:t>
            </a:r>
            <a:r>
              <a:rPr lang="fi-FI" sz="2400" dirty="0" err="1"/>
              <a:t>produce</a:t>
            </a:r>
            <a:r>
              <a:rPr lang="fi-FI" sz="2400" dirty="0"/>
              <a:t> </a:t>
            </a:r>
            <a:r>
              <a:rPr lang="fi-FI" sz="2400" dirty="0" err="1"/>
              <a:t>accessible</a:t>
            </a:r>
            <a:r>
              <a:rPr lang="fi-FI" sz="2400" dirty="0"/>
              <a:t> </a:t>
            </a:r>
            <a:r>
              <a:rPr lang="fi-FI" sz="2400" dirty="0" err="1"/>
              <a:t>information</a:t>
            </a:r>
            <a:r>
              <a:rPr lang="fi-FI" sz="2400" dirty="0"/>
              <a:t> for </a:t>
            </a:r>
            <a:r>
              <a:rPr lang="fi-FI" sz="2400" dirty="0" err="1"/>
              <a:t>PwD</a:t>
            </a:r>
            <a:r>
              <a:rPr lang="fi-FI" sz="2400" dirty="0"/>
              <a:t> </a:t>
            </a:r>
          </a:p>
          <a:p>
            <a:pPr marL="365125" lvl="1" indent="-365125">
              <a:spcBef>
                <a:spcPts val="1000"/>
              </a:spcBef>
            </a:pPr>
            <a:r>
              <a:rPr lang="fi-FI" dirty="0" smtClean="0"/>
              <a:t> </a:t>
            </a:r>
            <a:r>
              <a:rPr lang="fi-FI" dirty="0" smtClean="0">
                <a:solidFill>
                  <a:srgbClr val="FF0000"/>
                </a:solidFill>
              </a:rPr>
              <a:t>The </a:t>
            </a:r>
            <a:r>
              <a:rPr lang="fi-FI" dirty="0" err="1" smtClean="0">
                <a:solidFill>
                  <a:srgbClr val="FF0000"/>
                </a:solidFill>
              </a:rPr>
              <a:t>project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aims</a:t>
            </a:r>
            <a:r>
              <a:rPr lang="fi-FI" dirty="0" smtClean="0">
                <a:solidFill>
                  <a:srgbClr val="FF0000"/>
                </a:solidFill>
              </a:rPr>
              <a:t> to </a:t>
            </a:r>
            <a:r>
              <a:rPr lang="fi-FI" dirty="0" err="1" smtClean="0">
                <a:solidFill>
                  <a:srgbClr val="FF0000"/>
                </a:solidFill>
              </a:rPr>
              <a:t>support</a:t>
            </a:r>
            <a:r>
              <a:rPr lang="fi-FI" dirty="0" smtClean="0">
                <a:solidFill>
                  <a:srgbClr val="FF0000"/>
                </a:solidFill>
              </a:rPr>
              <a:t> the </a:t>
            </a:r>
            <a:r>
              <a:rPr lang="fi-FI" dirty="0" err="1" smtClean="0">
                <a:solidFill>
                  <a:srgbClr val="FF0000"/>
                </a:solidFill>
              </a:rPr>
              <a:t>functioning</a:t>
            </a:r>
            <a:r>
              <a:rPr lang="fi-FI" dirty="0" smtClean="0">
                <a:solidFill>
                  <a:srgbClr val="FF0000"/>
                </a:solidFill>
              </a:rPr>
              <a:t> of </a:t>
            </a:r>
            <a:r>
              <a:rPr lang="fi-FI" dirty="0" err="1" smtClean="0">
                <a:solidFill>
                  <a:srgbClr val="FF0000"/>
                </a:solidFill>
              </a:rPr>
              <a:t>PwD</a:t>
            </a:r>
            <a:r>
              <a:rPr lang="fi-FI" dirty="0" smtClean="0">
                <a:solidFill>
                  <a:srgbClr val="FF0000"/>
                </a:solidFill>
              </a:rPr>
              <a:t> in the </a:t>
            </a:r>
            <a:r>
              <a:rPr lang="fi-FI" dirty="0" err="1" smtClean="0">
                <a:solidFill>
                  <a:srgbClr val="FF0000"/>
                </a:solidFill>
              </a:rPr>
              <a:t>future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crises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so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that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their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needs</a:t>
            </a:r>
            <a:r>
              <a:rPr lang="fi-FI" dirty="0" smtClean="0">
                <a:solidFill>
                  <a:srgbClr val="FF0000"/>
                </a:solidFill>
              </a:rPr>
              <a:t> and </a:t>
            </a:r>
            <a:r>
              <a:rPr lang="fi-FI" dirty="0" err="1" smtClean="0">
                <a:solidFill>
                  <a:srgbClr val="FF0000"/>
                </a:solidFill>
              </a:rPr>
              <a:t>rights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will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be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respected</a:t>
            </a:r>
            <a:endParaRPr lang="fi-FI" dirty="0" smtClean="0">
              <a:solidFill>
                <a:srgbClr val="FF0000"/>
              </a:solidFill>
            </a:endParaRPr>
          </a:p>
          <a:p>
            <a:pPr marL="365125" lvl="1" indent="-365125">
              <a:spcBef>
                <a:spcPts val="1000"/>
              </a:spcBef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Firstname Lastname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21" y="1476375"/>
            <a:ext cx="6239933" cy="467995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9/21/2020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Firstname Lastname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kstiruutu 2"/>
          <p:cNvSpPr txBox="1"/>
          <p:nvPr/>
        </p:nvSpPr>
        <p:spPr>
          <a:xfrm>
            <a:off x="9395012" y="5896348"/>
            <a:ext cx="279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Photo </a:t>
            </a:r>
            <a:r>
              <a:rPr lang="fi-FI" sz="1200" dirty="0" err="1" smtClean="0"/>
              <a:t>by</a:t>
            </a:r>
            <a:r>
              <a:rPr lang="fi-FI" sz="1200" dirty="0" smtClean="0"/>
              <a:t> Suvi Sainio: the lake of Saimaa, Eastern Finland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27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ppt-pohja_EN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84B82CBE-F7F0-4573-8BAE-F0F2F8A751A1}" vid="{1A64C0B0-15BA-4980-8B03-098FB4913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THL_ppt-pohja_EN_2019</Template>
  <TotalTime>2122</TotalTime>
  <Words>407</Words>
  <Application>Microsoft Office PowerPoint</Application>
  <PresentationFormat>Mukautettu</PresentationFormat>
  <Paragraphs>57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THL_ppt-pohja_EN_2019</vt:lpstr>
      <vt:lpstr>COVID and Disability Data Collection Activities</vt:lpstr>
      <vt:lpstr>PowerPoint-esitys</vt:lpstr>
      <vt:lpstr>Coronavirus in Finland, Sept 21th</vt:lpstr>
      <vt:lpstr>Population surveys: disability and the impact of COVID</vt:lpstr>
      <vt:lpstr>Research questions, examples</vt:lpstr>
      <vt:lpstr>Data to be collected from people with disabilities (PwD) and other stakeholders</vt:lpstr>
      <vt:lpstr>Thank you!</vt:lpstr>
    </vt:vector>
  </TitlesOfParts>
  <Company>THL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and Disability Data Collection Activities</dc:title>
  <dc:creator>Sainio Päivi</dc:creator>
  <cp:lastModifiedBy>Sainio Päivi</cp:lastModifiedBy>
  <cp:revision>84</cp:revision>
  <dcterms:created xsi:type="dcterms:W3CDTF">2020-09-16T05:48:23Z</dcterms:created>
  <dcterms:modified xsi:type="dcterms:W3CDTF">2020-09-21T12:09:54Z</dcterms:modified>
</cp:coreProperties>
</file>