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4006" r:id="rId2"/>
  </p:sldMasterIdLst>
  <p:notesMasterIdLst>
    <p:notesMasterId r:id="rId16"/>
  </p:notesMasterIdLst>
  <p:sldIdLst>
    <p:sldId id="317" r:id="rId3"/>
    <p:sldId id="362" r:id="rId4"/>
    <p:sldId id="363" r:id="rId5"/>
    <p:sldId id="364" r:id="rId6"/>
    <p:sldId id="365" r:id="rId7"/>
    <p:sldId id="318" r:id="rId8"/>
    <p:sldId id="344" r:id="rId9"/>
    <p:sldId id="373" r:id="rId10"/>
    <p:sldId id="374" r:id="rId11"/>
    <p:sldId id="375" r:id="rId12"/>
    <p:sldId id="377" r:id="rId13"/>
    <p:sldId id="371" r:id="rId14"/>
    <p:sldId id="366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8626" autoAdjust="0"/>
  </p:normalViewPr>
  <p:slideViewPr>
    <p:cSldViewPr>
      <p:cViewPr varScale="1">
        <p:scale>
          <a:sx n="78" d="100"/>
          <a:sy n="78" d="100"/>
        </p:scale>
        <p:origin x="6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5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31E9C-2096-4E5D-9A9D-7224C60694FB}" type="datetime1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B4A90C-9102-4C4B-A3AF-D6536DEC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7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5A042C-6590-41D3-B0F0-48EB7AC26EB2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D2F0-75A1-4595-A1EA-B7ACC1F71C2D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E22D-8174-48DD-A4CB-85E980762AC5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2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63573-6FF0-49E8-9F33-2BCFE8D6D472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9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9EEDB-568C-40F8-954B-4756D4AD1340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90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0EF5-560F-4F12-9634-DFBE8CFA85B2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67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F4AED-6339-4909-B1FA-67C015E72045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7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EEA3-3CA0-4E9B-9F72-8C66D00CE44C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2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AF9D7-5BB0-4CD6-A069-EB19BEF47FB5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06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41E8-7E96-4F42-8098-DFB28AC073AD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3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C9B95-7090-4DD7-B7DB-DED744D5B5D0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3902C-CA33-419F-B2E1-A8158F4828EB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EF1E-4F8D-4220-AB3A-E948D82F6C05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71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894D-9216-4CFC-8AC0-0E437F984FAA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47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D0CA3-2905-494D-973A-1759AE4000F7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F79E-D1A3-4CC0-A57F-9A09172F8BB0}" type="datetime1">
              <a:rPr lang="en-US" smtClean="0"/>
              <a:t>9/21/2020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A2C-915E-43AD-85A5-332456949EBE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1F84-0842-4129-B0E0-E5F0CFB884B6}" type="datetime1">
              <a:rPr lang="en-US" smtClean="0"/>
              <a:t>9/21/2020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9190F-808D-4D9E-967F-C0B9B81D05AD}" type="datetime1">
              <a:rPr lang="en-US" smtClean="0"/>
              <a:t>9/21/2020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7F40-D601-432E-9904-9C6957D4EBB9}" type="datetime1">
              <a:rPr lang="en-US" smtClean="0"/>
              <a:t>9/21/2020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FC61-1EBA-4501-A015-CB6FE807BB07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AA741-F1F7-41E6-BBC3-8918112554EE}" type="datetime1">
              <a:rPr lang="en-US" smtClean="0"/>
              <a:t>9/21/2020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E3FB86D9-F821-4E7E-96E2-C6281F738FB2}" type="datetime1">
              <a:rPr lang="en-US" smtClean="0"/>
              <a:t>9/21/2020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AF4AAD05-1F10-4C12-BC04-8374602F4778}" type="datetime1">
              <a:rPr lang="en-US" smtClean="0">
                <a:solidFill>
                  <a:srgbClr val="000000"/>
                </a:solidFill>
              </a:rPr>
              <a:t>9/21/2020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0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WG_Secretariat@cdc.gov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458200" cy="1470025"/>
          </a:xfrm>
        </p:spPr>
        <p:txBody>
          <a:bodyPr anchor="ctr"/>
          <a:lstStyle/>
          <a:p>
            <a:r>
              <a:rPr lang="en-US" sz="2400" b="1" dirty="0">
                <a:solidFill>
                  <a:srgbClr val="0070C0"/>
                </a:solidFill>
              </a:rPr>
              <a:t>WG Country Reports: Reported COVID and Disability Data Collection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8486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/>
              <a:t>Twentieth Meeting of the Washington Group on Disability Statistics</a:t>
            </a:r>
          </a:p>
          <a:p>
            <a:pPr lvl="0">
              <a:buClr>
                <a:srgbClr val="CC0000"/>
              </a:buClr>
              <a:defRPr/>
            </a:pPr>
            <a:r>
              <a:rPr lang="en-US" sz="1600" dirty="0">
                <a:solidFill>
                  <a:srgbClr val="000000"/>
                </a:solidFill>
              </a:rPr>
              <a:t>22 – 24 September 2020</a:t>
            </a:r>
          </a:p>
          <a:p>
            <a:pPr lvl="0">
              <a:buClr>
                <a:srgbClr val="CC0000"/>
              </a:buClr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defRPr/>
            </a:pPr>
            <a:endParaRPr lang="en-US" sz="1600" dirty="0">
              <a:solidFill>
                <a:srgbClr val="000000"/>
              </a:solidFill>
            </a:endParaRPr>
          </a:p>
          <a:p>
            <a:pPr indent="3490913">
              <a:defRPr/>
            </a:pPr>
            <a:r>
              <a:rPr lang="en-US" sz="1800" dirty="0"/>
              <a:t>Cordell Golden (U.S.A.)</a:t>
            </a:r>
          </a:p>
          <a:p>
            <a:pPr indent="3490913">
              <a:defRPr/>
            </a:pPr>
            <a:r>
              <a:rPr lang="en-US" sz="1800" dirty="0"/>
              <a:t>National Center for Health Statistics</a:t>
            </a:r>
          </a:p>
          <a:p>
            <a:pPr indent="3490913">
              <a:defRPr/>
            </a:pPr>
            <a:r>
              <a:rPr lang="en-US" sz="1800" dirty="0"/>
              <a:t>WG Secretariat</a:t>
            </a:r>
          </a:p>
          <a:p>
            <a:pPr algn="r">
              <a:defRPr/>
            </a:pPr>
            <a:endParaRPr lang="en-US" sz="2200" b="1" dirty="0"/>
          </a:p>
          <a:p>
            <a:pPr algn="r">
              <a:defRPr/>
            </a:pPr>
            <a:endParaRPr lang="en-US" sz="2200" b="1" dirty="0"/>
          </a:p>
          <a:p>
            <a:pPr>
              <a:defRPr/>
            </a:pP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083CA-8EB3-43D7-B501-F0E2B7E758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29B33CC-30BD-45DB-82E6-D231637163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81976"/>
            <a:ext cx="1463040" cy="21664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Monitoring the use of the WG-SS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FACF-C1EF-4D7B-AE16-8BDAE92239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5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E6269-4A22-4612-81A2-56CE6FA3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04800"/>
            <a:ext cx="8001000" cy="1216025"/>
          </a:xfrm>
        </p:spPr>
        <p:txBody>
          <a:bodyPr/>
          <a:lstStyle/>
          <a:p>
            <a:r>
              <a:rPr lang="en-US" sz="30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Reported use of the WG-SS</a:t>
            </a:r>
            <a:endParaRPr lang="en-US" dirty="0"/>
          </a:p>
        </p:txBody>
      </p:sp>
      <p:pic>
        <p:nvPicPr>
          <p:cNvPr id="6" name="Content Placeholder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AC02AE83-CAE8-4267-8E41-9CFC8DFBC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676400"/>
            <a:ext cx="6583680" cy="448056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91DC3-2328-4B4D-B390-221626BD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3EBEC001-D163-4498-81EE-912EE70D7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14" y="6245423"/>
            <a:ext cx="8258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Source: 2009-2020 WG Country Reports (n=107)</a:t>
            </a:r>
          </a:p>
        </p:txBody>
      </p:sp>
    </p:spTree>
    <p:extLst>
      <p:ext uri="{BB962C8B-B14F-4D97-AF65-F5344CB8AC3E}">
        <p14:creationId xmlns:p14="http://schemas.microsoft.com/office/powerpoint/2010/main" val="383404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2">
            <a:extLst>
              <a:ext uri="{FF2B5EF4-FFF2-40B4-BE49-F238E27FC236}">
                <a16:creationId xmlns:a16="http://schemas.microsoft.com/office/drawing/2014/main" id="{7B660FED-D4F9-4717-BD19-F9017476A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45423"/>
            <a:ext cx="8258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altLang="en-US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Source: 2019 and 2020 WG Country Reports (n=58)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D37EE4-95D9-4DFE-8B46-EFCE8EDFC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14" y="304800"/>
            <a:ext cx="8001000" cy="1216025"/>
          </a:xfrm>
        </p:spPr>
        <p:txBody>
          <a:bodyPr/>
          <a:lstStyle/>
          <a:p>
            <a:pPr lvl="0" eaLnBrk="1" hangingPunct="1">
              <a:defRPr/>
            </a:pPr>
            <a:r>
              <a:rPr lang="en-US" sz="30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Where is the WG-SS going?</a:t>
            </a:r>
            <a:br>
              <a:rPr lang="en-US" sz="3000" kern="12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sz="16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Countries reporting that the WG-SS or a subset will be used in the 2020 Census Round or an upcoming survey (2019 – 2029)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A3891ED-F255-4C29-A4EF-BD1BD7F74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298" y="1691640"/>
            <a:ext cx="6535404" cy="4480560"/>
          </a:xfrm>
        </p:spPr>
      </p:pic>
    </p:spTree>
    <p:extLst>
      <p:ext uri="{BB962C8B-B14F-4D97-AF65-F5344CB8AC3E}">
        <p14:creationId xmlns:p14="http://schemas.microsoft.com/office/powerpoint/2010/main" val="290994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15895"/>
            <a:ext cx="7239000" cy="1216025"/>
          </a:xfrm>
        </p:spPr>
        <p:txBody>
          <a:bodyPr anchor="ctr"/>
          <a:lstStyle/>
          <a:p>
            <a:r>
              <a:rPr lang="en-US" sz="2000" dirty="0"/>
              <a:t>Please contact the WG Secretariat for additional information about the use of the WG data collection tools and country-specific activities: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>
                <a:hlinkClick r:id="rId2"/>
              </a:rPr>
              <a:t>WG_Secretariat@cdc.gov</a:t>
            </a: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8459E-9789-4030-A78F-871457FC198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3200400"/>
            <a:ext cx="1914297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Annual Report on National Activities Related to Disability Statistics - Country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dirty="0"/>
              <a:t>Part of WG Governance</a:t>
            </a:r>
          </a:p>
          <a:p>
            <a:pPr marL="461963" lvl="1" indent="-236538">
              <a:buFont typeface="Verdana" panose="020B0604030504040204" pitchFamily="34" charset="0"/>
              <a:buChar char="–"/>
            </a:pPr>
            <a:r>
              <a:rPr lang="en-US" sz="1600" dirty="0"/>
              <a:t>Each country representative is responsible for maintaining communications with other parties in their country who have expressed an interest in the work of the WG</a:t>
            </a:r>
          </a:p>
          <a:p>
            <a:pPr marL="461963" lvl="1" indent="-236538">
              <a:buFont typeface="Verdana" panose="020B0604030504040204" pitchFamily="34" charset="0"/>
              <a:buChar char="–"/>
            </a:pPr>
            <a:r>
              <a:rPr lang="en-US" sz="1600" dirty="0"/>
              <a:t>Provides a vehicle for a larger group of experts to have input into WG activities</a:t>
            </a:r>
          </a:p>
          <a:p>
            <a:pPr marL="225425" lvl="1" indent="-225425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dirty="0"/>
              <a:t>Country report form distributed to countries with a designated WG representative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dirty="0"/>
              <a:t>Summary of information collected is presented at the annual 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Items included on WG Country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38" y="1757446"/>
            <a:ext cx="8272462" cy="4267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Report on recent and planned data collection efforts on disability: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Type:</a:t>
            </a:r>
          </a:p>
          <a:p>
            <a:pPr marL="628650" lvl="2" indent="-225425">
              <a:buFont typeface="Verdana" panose="020B0604030504040204" pitchFamily="34" charset="0"/>
              <a:buChar char="–"/>
            </a:pPr>
            <a:r>
              <a:rPr lang="en-US" sz="1400" dirty="0"/>
              <a:t>Census</a:t>
            </a:r>
          </a:p>
          <a:p>
            <a:pPr marL="628650" lvl="2" indent="-225425">
              <a:buFont typeface="Verdana" panose="020B0604030504040204" pitchFamily="34" charset="0"/>
              <a:buChar char="–"/>
            </a:pPr>
            <a:r>
              <a:rPr lang="en-US" sz="1400" dirty="0"/>
              <a:t>Short disability module in ongoing survey</a:t>
            </a:r>
          </a:p>
          <a:p>
            <a:pPr marL="628650" lvl="2" indent="-225425">
              <a:buFont typeface="Verdana" panose="020B0604030504040204" pitchFamily="34" charset="0"/>
              <a:buChar char="–"/>
            </a:pPr>
            <a:r>
              <a:rPr lang="en-US" sz="1400" dirty="0"/>
              <a:t>Longer disability module or disability survey</a:t>
            </a:r>
          </a:p>
          <a:p>
            <a:pPr marL="628650" lvl="2" indent="-225425">
              <a:buFont typeface="Verdana" panose="020B0604030504040204" pitchFamily="34" charset="0"/>
              <a:buChar char="–"/>
            </a:pPr>
            <a:r>
              <a:rPr lang="en-US" sz="1400" dirty="0"/>
              <a:t>Demographic and Health Survey (DHS)</a:t>
            </a:r>
          </a:p>
          <a:p>
            <a:pPr marL="628650" lvl="2" indent="-225425">
              <a:buFont typeface="Verdana" panose="020B0604030504040204" pitchFamily="34" charset="0"/>
              <a:buChar char="–"/>
            </a:pPr>
            <a:r>
              <a:rPr lang="en-US" sz="1400" dirty="0"/>
              <a:t>Multiple Indicator Cluster Survey (MICS)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Name of survey/census and administering agency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Date of data collection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Frequency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Sample design: Coverage / Sample size / Sampling frame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Mode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Language(s) administered</a:t>
            </a:r>
          </a:p>
          <a:p>
            <a:pPr marL="403225" lvl="1" indent="-236538">
              <a:buFont typeface="Arial" panose="020B0604020202020204" pitchFamily="34" charset="0"/>
              <a:buChar char="•"/>
            </a:pPr>
            <a:r>
              <a:rPr lang="en-US" sz="1800" dirty="0"/>
              <a:t>Administrative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7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304800"/>
            <a:ext cx="8839199" cy="1216025"/>
          </a:xfrm>
        </p:spPr>
        <p:txBody>
          <a:bodyPr/>
          <a:lstStyle/>
          <a:p>
            <a:r>
              <a:rPr lang="en-US" sz="2400" dirty="0"/>
              <a:t>WG Country Reports: </a:t>
            </a:r>
            <a:br>
              <a:rPr lang="en-US" sz="2400" dirty="0"/>
            </a:br>
            <a:r>
              <a:rPr lang="en-US" sz="2400" dirty="0"/>
              <a:t>Questions related to WG specific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96262" cy="449262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2006</a:t>
            </a:r>
            <a:r>
              <a:rPr lang="en-US" sz="1800" dirty="0"/>
              <a:t> – Started monitoring the use of WG Short Set (WG-SS)</a:t>
            </a:r>
          </a:p>
          <a:p>
            <a:pPr marL="225425" lvl="1" indent="-225425">
              <a:buFont typeface="Arial" panose="020B0604020202020204" pitchFamily="34" charset="0"/>
              <a:buChar char="•"/>
            </a:pPr>
            <a:endParaRPr lang="en-US" sz="1200" i="1" dirty="0"/>
          </a:p>
          <a:p>
            <a:pPr marL="0" indent="0">
              <a:buNone/>
            </a:pPr>
            <a:r>
              <a:rPr lang="en-US" sz="1800" b="1" dirty="0"/>
              <a:t>2009</a:t>
            </a:r>
            <a:r>
              <a:rPr lang="en-US" sz="1800" dirty="0"/>
              <a:t> - Added question on the use of WG-SS in 2010 census round</a:t>
            </a:r>
          </a:p>
          <a:p>
            <a:pPr marL="225425" indent="-225425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1662113" indent="-1662113">
              <a:buNone/>
            </a:pPr>
            <a:r>
              <a:rPr lang="en-US" sz="1800" b="1" dirty="0"/>
              <a:t>2011-2013 </a:t>
            </a:r>
            <a:r>
              <a:rPr lang="en-US" sz="1800" dirty="0"/>
              <a:t>-</a:t>
            </a:r>
            <a:r>
              <a:rPr lang="en-US" sz="1800" b="1" dirty="0"/>
              <a:t> </a:t>
            </a:r>
            <a:r>
              <a:rPr lang="en-US" sz="1800" dirty="0"/>
              <a:t>Added tables for reporting disability prevalence rates by geographical division, age, sex</a:t>
            </a:r>
          </a:p>
          <a:p>
            <a:pPr marL="225425" indent="-225425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0" indent="0">
              <a:buNone/>
            </a:pPr>
            <a:r>
              <a:rPr lang="en-US" sz="1800" b="1" dirty="0"/>
              <a:t>2015</a:t>
            </a:r>
            <a:r>
              <a:rPr lang="en-US" sz="1800" dirty="0"/>
              <a:t> - Expanded questionnaire to capture:</a:t>
            </a:r>
          </a:p>
          <a:p>
            <a:pPr marL="1081088" lvl="2" indent="-166688">
              <a:buFont typeface="Arial" panose="020B0604020202020204" pitchFamily="34" charset="0"/>
              <a:buChar char="•"/>
            </a:pPr>
            <a:r>
              <a:rPr lang="en-US" sz="1600" dirty="0"/>
              <a:t>Date of most recent census using WG-SS</a:t>
            </a:r>
          </a:p>
          <a:p>
            <a:pPr marL="1081088" lvl="2" indent="-166688">
              <a:buFont typeface="Arial" panose="020B0604020202020204" pitchFamily="34" charset="0"/>
              <a:buChar char="•"/>
            </a:pPr>
            <a:r>
              <a:rPr lang="en-US" sz="1600" dirty="0"/>
              <a:t>Previous use of WG Extended Set on Functioning (WG-ES)</a:t>
            </a:r>
          </a:p>
          <a:p>
            <a:pPr marL="1081088" lvl="2" indent="-166688">
              <a:buFont typeface="Arial" panose="020B0604020202020204" pitchFamily="34" charset="0"/>
              <a:buChar char="•"/>
            </a:pPr>
            <a:r>
              <a:rPr lang="en-US" sz="1600" dirty="0"/>
              <a:t>Ability to disaggregate the following indicators by disability status us WG-SS:</a:t>
            </a:r>
          </a:p>
          <a:p>
            <a:pPr marL="1589088" lvl="3" indent="-285750">
              <a:buFont typeface="Verdana" panose="020B0604030504040204" pitchFamily="34" charset="0"/>
              <a:buChar char="–"/>
            </a:pPr>
            <a:r>
              <a:rPr lang="en-US" sz="1400" dirty="0"/>
              <a:t>School attendance</a:t>
            </a:r>
          </a:p>
          <a:p>
            <a:pPr marL="1589088" lvl="3" indent="-285750">
              <a:buFont typeface="Verdana" panose="020B0604030504040204" pitchFamily="34" charset="0"/>
              <a:buChar char="–"/>
            </a:pPr>
            <a:r>
              <a:rPr lang="en-US" sz="1400" dirty="0"/>
              <a:t>Employment status</a:t>
            </a:r>
          </a:p>
          <a:p>
            <a:pPr marL="1589088" lvl="3" indent="-285750">
              <a:buFont typeface="Verdana" panose="020B0604030504040204" pitchFamily="34" charset="0"/>
              <a:buChar char="–"/>
            </a:pPr>
            <a:r>
              <a:rPr lang="en-US" sz="1400" dirty="0"/>
              <a:t>Information and Communications Technology (ICT) usage and access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0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304800"/>
            <a:ext cx="8839199" cy="1216025"/>
          </a:xfrm>
        </p:spPr>
        <p:txBody>
          <a:bodyPr/>
          <a:lstStyle/>
          <a:p>
            <a:r>
              <a:rPr lang="en-US" sz="2400" dirty="0"/>
              <a:t>WG Country Reports: </a:t>
            </a:r>
            <a:br>
              <a:rPr lang="en-US" sz="2400" dirty="0"/>
            </a:br>
            <a:r>
              <a:rPr lang="en-US" sz="2400" dirty="0"/>
              <a:t>Questions related to WG specific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58" y="1676400"/>
            <a:ext cx="7946923" cy="4800600"/>
          </a:xfrm>
        </p:spPr>
        <p:txBody>
          <a:bodyPr/>
          <a:lstStyle/>
          <a:p>
            <a:pPr marL="914400" indent="-914400">
              <a:buNone/>
            </a:pPr>
            <a:r>
              <a:rPr lang="en-US" sz="1800" b="1" dirty="0"/>
              <a:t>2016 </a:t>
            </a:r>
            <a:r>
              <a:rPr lang="en-US" sz="1800" dirty="0"/>
              <a:t>- Added questions about plans to use WG-SS and WG-ES</a:t>
            </a:r>
          </a:p>
          <a:p>
            <a:pPr marL="576263" indent="-576263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914400" indent="-914400">
              <a:buNone/>
            </a:pPr>
            <a:r>
              <a:rPr lang="en-US" sz="1800" b="1" dirty="0">
                <a:solidFill>
                  <a:srgbClr val="000000"/>
                </a:solidFill>
              </a:rPr>
              <a:t>2017 </a:t>
            </a:r>
            <a:r>
              <a:rPr lang="en-US" sz="1800" dirty="0">
                <a:solidFill>
                  <a:srgbClr val="000000"/>
                </a:solidFill>
              </a:rPr>
              <a:t>- Added questions about plans to use WG/UNICEF Child Functioning Module (CFM)</a:t>
            </a:r>
          </a:p>
          <a:p>
            <a:pPr marL="576263" indent="-576263"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000000"/>
              </a:solidFill>
            </a:endParaRPr>
          </a:p>
          <a:p>
            <a:pPr marL="914400" indent="-914400">
              <a:buNone/>
            </a:pPr>
            <a:r>
              <a:rPr lang="en-US" sz="1800" b="1" dirty="0">
                <a:solidFill>
                  <a:srgbClr val="000000"/>
                </a:solidFill>
              </a:rPr>
              <a:t>2018</a:t>
            </a:r>
            <a:r>
              <a:rPr lang="en-US" sz="1800" dirty="0">
                <a:solidFill>
                  <a:srgbClr val="000000"/>
                </a:solidFill>
              </a:rPr>
              <a:t> - Added questions on the use of administrative data sources to produce disability status indicators for disaggregation</a:t>
            </a:r>
          </a:p>
          <a:p>
            <a:pPr marL="0" indent="0">
              <a:buNone/>
            </a:pPr>
            <a:endParaRPr lang="en-US" sz="1800" b="1" dirty="0"/>
          </a:p>
          <a:p>
            <a:pPr marL="914400" indent="-914400">
              <a:buNone/>
            </a:pPr>
            <a:r>
              <a:rPr lang="en-US" sz="1800" b="1" dirty="0"/>
              <a:t>2019 </a:t>
            </a:r>
            <a:r>
              <a:rPr lang="en-US" sz="1800" dirty="0"/>
              <a:t>- Allowed respondents to indicate that a subset of the WG-SS, WG-ES or CFM was used</a:t>
            </a:r>
          </a:p>
          <a:p>
            <a:pPr marL="0" indent="0">
              <a:buNone/>
            </a:pPr>
            <a:endParaRPr lang="en-US" sz="1800" dirty="0"/>
          </a:p>
          <a:p>
            <a:pPr marL="914400" indent="-914400">
              <a:buNone/>
            </a:pPr>
            <a:r>
              <a:rPr lang="en-US" sz="1800" b="1" dirty="0">
                <a:solidFill>
                  <a:schemeClr val="accent6"/>
                </a:solidFill>
              </a:rPr>
              <a:t>2020 </a:t>
            </a:r>
            <a:r>
              <a:rPr lang="en-US" sz="1800" dirty="0"/>
              <a:t>-</a:t>
            </a:r>
            <a:r>
              <a:rPr lang="en-US" sz="1800" b="1" dirty="0">
                <a:solidFill>
                  <a:schemeClr val="accent6"/>
                </a:solidFill>
              </a:rPr>
              <a:t> </a:t>
            </a:r>
            <a:r>
              <a:rPr lang="en-US" sz="1800" dirty="0"/>
              <a:t>Added response options to indicate use of WG-SS Enhanced </a:t>
            </a:r>
          </a:p>
          <a:p>
            <a:pPr marL="914400" indent="-225425">
              <a:buFont typeface="Verdana" panose="020B0604030504040204" pitchFamily="34" charset="0"/>
              <a:buChar char="–"/>
            </a:pPr>
            <a:r>
              <a:rPr lang="en-US" sz="1800" b="1" dirty="0">
                <a:solidFill>
                  <a:schemeClr val="accent6"/>
                </a:solidFill>
              </a:rPr>
              <a:t>Added questions about COVID and disability data collections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9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 anchor="b"/>
          <a:lstStyle/>
          <a:p>
            <a:r>
              <a:rPr lang="en-US" sz="2800" dirty="0"/>
              <a:t>2020 WG Country Reports:</a:t>
            </a:r>
            <a:br>
              <a:rPr lang="en-US" sz="2800" dirty="0"/>
            </a:br>
            <a:r>
              <a:rPr lang="en-US" sz="2000" dirty="0"/>
              <a:t>Responding Countries </a:t>
            </a:r>
            <a:r>
              <a:rPr lang="en-US" sz="2000" dirty="0">
                <a:solidFill>
                  <a:schemeClr val="accent2"/>
                </a:solidFill>
              </a:rPr>
              <a:t>(n=67)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Content Placeholder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A8C808A1-F6DC-49AC-AFDE-E0A9B6ED7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93" y="1691640"/>
            <a:ext cx="6537705" cy="44805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Reported Data Collection Activities</a:t>
            </a:r>
            <a:br>
              <a:rPr lang="en-US" sz="2800" b="0" cap="none" dirty="0">
                <a:ln w="0">
                  <a:noFill/>
                </a:ln>
                <a:solidFill>
                  <a:schemeClr val="tx1"/>
                </a:solidFill>
                <a:latin typeface="+mn-lt"/>
              </a:rPr>
            </a:br>
            <a:r>
              <a:rPr lang="en-US" sz="2800" b="0" cap="none" dirty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Related COVID and Disability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FACF-C1EF-4D7B-AE16-8BDAE9223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9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A6A48E-C379-4EA4-BDFC-6BD32D76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04800"/>
            <a:ext cx="8001000" cy="1216025"/>
          </a:xfrm>
        </p:spPr>
        <p:txBody>
          <a:bodyPr/>
          <a:lstStyle/>
          <a:p>
            <a:r>
              <a:rPr lang="en-US" sz="2400" dirty="0"/>
              <a:t>Aware of COVID-19 Data Collections Activities that also include Disability Questions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843A982-1757-40A9-8119-419F08C92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524552"/>
              </p:ext>
            </p:extLst>
          </p:nvPr>
        </p:nvGraphicFramePr>
        <p:xfrm>
          <a:off x="784860" y="1828800"/>
          <a:ext cx="7574280" cy="36437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10922303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563721710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192444752"/>
                    </a:ext>
                  </a:extLst>
                </a:gridCol>
                <a:gridCol w="1444752">
                  <a:extLst>
                    <a:ext uri="{9D8B030D-6E8A-4147-A177-3AD203B41FA5}">
                      <a16:colId xmlns:a16="http://schemas.microsoft.com/office/drawing/2014/main" val="778677098"/>
                    </a:ext>
                  </a:extLst>
                </a:gridCol>
              </a:tblGrid>
              <a:tr h="676992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Results Available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Results Available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7893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1) 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9) 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Maldives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64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2) Botswana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10) 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212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3)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11) Mongolia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81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4) Djibouti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12) </a:t>
                      </a: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New Zealand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902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5) Eswatini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13) Niger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6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6) 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14) </a:t>
                      </a: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44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7) 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15) 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313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8) Kenya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16)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Vietnam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99844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3D817-85E3-4BAE-8E1A-3C5C9D42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FACF-C1EF-4D7B-AE16-8BDAE92239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7578C-BA47-4ABB-8C9D-1149B283A82E}"/>
              </a:ext>
            </a:extLst>
          </p:cNvPr>
          <p:cNvSpPr txBox="1"/>
          <p:nvPr/>
        </p:nvSpPr>
        <p:spPr>
          <a:xfrm>
            <a:off x="3668547" y="5712023"/>
            <a:ext cx="180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Includes WG-SS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92F9F5-E617-416C-8355-3749C41888C6}"/>
              </a:ext>
            </a:extLst>
          </p:cNvPr>
          <p:cNvSpPr txBox="1"/>
          <p:nvPr/>
        </p:nvSpPr>
        <p:spPr>
          <a:xfrm>
            <a:off x="609600" y="5715000"/>
            <a:ext cx="2792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Includes subset of WG-SS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8A3512-7135-4BA6-A223-46421AB3B5E8}"/>
              </a:ext>
            </a:extLst>
          </p:cNvPr>
          <p:cNvSpPr txBox="1"/>
          <p:nvPr/>
        </p:nvSpPr>
        <p:spPr>
          <a:xfrm>
            <a:off x="5917349" y="5712023"/>
            <a:ext cx="2845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Includes WG-SS Enhanced</a:t>
            </a:r>
          </a:p>
        </p:txBody>
      </p:sp>
    </p:spTree>
    <p:extLst>
      <p:ext uri="{BB962C8B-B14F-4D97-AF65-F5344CB8AC3E}">
        <p14:creationId xmlns:p14="http://schemas.microsoft.com/office/powerpoint/2010/main" val="202198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345E-8708-4835-9043-409167C9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COVID and Disability:</a:t>
            </a:r>
            <a:br>
              <a:rPr lang="en-US" sz="2800" dirty="0"/>
            </a:br>
            <a:r>
              <a:rPr lang="en-US" sz="2800" dirty="0"/>
              <a:t>Types of Data Collection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F8828-134B-447A-AA5D-3F492027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b="1" dirty="0"/>
              <a:t>Administrative Data </a:t>
            </a:r>
            <a:r>
              <a:rPr lang="en-US" sz="1600" dirty="0"/>
              <a:t>(Botswana, Mongolia)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</a:rPr>
              <a:t>Labour</a:t>
            </a:r>
            <a:r>
              <a:rPr lang="en-US" sz="2000" b="1" dirty="0">
                <a:solidFill>
                  <a:srgbClr val="000000"/>
                </a:solidFill>
              </a:rPr>
              <a:t> Force/Employment Survey </a:t>
            </a:r>
            <a:r>
              <a:rPr lang="en-US" sz="1600" dirty="0">
                <a:solidFill>
                  <a:srgbClr val="000000"/>
                </a:solidFill>
              </a:rPr>
              <a:t>(Eswatini, Italy, New Zealand, Sri Lanka, United States)</a:t>
            </a: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00"/>
              </a:solidFill>
            </a:endParaRP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National Health Survey </a:t>
            </a:r>
            <a:r>
              <a:rPr lang="en-US" sz="1600" dirty="0">
                <a:solidFill>
                  <a:srgbClr val="000000"/>
                </a:solidFill>
              </a:rPr>
              <a:t>(Finland, New Zealand)</a:t>
            </a: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00"/>
              </a:solidFill>
            </a:endParaRP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Serological Follow-up Survey </a:t>
            </a:r>
            <a:r>
              <a:rPr lang="en-US" sz="1600" dirty="0">
                <a:solidFill>
                  <a:srgbClr val="000000"/>
                </a:solidFill>
              </a:rPr>
              <a:t>(Finland)</a:t>
            </a: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0000"/>
              </a:solidFill>
            </a:endParaRP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Socio-economic Impact </a:t>
            </a:r>
            <a:r>
              <a:rPr lang="en-US" sz="1600" b="1" dirty="0">
                <a:solidFill>
                  <a:srgbClr val="000000"/>
                </a:solidFill>
              </a:rPr>
              <a:t>Survey </a:t>
            </a:r>
            <a:r>
              <a:rPr lang="en-US" sz="1600" dirty="0">
                <a:solidFill>
                  <a:srgbClr val="000000"/>
                </a:solidFill>
              </a:rPr>
              <a:t>(Kenya, Maldives, Moldova, Vietnam)</a:t>
            </a:r>
          </a:p>
          <a:p>
            <a:pPr marL="225425" lvl="0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b="1" dirty="0"/>
              <a:t>Survey Targeting People with Long-term Conditions or Disabilities </a:t>
            </a:r>
            <a:r>
              <a:rPr lang="en-US" sz="1600" dirty="0"/>
              <a:t>(Canada, Djibouti)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b="1" dirty="0"/>
              <a:t>Unspecified</a:t>
            </a:r>
            <a:r>
              <a:rPr lang="en-US" sz="2000" dirty="0"/>
              <a:t> </a:t>
            </a:r>
            <a:r>
              <a:rPr lang="en-US" sz="1600" dirty="0"/>
              <a:t>(Albania, Niger)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26F91-A322-45CA-BAC2-60F2E1E7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21696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8232</TotalTime>
  <Words>699</Words>
  <Application>Microsoft Office PowerPoint</Application>
  <PresentationFormat>On-screen Show (4:3)</PresentationFormat>
  <Paragraphs>132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Bookman Old Style</vt:lpstr>
      <vt:lpstr>Calibri</vt:lpstr>
      <vt:lpstr>Courier New</vt:lpstr>
      <vt:lpstr>Verdana</vt:lpstr>
      <vt:lpstr>Wingdings</vt:lpstr>
      <vt:lpstr>Profile</vt:lpstr>
      <vt:lpstr>1_Profile</vt:lpstr>
      <vt:lpstr>WG Country Reports: Reported COVID and Disability Data Collection Activities</vt:lpstr>
      <vt:lpstr>Annual Report on National Activities Related to Disability Statistics - Country Reports</vt:lpstr>
      <vt:lpstr>Items included on WG Country Reports</vt:lpstr>
      <vt:lpstr>WG Country Reports:  Questions related to WG specific activities</vt:lpstr>
      <vt:lpstr>WG Country Reports:  Questions related to WG specific activities</vt:lpstr>
      <vt:lpstr>2020 WG Country Reports: Responding Countries (n=67)</vt:lpstr>
      <vt:lpstr>Reported Data Collection Activities Related COVID and Disability</vt:lpstr>
      <vt:lpstr>Aware of COVID-19 Data Collections Activities that also include Disability Questions</vt:lpstr>
      <vt:lpstr>COVID and Disability: Types of Data Collection Activities</vt:lpstr>
      <vt:lpstr>Monitoring the use of the WG-SS</vt:lpstr>
      <vt:lpstr>Reported use of the WG-SS</vt:lpstr>
      <vt:lpstr>Where is the WG-SS going? Countries reporting that the WG-SS or a subset will be used in the 2020 Census Round or an upcoming survey (2019 – 2029)</vt:lpstr>
      <vt:lpstr>Please contact the WG Secretariat for additional information about the use of the WG data collection tools and country-specific activities:   WG_Secretariat@cdc.gov  </vt:lpstr>
    </vt:vector>
  </TitlesOfParts>
  <Company>NCHS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Golden, Cordell (CDC/DDPHSS/NCHS/DAE)</cp:lastModifiedBy>
  <cp:revision>712</cp:revision>
  <cp:lastPrinted>2017-10-26T21:20:07Z</cp:lastPrinted>
  <dcterms:created xsi:type="dcterms:W3CDTF">2012-10-14T11:43:24Z</dcterms:created>
  <dcterms:modified xsi:type="dcterms:W3CDTF">2020-09-21T21:58:05Z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iteId">
    <vt:lpwstr>9ce70869-60db-44fd-abe8-d2767077fc8f</vt:lpwstr>
  </property>
  <property fmtid="{D5CDD505-2E9C-101B-9397-08002B2CF9AE}" pid="4" name="MSIP_Label_7b94a7b8-f06c-4dfe-bdcc-9b548fd58c31_Owner">
    <vt:lpwstr>cdg4@cdc.gov</vt:lpwstr>
  </property>
  <property fmtid="{D5CDD505-2E9C-101B-9397-08002B2CF9AE}" pid="5" name="MSIP_Label_7b94a7b8-f06c-4dfe-bdcc-9b548fd58c31_SetDate">
    <vt:lpwstr>2020-09-16T11:15:41.1220637Z</vt:lpwstr>
  </property>
  <property fmtid="{D5CDD505-2E9C-101B-9397-08002B2CF9AE}" pid="6" name="MSIP_Label_7b94a7b8-f06c-4dfe-bdcc-9b548fd58c31_Name">
    <vt:lpwstr>General</vt:lpwstr>
  </property>
  <property fmtid="{D5CDD505-2E9C-101B-9397-08002B2CF9AE}" pid="7" name="MSIP_Label_7b94a7b8-f06c-4dfe-bdcc-9b548fd58c31_Application">
    <vt:lpwstr>Microsoft Azure Information Protection</vt:lpwstr>
  </property>
  <property fmtid="{D5CDD505-2E9C-101B-9397-08002B2CF9AE}" pid="8" name="MSIP_Label_7b94a7b8-f06c-4dfe-bdcc-9b548fd58c31_ActionId">
    <vt:lpwstr>1c5b21d6-b163-4fe7-b169-af172bf36e2e</vt:lpwstr>
  </property>
  <property fmtid="{D5CDD505-2E9C-101B-9397-08002B2CF9AE}" pid="9" name="MSIP_Label_7b94a7b8-f06c-4dfe-bdcc-9b548fd58c31_Extended_MSFT_Method">
    <vt:lpwstr>Manual</vt:lpwstr>
  </property>
  <property fmtid="{D5CDD505-2E9C-101B-9397-08002B2CF9AE}" pid="10" name="Sensitivity">
    <vt:lpwstr>General</vt:lpwstr>
  </property>
</Properties>
</file>