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
  </p:notesMasterIdLst>
  <p:sldIdLst>
    <p:sldId id="264" r:id="rId2"/>
    <p:sldId id="256" r:id="rId3"/>
    <p:sldId id="257" r:id="rId4"/>
    <p:sldId id="258" r:id="rId5"/>
    <p:sldId id="259" r:id="rId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423" autoAdjust="0"/>
    <p:restoredTop sz="94660"/>
  </p:normalViewPr>
  <p:slideViewPr>
    <p:cSldViewPr>
      <p:cViewPr varScale="1">
        <p:scale>
          <a:sx n="118" d="100"/>
          <a:sy n="118" d="100"/>
        </p:scale>
        <p:origin x="1805"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CBD5A7-A234-4E4B-8292-81D44004BFB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3A224A1-10A6-477E-8D74-E52EE43B412C}">
      <dgm:prSet/>
      <dgm:spPr/>
      <dgm:t>
        <a:bodyPr/>
        <a:lstStyle/>
        <a:p>
          <a:r>
            <a:rPr lang="en-US"/>
            <a:t>A technical group for improving disability statistics in the Arabic countries</a:t>
          </a:r>
        </a:p>
      </dgm:t>
    </dgm:pt>
    <dgm:pt modelId="{6B23A768-FB6A-4102-B2F4-F07CCA655BB9}" type="parTrans" cxnId="{79A006E3-615D-49B9-96B9-44D005F487BA}">
      <dgm:prSet/>
      <dgm:spPr/>
      <dgm:t>
        <a:bodyPr/>
        <a:lstStyle/>
        <a:p>
          <a:endParaRPr lang="en-US"/>
        </a:p>
      </dgm:t>
    </dgm:pt>
    <dgm:pt modelId="{4467361A-1348-4EEA-BB45-4F7BCF5F3840}" type="sibTrans" cxnId="{79A006E3-615D-49B9-96B9-44D005F487BA}">
      <dgm:prSet/>
      <dgm:spPr/>
      <dgm:t>
        <a:bodyPr/>
        <a:lstStyle/>
        <a:p>
          <a:endParaRPr lang="en-US"/>
        </a:p>
      </dgm:t>
    </dgm:pt>
    <dgm:pt modelId="{2FA1966E-1552-4686-891A-0A1AC3FC6284}">
      <dgm:prSet/>
      <dgm:spPr/>
      <dgm:t>
        <a:bodyPr/>
        <a:lstStyle/>
        <a:p>
          <a:r>
            <a:rPr lang="en-US"/>
            <a:t>Consists of representatives from national statistical offices together with international and UN agencies and a group of experts.</a:t>
          </a:r>
        </a:p>
      </dgm:t>
    </dgm:pt>
    <dgm:pt modelId="{030017A7-D45A-4D2F-AD73-65B290E9F139}" type="parTrans" cxnId="{E5DCEB12-9985-4BB8-B48E-0C9694A80693}">
      <dgm:prSet/>
      <dgm:spPr/>
      <dgm:t>
        <a:bodyPr/>
        <a:lstStyle/>
        <a:p>
          <a:endParaRPr lang="en-US"/>
        </a:p>
      </dgm:t>
    </dgm:pt>
    <dgm:pt modelId="{DE210567-F397-48D8-91D5-1902D0E60747}" type="sibTrans" cxnId="{E5DCEB12-9985-4BB8-B48E-0C9694A80693}">
      <dgm:prSet/>
      <dgm:spPr/>
      <dgm:t>
        <a:bodyPr/>
        <a:lstStyle/>
        <a:p>
          <a:endParaRPr lang="en-US"/>
        </a:p>
      </dgm:t>
    </dgm:pt>
    <dgm:pt modelId="{237BB6C4-F2ED-48E4-B8C4-63B2C5C49EF3}">
      <dgm:prSet/>
      <dgm:spPr/>
      <dgm:t>
        <a:bodyPr/>
        <a:lstStyle/>
        <a:p>
          <a:r>
            <a:rPr lang="en-US" dirty="0"/>
            <a:t>Casa Group was established in response to a main recommendation of the Casablanca workshop organized by the Economic and Social Commission for Western Asia (ESCWA) in collaboration with the Washington Group, entitled “Improving Disability Statistics in the Arab Countries” held on April 17, 2017, Morocco.</a:t>
          </a:r>
        </a:p>
      </dgm:t>
    </dgm:pt>
    <dgm:pt modelId="{AC9CA398-4872-4130-9622-E27EFAFF72BA}" type="parTrans" cxnId="{E8694AE4-DD94-46D4-952A-72BC6677D96D}">
      <dgm:prSet/>
      <dgm:spPr/>
      <dgm:t>
        <a:bodyPr/>
        <a:lstStyle/>
        <a:p>
          <a:endParaRPr lang="en-US"/>
        </a:p>
      </dgm:t>
    </dgm:pt>
    <dgm:pt modelId="{83023C11-8A2C-417C-B59B-3340314F5A14}" type="sibTrans" cxnId="{E8694AE4-DD94-46D4-952A-72BC6677D96D}">
      <dgm:prSet/>
      <dgm:spPr/>
      <dgm:t>
        <a:bodyPr/>
        <a:lstStyle/>
        <a:p>
          <a:endParaRPr lang="en-US"/>
        </a:p>
      </dgm:t>
    </dgm:pt>
    <dgm:pt modelId="{21C96EE2-A54E-4BA9-90EE-4DB252279EFA}" type="pres">
      <dgm:prSet presAssocID="{C2CBD5A7-A234-4E4B-8292-81D44004BFB9}" presName="linear" presStyleCnt="0">
        <dgm:presLayoutVars>
          <dgm:animLvl val="lvl"/>
          <dgm:resizeHandles val="exact"/>
        </dgm:presLayoutVars>
      </dgm:prSet>
      <dgm:spPr/>
    </dgm:pt>
    <dgm:pt modelId="{C04EEF5C-B854-40A3-AF1C-8DD6195FE85D}" type="pres">
      <dgm:prSet presAssocID="{83A224A1-10A6-477E-8D74-E52EE43B412C}" presName="parentText" presStyleLbl="node1" presStyleIdx="0" presStyleCnt="3">
        <dgm:presLayoutVars>
          <dgm:chMax val="0"/>
          <dgm:bulletEnabled val="1"/>
        </dgm:presLayoutVars>
      </dgm:prSet>
      <dgm:spPr/>
    </dgm:pt>
    <dgm:pt modelId="{79023A43-DE5E-415E-B7B2-EA0F31753F2C}" type="pres">
      <dgm:prSet presAssocID="{4467361A-1348-4EEA-BB45-4F7BCF5F3840}" presName="spacer" presStyleCnt="0"/>
      <dgm:spPr/>
    </dgm:pt>
    <dgm:pt modelId="{4F96E464-7D6F-4500-8CA2-29D53350FF2E}" type="pres">
      <dgm:prSet presAssocID="{2FA1966E-1552-4686-891A-0A1AC3FC6284}" presName="parentText" presStyleLbl="node1" presStyleIdx="1" presStyleCnt="3">
        <dgm:presLayoutVars>
          <dgm:chMax val="0"/>
          <dgm:bulletEnabled val="1"/>
        </dgm:presLayoutVars>
      </dgm:prSet>
      <dgm:spPr/>
    </dgm:pt>
    <dgm:pt modelId="{A35DDF62-CE20-416C-8190-92AFC6624FCC}" type="pres">
      <dgm:prSet presAssocID="{DE210567-F397-48D8-91D5-1902D0E60747}" presName="spacer" presStyleCnt="0"/>
      <dgm:spPr/>
    </dgm:pt>
    <dgm:pt modelId="{BE16A036-AB16-45C3-A768-25EAA0B09B3D}" type="pres">
      <dgm:prSet presAssocID="{237BB6C4-F2ED-48E4-B8C4-63B2C5C49EF3}" presName="parentText" presStyleLbl="node1" presStyleIdx="2" presStyleCnt="3">
        <dgm:presLayoutVars>
          <dgm:chMax val="0"/>
          <dgm:bulletEnabled val="1"/>
        </dgm:presLayoutVars>
      </dgm:prSet>
      <dgm:spPr/>
    </dgm:pt>
  </dgm:ptLst>
  <dgm:cxnLst>
    <dgm:cxn modelId="{E5DCEB12-9985-4BB8-B48E-0C9694A80693}" srcId="{C2CBD5A7-A234-4E4B-8292-81D44004BFB9}" destId="{2FA1966E-1552-4686-891A-0A1AC3FC6284}" srcOrd="1" destOrd="0" parTransId="{030017A7-D45A-4D2F-AD73-65B290E9F139}" sibTransId="{DE210567-F397-48D8-91D5-1902D0E60747}"/>
    <dgm:cxn modelId="{C1D4C059-8B15-40B2-BEB6-93AD6199B31E}" type="presOf" srcId="{237BB6C4-F2ED-48E4-B8C4-63B2C5C49EF3}" destId="{BE16A036-AB16-45C3-A768-25EAA0B09B3D}" srcOrd="0" destOrd="0" presId="urn:microsoft.com/office/officeart/2005/8/layout/vList2"/>
    <dgm:cxn modelId="{AB84E7B4-5782-4E5E-ACBF-F56725C58277}" type="presOf" srcId="{2FA1966E-1552-4686-891A-0A1AC3FC6284}" destId="{4F96E464-7D6F-4500-8CA2-29D53350FF2E}" srcOrd="0" destOrd="0" presId="urn:microsoft.com/office/officeart/2005/8/layout/vList2"/>
    <dgm:cxn modelId="{574406E3-C6D2-4FAF-BDF4-C04C86481D68}" type="presOf" srcId="{C2CBD5A7-A234-4E4B-8292-81D44004BFB9}" destId="{21C96EE2-A54E-4BA9-90EE-4DB252279EFA}" srcOrd="0" destOrd="0" presId="urn:microsoft.com/office/officeart/2005/8/layout/vList2"/>
    <dgm:cxn modelId="{79A006E3-615D-49B9-96B9-44D005F487BA}" srcId="{C2CBD5A7-A234-4E4B-8292-81D44004BFB9}" destId="{83A224A1-10A6-477E-8D74-E52EE43B412C}" srcOrd="0" destOrd="0" parTransId="{6B23A768-FB6A-4102-B2F4-F07CCA655BB9}" sibTransId="{4467361A-1348-4EEA-BB45-4F7BCF5F3840}"/>
    <dgm:cxn modelId="{E8694AE4-DD94-46D4-952A-72BC6677D96D}" srcId="{C2CBD5A7-A234-4E4B-8292-81D44004BFB9}" destId="{237BB6C4-F2ED-48E4-B8C4-63B2C5C49EF3}" srcOrd="2" destOrd="0" parTransId="{AC9CA398-4872-4130-9622-E27EFAFF72BA}" sibTransId="{83023C11-8A2C-417C-B59B-3340314F5A14}"/>
    <dgm:cxn modelId="{598DBCFE-99B9-4DF8-BD26-5660ED0CB99B}" type="presOf" srcId="{83A224A1-10A6-477E-8D74-E52EE43B412C}" destId="{C04EEF5C-B854-40A3-AF1C-8DD6195FE85D}" srcOrd="0" destOrd="0" presId="urn:microsoft.com/office/officeart/2005/8/layout/vList2"/>
    <dgm:cxn modelId="{ED375415-ADD4-428A-BF61-D18CC7406273}" type="presParOf" srcId="{21C96EE2-A54E-4BA9-90EE-4DB252279EFA}" destId="{C04EEF5C-B854-40A3-AF1C-8DD6195FE85D}" srcOrd="0" destOrd="0" presId="urn:microsoft.com/office/officeart/2005/8/layout/vList2"/>
    <dgm:cxn modelId="{4A4757D2-0FA4-4442-9E64-A35C4D9FED6B}" type="presParOf" srcId="{21C96EE2-A54E-4BA9-90EE-4DB252279EFA}" destId="{79023A43-DE5E-415E-B7B2-EA0F31753F2C}" srcOrd="1" destOrd="0" presId="urn:microsoft.com/office/officeart/2005/8/layout/vList2"/>
    <dgm:cxn modelId="{2EE65817-2428-447F-851C-AFDD294E3FEF}" type="presParOf" srcId="{21C96EE2-A54E-4BA9-90EE-4DB252279EFA}" destId="{4F96E464-7D6F-4500-8CA2-29D53350FF2E}" srcOrd="2" destOrd="0" presId="urn:microsoft.com/office/officeart/2005/8/layout/vList2"/>
    <dgm:cxn modelId="{14A6A29B-019E-4119-9ED0-4527C655E559}" type="presParOf" srcId="{21C96EE2-A54E-4BA9-90EE-4DB252279EFA}" destId="{A35DDF62-CE20-416C-8190-92AFC6624FCC}" srcOrd="3" destOrd="0" presId="urn:microsoft.com/office/officeart/2005/8/layout/vList2"/>
    <dgm:cxn modelId="{2FF549AD-878F-41E0-90B7-91393B6B8FD7}" type="presParOf" srcId="{21C96EE2-A54E-4BA9-90EE-4DB252279EFA}" destId="{BE16A036-AB16-45C3-A768-25EAA0B09B3D}"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EEF5C-B854-40A3-AF1C-8DD6195FE85D}">
      <dsp:nvSpPr>
        <dsp:cNvPr id="0" name=""/>
        <dsp:cNvSpPr/>
      </dsp:nvSpPr>
      <dsp:spPr>
        <a:xfrm>
          <a:off x="0" y="329277"/>
          <a:ext cx="5168390" cy="121826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 technical group for improving disability statistics in the Arabic countries</a:t>
          </a:r>
        </a:p>
      </dsp:txBody>
      <dsp:txXfrm>
        <a:off x="59471" y="388748"/>
        <a:ext cx="5049448" cy="1099320"/>
      </dsp:txXfrm>
    </dsp:sp>
    <dsp:sp modelId="{4F96E464-7D6F-4500-8CA2-29D53350FF2E}">
      <dsp:nvSpPr>
        <dsp:cNvPr id="0" name=""/>
        <dsp:cNvSpPr/>
      </dsp:nvSpPr>
      <dsp:spPr>
        <a:xfrm>
          <a:off x="0" y="1587859"/>
          <a:ext cx="5168390" cy="1218262"/>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Consists of representatives from national statistical offices together with international and UN agencies and a group of experts.</a:t>
          </a:r>
        </a:p>
      </dsp:txBody>
      <dsp:txXfrm>
        <a:off x="59471" y="1647330"/>
        <a:ext cx="5049448" cy="1099320"/>
      </dsp:txXfrm>
    </dsp:sp>
    <dsp:sp modelId="{BE16A036-AB16-45C3-A768-25EAA0B09B3D}">
      <dsp:nvSpPr>
        <dsp:cNvPr id="0" name=""/>
        <dsp:cNvSpPr/>
      </dsp:nvSpPr>
      <dsp:spPr>
        <a:xfrm>
          <a:off x="0" y="2846442"/>
          <a:ext cx="5168390" cy="1218262"/>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Casa Group was established in response to a main recommendation of the Casablanca workshop organized by the Economic and Social Commission for Western Asia (ESCWA) in collaboration with the Washington Group, entitled “Improving Disability Statistics in the Arab Countries” held on April 17, 2017, Morocco.</a:t>
          </a:r>
        </a:p>
      </dsp:txBody>
      <dsp:txXfrm>
        <a:off x="59471" y="2905913"/>
        <a:ext cx="5049448" cy="10993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4247AD7-1F82-4618-A068-600A8F1A0854}" type="datetimeFigureOut">
              <a:rPr lang="ar-SA" smtClean="0"/>
              <a:pPr/>
              <a:t>14/10/1442</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345959D-0598-4096-975F-C8524719D5CE}"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a:t>State key statistics</a:t>
            </a:r>
            <a:r>
              <a:rPr lang="en-US" baseline="0" dirty="0"/>
              <a:t> that you produce regularly (monthly/annual/bi-annual…….)</a:t>
            </a:r>
            <a:endParaRPr lang="ar-SA" dirty="0"/>
          </a:p>
        </p:txBody>
      </p:sp>
      <p:sp>
        <p:nvSpPr>
          <p:cNvPr id="4" name="Slide Number Placeholder 3"/>
          <p:cNvSpPr>
            <a:spLocks noGrp="1"/>
          </p:cNvSpPr>
          <p:nvPr>
            <p:ph type="sldNum" sz="quarter" idx="10"/>
          </p:nvPr>
        </p:nvSpPr>
        <p:spPr/>
        <p:txBody>
          <a:bodyPr/>
          <a:lstStyle/>
          <a:p>
            <a:fld id="{D345959D-0598-4096-975F-C8524719D5CE}" type="slidenum">
              <a:rPr lang="ar-SA" smtClean="0"/>
              <a:pPr/>
              <a:t>2</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a:t>State key development projects</a:t>
            </a:r>
            <a:r>
              <a:rPr lang="en-US" baseline="0" dirty="0"/>
              <a:t> in your directorate like changing of methodology, revising survey instruments, etc.</a:t>
            </a:r>
            <a:endParaRPr lang="ar-SA" dirty="0"/>
          </a:p>
        </p:txBody>
      </p:sp>
      <p:sp>
        <p:nvSpPr>
          <p:cNvPr id="4" name="Slide Number Placeholder 3"/>
          <p:cNvSpPr>
            <a:spLocks noGrp="1"/>
          </p:cNvSpPr>
          <p:nvPr>
            <p:ph type="sldNum" sz="quarter" idx="10"/>
          </p:nvPr>
        </p:nvSpPr>
        <p:spPr/>
        <p:txBody>
          <a:bodyPr/>
          <a:lstStyle/>
          <a:p>
            <a:fld id="{D345959D-0598-4096-975F-C8524719D5CE}" type="slidenum">
              <a:rPr lang="ar-SA" smtClean="0"/>
              <a:pPr/>
              <a:t>3</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a:t>Say why your statistics is relevant! Who you consult with, who uses your data, who is your source of data (administrative records)….etc.</a:t>
            </a:r>
            <a:endParaRPr lang="ar-SA" dirty="0"/>
          </a:p>
        </p:txBody>
      </p:sp>
      <p:sp>
        <p:nvSpPr>
          <p:cNvPr id="4" name="Slide Number Placeholder 3"/>
          <p:cNvSpPr>
            <a:spLocks noGrp="1"/>
          </p:cNvSpPr>
          <p:nvPr>
            <p:ph type="sldNum" sz="quarter" idx="10"/>
          </p:nvPr>
        </p:nvSpPr>
        <p:spPr/>
        <p:txBody>
          <a:bodyPr/>
          <a:lstStyle/>
          <a:p>
            <a:fld id="{D345959D-0598-4096-975F-C8524719D5CE}" type="slidenum">
              <a:rPr lang="ar-SA" smtClean="0"/>
              <a:pPr/>
              <a:t>4</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a:t>What are your future projects! What</a:t>
            </a:r>
            <a:r>
              <a:rPr lang="en-US" baseline="0" dirty="0"/>
              <a:t> drives your change! State any technical difficulties that you face in running your statistical program.</a:t>
            </a:r>
            <a:endParaRPr lang="ar-SA" dirty="0"/>
          </a:p>
        </p:txBody>
      </p:sp>
      <p:sp>
        <p:nvSpPr>
          <p:cNvPr id="4" name="Slide Number Placeholder 3"/>
          <p:cNvSpPr>
            <a:spLocks noGrp="1"/>
          </p:cNvSpPr>
          <p:nvPr>
            <p:ph type="sldNum" sz="quarter" idx="10"/>
          </p:nvPr>
        </p:nvSpPr>
        <p:spPr/>
        <p:txBody>
          <a:bodyPr/>
          <a:lstStyle/>
          <a:p>
            <a:fld id="{D345959D-0598-4096-975F-C8524719D5CE}" type="slidenum">
              <a:rPr lang="ar-SA" smtClean="0"/>
              <a:pPr/>
              <a:t>5</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A04B8D8F-7D47-4A24-B8E6-D81387C02BDA}" type="datetimeFigureOut">
              <a:rPr lang="ar-SA" smtClean="0"/>
              <a:pPr/>
              <a:t>14/10/1442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F10316B-B066-45B1-B58F-6E59BEA242ED}"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A04B8D8F-7D47-4A24-B8E6-D81387C02BDA}" type="datetimeFigureOut">
              <a:rPr lang="ar-SA" smtClean="0"/>
              <a:pPr/>
              <a:t>14/10/1442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F10316B-B066-45B1-B58F-6E59BEA242ED}"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A04B8D8F-7D47-4A24-B8E6-D81387C02BDA}" type="datetimeFigureOut">
              <a:rPr lang="ar-SA" smtClean="0"/>
              <a:pPr/>
              <a:t>14/10/1442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F10316B-B066-45B1-B58F-6E59BEA242ED}"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A04B8D8F-7D47-4A24-B8E6-D81387C02BDA}" type="datetimeFigureOut">
              <a:rPr lang="ar-SA" smtClean="0"/>
              <a:pPr/>
              <a:t>14/10/1442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F10316B-B066-45B1-B58F-6E59BEA242ED}"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4B8D8F-7D47-4A24-B8E6-D81387C02BDA}" type="datetimeFigureOut">
              <a:rPr lang="ar-SA" smtClean="0"/>
              <a:pPr/>
              <a:t>14/10/1442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F10316B-B066-45B1-B58F-6E59BEA242ED}"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A04B8D8F-7D47-4A24-B8E6-D81387C02BDA}" type="datetimeFigureOut">
              <a:rPr lang="ar-SA" smtClean="0"/>
              <a:pPr/>
              <a:t>14/10/1442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F10316B-B066-45B1-B58F-6E59BEA242ED}"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A04B8D8F-7D47-4A24-B8E6-D81387C02BDA}" type="datetimeFigureOut">
              <a:rPr lang="ar-SA" smtClean="0"/>
              <a:pPr/>
              <a:t>14/10/1442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2F10316B-B066-45B1-B58F-6E59BEA242ED}"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A04B8D8F-7D47-4A24-B8E6-D81387C02BDA}" type="datetimeFigureOut">
              <a:rPr lang="ar-SA" smtClean="0"/>
              <a:pPr/>
              <a:t>14/10/1442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F10316B-B066-45B1-B58F-6E59BEA242ED}"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8D8F-7D47-4A24-B8E6-D81387C02BDA}" type="datetimeFigureOut">
              <a:rPr lang="ar-SA" smtClean="0"/>
              <a:pPr/>
              <a:t>14/10/1442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F10316B-B066-45B1-B58F-6E59BEA242ED}"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4B8D8F-7D47-4A24-B8E6-D81387C02BDA}" type="datetimeFigureOut">
              <a:rPr lang="ar-SA" smtClean="0"/>
              <a:pPr/>
              <a:t>14/10/1442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F10316B-B066-45B1-B58F-6E59BEA242ED}"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4B8D8F-7D47-4A24-B8E6-D81387C02BDA}" type="datetimeFigureOut">
              <a:rPr lang="ar-SA" smtClean="0"/>
              <a:pPr/>
              <a:t>14/10/1442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F10316B-B066-45B1-B58F-6E59BEA242ED}"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04B8D8F-7D47-4A24-B8E6-D81387C02BDA}" type="datetimeFigureOut">
              <a:rPr lang="ar-SA" smtClean="0"/>
              <a:pPr/>
              <a:t>14/10/1442</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F10316B-B066-45B1-B58F-6E59BEA242ED}"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721972"/>
            <a:ext cx="8136904"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l"/>
            <a:r>
              <a:rPr lang="en-US" sz="2400" dirty="0">
                <a:solidFill>
                  <a:srgbClr val="FF0000"/>
                </a:solidFill>
              </a:rPr>
              <a:t>Mid-Year Meeting</a:t>
            </a:r>
            <a:endParaRPr lang="ar-SA" sz="2400" dirty="0">
              <a:solidFill>
                <a:srgbClr val="FF0000"/>
              </a:solidFill>
            </a:endParaRPr>
          </a:p>
        </p:txBody>
      </p:sp>
      <p:sp>
        <p:nvSpPr>
          <p:cNvPr id="5" name="TextBox 4"/>
          <p:cNvSpPr txBox="1"/>
          <p:nvPr/>
        </p:nvSpPr>
        <p:spPr>
          <a:xfrm>
            <a:off x="539552" y="2204864"/>
            <a:ext cx="8136904" cy="646331"/>
          </a:xfrm>
          <a:prstGeom prst="rect">
            <a:avLst/>
          </a:prstGeom>
          <a:solidFill>
            <a:schemeClr val="tx2">
              <a:lumMod val="20000"/>
              <a:lumOff val="80000"/>
            </a:schemeClr>
          </a:solidFill>
        </p:spPr>
        <p:txBody>
          <a:bodyPr wrap="square" rtlCol="1">
            <a:spAutoFit/>
          </a:bodyPr>
          <a:lstStyle/>
          <a:p>
            <a:pPr algn="ctr" rtl="0"/>
            <a:r>
              <a:rPr lang="en-US" dirty="0"/>
              <a:t>Washington Group</a:t>
            </a:r>
          </a:p>
          <a:p>
            <a:pPr algn="ctr" rtl="0"/>
            <a:r>
              <a:rPr lang="en-US" dirty="0"/>
              <a:t>Casablanca Disability  </a:t>
            </a:r>
            <a:endParaRPr lang="ar-SA" sz="2000" dirty="0"/>
          </a:p>
        </p:txBody>
      </p:sp>
      <p:sp>
        <p:nvSpPr>
          <p:cNvPr id="6" name="TextBox 5"/>
          <p:cNvSpPr txBox="1"/>
          <p:nvPr/>
        </p:nvSpPr>
        <p:spPr>
          <a:xfrm>
            <a:off x="3347864" y="5373216"/>
            <a:ext cx="2376264" cy="369332"/>
          </a:xfrm>
          <a:prstGeom prst="rect">
            <a:avLst/>
          </a:prstGeom>
          <a:noFill/>
        </p:spPr>
        <p:txBody>
          <a:bodyPr wrap="square" rtlCol="1">
            <a:spAutoFit/>
          </a:bodyPr>
          <a:lstStyle/>
          <a:p>
            <a:pPr algn="ctr" rtl="0"/>
            <a:r>
              <a:rPr lang="en-US" dirty="0"/>
              <a:t>May 2021</a:t>
            </a:r>
            <a:endParaRPr lang="ar-S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587AE58-9C5C-4740-9540-2CB054FD9D79}"/>
              </a:ext>
            </a:extLst>
          </p:cNvPr>
          <p:cNvPicPr>
            <a:picLocks noChangeAspect="1"/>
          </p:cNvPicPr>
          <p:nvPr/>
        </p:nvPicPr>
        <p:blipFill rotWithShape="1">
          <a:blip r:embed="rId3"/>
          <a:srcRect r="10999" b="-1"/>
          <a:stretch/>
        </p:blipFill>
        <p:spPr>
          <a:xfrm>
            <a:off x="20" y="10"/>
            <a:ext cx="9143980" cy="6857990"/>
          </a:xfrm>
          <a:prstGeom prst="rect">
            <a:avLst/>
          </a:prstGeom>
        </p:spPr>
      </p:pic>
      <p:sp>
        <p:nvSpPr>
          <p:cNvPr id="13" name="Rectangle 1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7404"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82600" y="321734"/>
            <a:ext cx="5168389" cy="1135737"/>
          </a:xfrm>
          <a:prstGeom prst="rect">
            <a:avLst/>
          </a:prstGeom>
        </p:spPr>
        <p:txBody>
          <a:bodyPr vert="horz" lIns="91440" tIns="45720" rIns="91440" bIns="45720" rtlCol="0" anchor="ctr">
            <a:normAutofit/>
          </a:bodyPr>
          <a:lstStyle/>
          <a:p>
            <a:pPr algn="l" rtl="0">
              <a:lnSpc>
                <a:spcPct val="90000"/>
              </a:lnSpc>
              <a:spcBef>
                <a:spcPct val="0"/>
              </a:spcBef>
              <a:spcAft>
                <a:spcPts val="600"/>
              </a:spcAft>
            </a:pPr>
            <a:r>
              <a:rPr lang="en-US" sz="2900">
                <a:latin typeface="+mj-lt"/>
                <a:ea typeface="+mj-ea"/>
                <a:cs typeface="+mj-cs"/>
              </a:rPr>
              <a:t>What is Casa Group for Disability Statistics in the Arab Countries</a:t>
            </a:r>
          </a:p>
        </p:txBody>
      </p:sp>
      <p:grpSp>
        <p:nvGrpSpPr>
          <p:cNvPr id="15" name="Group 14">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42340" y="713128"/>
            <a:ext cx="801649" cy="2126625"/>
            <a:chOff x="10918968" y="713127"/>
            <a:chExt cx="1273032" cy="2532832"/>
          </a:xfrm>
        </p:grpSpPr>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Isosceles Triangle 1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extBox 5">
            <a:extLst>
              <a:ext uri="{FF2B5EF4-FFF2-40B4-BE49-F238E27FC236}">
                <a16:creationId xmlns:a16="http://schemas.microsoft.com/office/drawing/2014/main" id="{5D3D7453-2786-4EF2-AA54-80098F55F6AE}"/>
              </a:ext>
            </a:extLst>
          </p:cNvPr>
          <p:cNvGraphicFramePr/>
          <p:nvPr>
            <p:extLst>
              <p:ext uri="{D42A27DB-BD31-4B8C-83A1-F6EECF244321}">
                <p14:modId xmlns:p14="http://schemas.microsoft.com/office/powerpoint/2010/main" val="1800767418"/>
              </p:ext>
            </p:extLst>
          </p:nvPr>
        </p:nvGraphicFramePr>
        <p:xfrm>
          <a:off x="482600" y="1782981"/>
          <a:ext cx="5168390" cy="4393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28699" y="294538"/>
            <a:ext cx="7421963" cy="1033669"/>
          </a:xfrm>
          <a:prstGeom prst="rect">
            <a:avLst/>
          </a:prstGeom>
        </p:spPr>
        <p:txBody>
          <a:bodyPr vert="horz" lIns="91440" tIns="45720" rIns="91440" bIns="45720" rtlCol="0" anchor="ctr">
            <a:normAutofit/>
          </a:bodyPr>
          <a:lstStyle/>
          <a:p>
            <a:pPr algn="l" rtl="0">
              <a:lnSpc>
                <a:spcPct val="90000"/>
              </a:lnSpc>
              <a:spcBef>
                <a:spcPct val="0"/>
              </a:spcBef>
              <a:spcAft>
                <a:spcPts val="600"/>
              </a:spcAft>
            </a:pPr>
            <a:r>
              <a:rPr lang="en-US" sz="3200" kern="1200">
                <a:solidFill>
                  <a:srgbClr val="FFFFFF"/>
                </a:solidFill>
                <a:latin typeface="+mj-lt"/>
                <a:ea typeface="+mj-ea"/>
                <a:cs typeface="+mj-cs"/>
              </a:rPr>
              <a:t>The main reason for establishing CASA Group</a:t>
            </a:r>
          </a:p>
        </p:txBody>
      </p:sp>
      <p:sp>
        <p:nvSpPr>
          <p:cNvPr id="6" name="TextBox 5"/>
          <p:cNvSpPr txBox="1"/>
          <p:nvPr/>
        </p:nvSpPr>
        <p:spPr>
          <a:xfrm>
            <a:off x="1028699" y="2318197"/>
            <a:ext cx="7293023" cy="3683358"/>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p>
            <a:pPr marL="342900" indent="-228600" algn="l" rtl="0">
              <a:lnSpc>
                <a:spcPct val="90000"/>
              </a:lnSpc>
              <a:spcAft>
                <a:spcPts val="600"/>
              </a:spcAft>
              <a:buFont typeface="Arial" panose="020B0604020202020204" pitchFamily="34" charset="0"/>
              <a:buChar char="•"/>
            </a:pPr>
            <a:endParaRPr lang="en-US" sz="1700">
              <a:solidFill>
                <a:schemeClr val="tx1"/>
              </a:solidFill>
            </a:endParaRPr>
          </a:p>
          <a:p>
            <a:pPr marL="342900" indent="-228600" algn="l" rtl="0">
              <a:lnSpc>
                <a:spcPct val="90000"/>
              </a:lnSpc>
              <a:spcAft>
                <a:spcPts val="600"/>
              </a:spcAft>
              <a:buFont typeface="Arial" panose="020B0604020202020204" pitchFamily="34" charset="0"/>
              <a:buChar char="•"/>
            </a:pPr>
            <a:r>
              <a:rPr lang="en-US" sz="1700">
                <a:solidFill>
                  <a:schemeClr val="tx1"/>
                </a:solidFill>
              </a:rPr>
              <a:t>To break the language barrier and encourage the Arabic countries to use WG questions as a main tool for collecting data on disability.</a:t>
            </a:r>
          </a:p>
          <a:p>
            <a:pPr marL="342900" indent="-228600" algn="l" rtl="0">
              <a:lnSpc>
                <a:spcPct val="90000"/>
              </a:lnSpc>
              <a:spcAft>
                <a:spcPts val="600"/>
              </a:spcAft>
              <a:buFont typeface="Arial" panose="020B0604020202020204" pitchFamily="34" charset="0"/>
              <a:buChar char="•"/>
            </a:pPr>
            <a:endParaRPr lang="en-US" sz="1700">
              <a:solidFill>
                <a:schemeClr val="tx1"/>
              </a:solidFill>
            </a:endParaRPr>
          </a:p>
          <a:p>
            <a:pPr marL="342900" indent="-228600" algn="l" rtl="0">
              <a:lnSpc>
                <a:spcPct val="90000"/>
              </a:lnSpc>
              <a:spcAft>
                <a:spcPts val="600"/>
              </a:spcAft>
              <a:buFont typeface="Arial" panose="020B0604020202020204" pitchFamily="34" charset="0"/>
              <a:buChar char="•"/>
            </a:pPr>
            <a:r>
              <a:rPr lang="en-US" sz="1700">
                <a:solidFill>
                  <a:schemeClr val="tx1"/>
                </a:solidFill>
              </a:rPr>
              <a:t>Developing and improving production of comparable indicators related to persons with disabilities in the Arab region.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52297" y="502020"/>
            <a:ext cx="3992787" cy="1642970"/>
          </a:xfrm>
          <a:prstGeom prst="rect">
            <a:avLst/>
          </a:prstGeom>
        </p:spPr>
        <p:txBody>
          <a:bodyPr vert="horz" lIns="91440" tIns="45720" rIns="91440" bIns="45720" rtlCol="0" anchor="b">
            <a:normAutofit/>
          </a:bodyPr>
          <a:lstStyle/>
          <a:p>
            <a:pPr algn="l" rtl="0">
              <a:lnSpc>
                <a:spcPct val="90000"/>
              </a:lnSpc>
              <a:spcBef>
                <a:spcPct val="0"/>
              </a:spcBef>
              <a:spcAft>
                <a:spcPts val="600"/>
              </a:spcAft>
            </a:pPr>
            <a:r>
              <a:rPr lang="en-US" sz="3500" kern="1200" dirty="0">
                <a:solidFill>
                  <a:schemeClr val="tx1"/>
                </a:solidFill>
                <a:latin typeface="+mj-lt"/>
                <a:ea typeface="+mj-ea"/>
                <a:cs typeface="+mj-cs"/>
              </a:rPr>
              <a:t>What was done</a:t>
            </a:r>
          </a:p>
        </p:txBody>
      </p:sp>
      <p:sp>
        <p:nvSpPr>
          <p:cNvPr id="6" name="TextBox 5"/>
          <p:cNvSpPr txBox="1"/>
          <p:nvPr/>
        </p:nvSpPr>
        <p:spPr>
          <a:xfrm>
            <a:off x="858692" y="2405894"/>
            <a:ext cx="3986392" cy="3535083"/>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t">
            <a:normAutofit fontScale="85000" lnSpcReduction="10000"/>
          </a:bodyPr>
          <a:lstStyle/>
          <a:p>
            <a:pPr marL="342900" indent="-228600" algn="l" rtl="0">
              <a:lnSpc>
                <a:spcPct val="90000"/>
              </a:lnSpc>
              <a:spcAft>
                <a:spcPts val="600"/>
              </a:spcAft>
              <a:buFont typeface="Arial" panose="020B0604020202020204" pitchFamily="34" charset="0"/>
              <a:buChar char="•"/>
            </a:pPr>
            <a:r>
              <a:rPr lang="en-US" sz="1700" dirty="0">
                <a:solidFill>
                  <a:schemeClr val="tx1"/>
                </a:solidFill>
              </a:rPr>
              <a:t>Several meetings were conducted during the past 3 years under the ESCWA umbrella.</a:t>
            </a:r>
          </a:p>
          <a:p>
            <a:pPr marL="342900" indent="-228600" algn="l" rtl="0">
              <a:lnSpc>
                <a:spcPct val="90000"/>
              </a:lnSpc>
              <a:spcAft>
                <a:spcPts val="600"/>
              </a:spcAft>
              <a:buFont typeface="Arial" panose="020B0604020202020204" pitchFamily="34" charset="0"/>
              <a:buChar char="•"/>
            </a:pPr>
            <a:endParaRPr lang="en-US" sz="1700" dirty="0">
              <a:solidFill>
                <a:schemeClr val="tx1"/>
              </a:solidFill>
            </a:endParaRPr>
          </a:p>
          <a:p>
            <a:pPr marL="342900" indent="-228600" algn="l" rtl="0">
              <a:lnSpc>
                <a:spcPct val="90000"/>
              </a:lnSpc>
              <a:spcAft>
                <a:spcPts val="600"/>
              </a:spcAft>
              <a:buFont typeface="Arial" panose="020B0604020202020204" pitchFamily="34" charset="0"/>
              <a:buChar char="•"/>
            </a:pPr>
            <a:r>
              <a:rPr lang="en-US" sz="1700" dirty="0">
                <a:solidFill>
                  <a:schemeClr val="tx1"/>
                </a:solidFill>
              </a:rPr>
              <a:t>In 2020 an expert group were established as a sub-group to discuss and develop the Disability statics in the Arabic region.</a:t>
            </a:r>
          </a:p>
          <a:p>
            <a:pPr marL="342900" indent="-228600" algn="l" rtl="0">
              <a:lnSpc>
                <a:spcPct val="90000"/>
              </a:lnSpc>
              <a:spcAft>
                <a:spcPts val="600"/>
              </a:spcAft>
              <a:buFont typeface="Arial" panose="020B0604020202020204" pitchFamily="34" charset="0"/>
              <a:buChar char="•"/>
            </a:pPr>
            <a:endParaRPr lang="en-US" sz="1700" dirty="0">
              <a:solidFill>
                <a:schemeClr val="tx1"/>
              </a:solidFill>
            </a:endParaRPr>
          </a:p>
          <a:p>
            <a:pPr marL="342900" indent="-228600" algn="l" rtl="0">
              <a:lnSpc>
                <a:spcPct val="90000"/>
              </a:lnSpc>
              <a:spcAft>
                <a:spcPts val="600"/>
              </a:spcAft>
              <a:buFont typeface="Arial" panose="020B0604020202020204" pitchFamily="34" charset="0"/>
              <a:buChar char="•"/>
            </a:pPr>
            <a:r>
              <a:rPr lang="en-US" sz="1700" dirty="0">
                <a:solidFill>
                  <a:schemeClr val="tx1"/>
                </a:solidFill>
              </a:rPr>
              <a:t>Several publication have been prepared, the most important are:</a:t>
            </a:r>
          </a:p>
          <a:p>
            <a:pPr marL="800100" lvl="1" indent="-228600" algn="l" rtl="0">
              <a:lnSpc>
                <a:spcPct val="90000"/>
              </a:lnSpc>
              <a:spcAft>
                <a:spcPts val="600"/>
              </a:spcAft>
              <a:buFont typeface="Arial" panose="020B0604020202020204" pitchFamily="34" charset="0"/>
              <a:buChar char="•"/>
            </a:pPr>
            <a:r>
              <a:rPr lang="en-US" sz="1700" dirty="0">
                <a:solidFill>
                  <a:schemeClr val="tx1"/>
                </a:solidFill>
              </a:rPr>
              <a:t>Disability Glossary 172 terms and definitions in English/Arabic</a:t>
            </a:r>
          </a:p>
          <a:p>
            <a:pPr marL="800100" lvl="1" indent="-228600" algn="l" rtl="0">
              <a:lnSpc>
                <a:spcPct val="90000"/>
              </a:lnSpc>
              <a:spcAft>
                <a:spcPts val="600"/>
              </a:spcAft>
              <a:buFont typeface="Arial" panose="020B0604020202020204" pitchFamily="34" charset="0"/>
              <a:buChar char="•"/>
            </a:pPr>
            <a:r>
              <a:rPr lang="en-US" sz="1700" dirty="0">
                <a:solidFill>
                  <a:schemeClr val="tx1"/>
                </a:solidFill>
              </a:rPr>
              <a:t>Regional Guidebook to Improve Disability Data Collection and Analysis</a:t>
            </a:r>
          </a:p>
          <a:p>
            <a:pPr marL="800100" lvl="1" indent="-228600" algn="l" rtl="0">
              <a:lnSpc>
                <a:spcPct val="90000"/>
              </a:lnSpc>
              <a:spcAft>
                <a:spcPts val="600"/>
              </a:spcAft>
              <a:buFont typeface="Arial" panose="020B0604020202020204" pitchFamily="34" charset="0"/>
              <a:buChar char="•"/>
            </a:pPr>
            <a:r>
              <a:rPr lang="en-US" sz="1700" dirty="0">
                <a:solidFill>
                  <a:schemeClr val="tx1"/>
                </a:solidFill>
              </a:rPr>
              <a:t>ESCWA 115 Disability Indicator Framework linking SDG - CRPD</a:t>
            </a:r>
          </a:p>
          <a:p>
            <a:pPr marL="571500" lvl="1" algn="l" rtl="0">
              <a:lnSpc>
                <a:spcPct val="90000"/>
              </a:lnSpc>
              <a:spcAft>
                <a:spcPts val="600"/>
              </a:spcAft>
            </a:pPr>
            <a:r>
              <a:rPr lang="en-US" sz="1700" dirty="0">
                <a:solidFill>
                  <a:schemeClr val="tx1"/>
                </a:solidFill>
              </a:rPr>
              <a:t>       (Available at ESCWA web site)</a:t>
            </a:r>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F8F0364A-73C0-4542-A451-3CF02C98D259}"/>
              </a:ext>
            </a:extLst>
          </p:cNvPr>
          <p:cNvPicPr>
            <a:picLocks noChangeAspect="1"/>
          </p:cNvPicPr>
          <p:nvPr/>
        </p:nvPicPr>
        <p:blipFill>
          <a:blip r:embed="rId3"/>
          <a:stretch>
            <a:fillRect/>
          </a:stretch>
        </p:blipFill>
        <p:spPr>
          <a:xfrm>
            <a:off x="6544318" y="328084"/>
            <a:ext cx="2147861" cy="2732486"/>
          </a:xfrm>
          <a:prstGeom prst="rect">
            <a:avLst/>
          </a:prstGeom>
        </p:spPr>
      </p:pic>
      <p:pic>
        <p:nvPicPr>
          <p:cNvPr id="4" name="Picture 3">
            <a:extLst>
              <a:ext uri="{FF2B5EF4-FFF2-40B4-BE49-F238E27FC236}">
                <a16:creationId xmlns:a16="http://schemas.microsoft.com/office/drawing/2014/main" id="{3B0443E5-F988-4A1B-BF70-D98A4104FDA7}"/>
              </a:ext>
            </a:extLst>
          </p:cNvPr>
          <p:cNvPicPr>
            <a:picLocks noChangeAspect="1"/>
          </p:cNvPicPr>
          <p:nvPr/>
        </p:nvPicPr>
        <p:blipFill>
          <a:blip r:embed="rId4"/>
          <a:stretch>
            <a:fillRect/>
          </a:stretch>
        </p:blipFill>
        <p:spPr>
          <a:xfrm>
            <a:off x="6551064" y="3414755"/>
            <a:ext cx="2187916" cy="27809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50041" y="586855"/>
            <a:ext cx="2401025" cy="3387497"/>
          </a:xfrm>
          <a:prstGeom prst="rect">
            <a:avLst/>
          </a:prstGeom>
        </p:spPr>
        <p:txBody>
          <a:bodyPr vert="horz" lIns="91440" tIns="45720" rIns="91440" bIns="45720" rtlCol="0" anchor="b">
            <a:normAutofit/>
          </a:bodyPr>
          <a:lstStyle/>
          <a:p>
            <a:pPr rtl="0">
              <a:lnSpc>
                <a:spcPct val="90000"/>
              </a:lnSpc>
              <a:spcBef>
                <a:spcPct val="0"/>
              </a:spcBef>
              <a:spcAft>
                <a:spcPts val="600"/>
              </a:spcAft>
            </a:pPr>
            <a:r>
              <a:rPr lang="en-US" sz="3500" kern="1200">
                <a:solidFill>
                  <a:srgbClr val="FFFFFF"/>
                </a:solidFill>
                <a:latin typeface="+mj-lt"/>
                <a:ea typeface="+mj-ea"/>
                <a:cs typeface="+mj-cs"/>
              </a:rPr>
              <a:t>Way forward!</a:t>
            </a:r>
          </a:p>
        </p:txBody>
      </p:sp>
      <p:sp>
        <p:nvSpPr>
          <p:cNvPr id="6" name="TextBox 5"/>
          <p:cNvSpPr txBox="1"/>
          <p:nvPr/>
        </p:nvSpPr>
        <p:spPr>
          <a:xfrm>
            <a:off x="3607694" y="649480"/>
            <a:ext cx="4916510" cy="5546047"/>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p>
            <a:pPr marL="342900" indent="-228600" algn="l" rtl="0">
              <a:lnSpc>
                <a:spcPct val="90000"/>
              </a:lnSpc>
              <a:spcAft>
                <a:spcPts val="600"/>
              </a:spcAft>
              <a:buFont typeface="Arial" panose="020B0604020202020204" pitchFamily="34" charset="0"/>
              <a:buChar char="•"/>
            </a:pPr>
            <a:r>
              <a:rPr lang="en-US" sz="1700" dirty="0">
                <a:solidFill>
                  <a:schemeClr val="tx1"/>
                </a:solidFill>
              </a:rPr>
              <a:t>Building capacity of statisticians working in this field</a:t>
            </a:r>
          </a:p>
          <a:p>
            <a:pPr marL="342900" indent="-228600" algn="l" rtl="0">
              <a:lnSpc>
                <a:spcPct val="90000"/>
              </a:lnSpc>
              <a:spcAft>
                <a:spcPts val="600"/>
              </a:spcAft>
              <a:buFont typeface="Arial" panose="020B0604020202020204" pitchFamily="34" charset="0"/>
              <a:buChar char="•"/>
            </a:pPr>
            <a:endParaRPr lang="en-US" sz="1700" dirty="0">
              <a:solidFill>
                <a:schemeClr val="tx1"/>
              </a:solidFill>
            </a:endParaRPr>
          </a:p>
          <a:p>
            <a:pPr marL="342900" indent="-228600" algn="l" rtl="0">
              <a:lnSpc>
                <a:spcPct val="90000"/>
              </a:lnSpc>
              <a:spcAft>
                <a:spcPts val="600"/>
              </a:spcAft>
              <a:buFont typeface="Arial" panose="020B0604020202020204" pitchFamily="34" charset="0"/>
              <a:buChar char="•"/>
            </a:pPr>
            <a:r>
              <a:rPr lang="en-US" sz="1700" dirty="0">
                <a:solidFill>
                  <a:schemeClr val="tx1"/>
                </a:solidFill>
              </a:rPr>
              <a:t>Disability statistics under crises and COVID 19.</a:t>
            </a:r>
          </a:p>
          <a:p>
            <a:pPr marL="342900" indent="-228600" algn="l" rtl="0">
              <a:lnSpc>
                <a:spcPct val="90000"/>
              </a:lnSpc>
              <a:spcAft>
                <a:spcPts val="600"/>
              </a:spcAft>
              <a:buFont typeface="Arial" panose="020B0604020202020204" pitchFamily="34" charset="0"/>
              <a:buChar char="•"/>
            </a:pPr>
            <a:endParaRPr lang="en-US" sz="1700" dirty="0">
              <a:solidFill>
                <a:schemeClr val="tx1"/>
              </a:solidFill>
            </a:endParaRPr>
          </a:p>
          <a:p>
            <a:pPr marL="342900" indent="-228600" algn="l" rtl="0">
              <a:lnSpc>
                <a:spcPct val="90000"/>
              </a:lnSpc>
              <a:spcAft>
                <a:spcPts val="600"/>
              </a:spcAft>
              <a:buFont typeface="Arial" panose="020B0604020202020204" pitchFamily="34" charset="0"/>
              <a:buChar char="•"/>
            </a:pPr>
            <a:r>
              <a:rPr lang="en-US" sz="1700" dirty="0">
                <a:solidFill>
                  <a:schemeClr val="tx1"/>
                </a:solidFill>
              </a:rPr>
              <a:t>Working with ESCWA to built Disability Database in the Arab region (2021 new round of data collection) </a:t>
            </a:r>
          </a:p>
          <a:p>
            <a:pPr marL="342900" indent="-228600" algn="l" rtl="0">
              <a:lnSpc>
                <a:spcPct val="90000"/>
              </a:lnSpc>
              <a:spcAft>
                <a:spcPts val="600"/>
              </a:spcAft>
              <a:buFont typeface="Arial" panose="020B0604020202020204" pitchFamily="34" charset="0"/>
              <a:buChar char="•"/>
            </a:pPr>
            <a:endParaRPr lang="en-US" sz="1700"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363</Words>
  <Application>Microsoft Office PowerPoint</Application>
  <PresentationFormat>On-screen Show (4:3)</PresentationFormat>
  <Paragraphs>37</Paragraphs>
  <Slides>5</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sufian</dc:creator>
  <cp:lastModifiedBy>Neda Jafar</cp:lastModifiedBy>
  <cp:revision>23</cp:revision>
  <dcterms:created xsi:type="dcterms:W3CDTF">2017-02-22T06:36:35Z</dcterms:created>
  <dcterms:modified xsi:type="dcterms:W3CDTF">2021-05-25T14:33:26Z</dcterms:modified>
</cp:coreProperties>
</file>