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756" r:id="rId2"/>
    <p:sldMasterId id="2147483771" r:id="rId3"/>
    <p:sldMasterId id="2147483775" r:id="rId4"/>
    <p:sldMasterId id="2147483788" r:id="rId5"/>
    <p:sldMasterId id="2147483814" r:id="rId6"/>
    <p:sldMasterId id="2147483817" r:id="rId7"/>
  </p:sldMasterIdLst>
  <p:notesMasterIdLst>
    <p:notesMasterId r:id="rId25"/>
  </p:notesMasterIdLst>
  <p:sldIdLst>
    <p:sldId id="315" r:id="rId8"/>
    <p:sldId id="282" r:id="rId9"/>
    <p:sldId id="276" r:id="rId10"/>
    <p:sldId id="310" r:id="rId11"/>
    <p:sldId id="269" r:id="rId12"/>
    <p:sldId id="306" r:id="rId13"/>
    <p:sldId id="317" r:id="rId14"/>
    <p:sldId id="307" r:id="rId15"/>
    <p:sldId id="271" r:id="rId16"/>
    <p:sldId id="319" r:id="rId17"/>
    <p:sldId id="303" r:id="rId18"/>
    <p:sldId id="312" r:id="rId19"/>
    <p:sldId id="320" r:id="rId20"/>
    <p:sldId id="308" r:id="rId21"/>
    <p:sldId id="272" r:id="rId22"/>
    <p:sldId id="305" r:id="rId23"/>
    <p:sldId id="31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5" autoAdjust="0"/>
    <p:restoredTop sz="71095" autoAdjust="0"/>
  </p:normalViewPr>
  <p:slideViewPr>
    <p:cSldViewPr>
      <p:cViewPr varScale="1">
        <p:scale>
          <a:sx n="82" d="100"/>
          <a:sy n="82" d="100"/>
        </p:scale>
        <p:origin x="-24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241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15.pn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81490195917833"/>
          <c:y val="3.2586665303200736E-2"/>
          <c:w val="0.85692482584554008"/>
          <c:h val="0.807424583290724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Sheet1!$B$18</c:f>
              <c:strCache>
                <c:ptCount val="1"/>
                <c:pt idx="0">
                  <c:v>People without Disabilities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cat>
            <c:strRef>
              <c:f>Sheet1!$A$19:$A$21</c:f>
              <c:strCache>
                <c:ptCount val="3"/>
                <c:pt idx="0">
                  <c:v>Registration</c:v>
                </c:pt>
                <c:pt idx="1">
                  <c:v>TT surgery</c:v>
                </c:pt>
                <c:pt idx="2">
                  <c:v>Other conditions</c:v>
                </c:pt>
              </c:strCache>
            </c:strRef>
          </c:cat>
          <c:val>
            <c:numRef>
              <c:f>Sheet1!$B$19:$B$21</c:f>
              <c:numCache>
                <c:formatCode>General</c:formatCode>
                <c:ptCount val="3"/>
                <c:pt idx="0">
                  <c:v>1162</c:v>
                </c:pt>
                <c:pt idx="1">
                  <c:v>710</c:v>
                </c:pt>
                <c:pt idx="2">
                  <c:v>452</c:v>
                </c:pt>
              </c:numCache>
            </c:numRef>
          </c:val>
        </c:ser>
        <c:ser>
          <c:idx val="1"/>
          <c:order val="1"/>
          <c:tx>
            <c:strRef>
              <c:f>Sheet1!$C$18</c:f>
              <c:strCache>
                <c:ptCount val="1"/>
                <c:pt idx="0">
                  <c:v>People with Disabilities (seeing)</c:v>
                </c:pt>
              </c:strCache>
            </c:strRef>
          </c:tx>
          <c:invertIfNegative val="0"/>
          <c:cat>
            <c:strRef>
              <c:f>Sheet1!$A$19:$A$21</c:f>
              <c:strCache>
                <c:ptCount val="3"/>
                <c:pt idx="0">
                  <c:v>Registration</c:v>
                </c:pt>
                <c:pt idx="1">
                  <c:v>TT surgery</c:v>
                </c:pt>
                <c:pt idx="2">
                  <c:v>Other conditions</c:v>
                </c:pt>
              </c:strCache>
            </c:strRef>
          </c:cat>
          <c:val>
            <c:numRef>
              <c:f>Sheet1!$C$19:$C$21</c:f>
              <c:numCache>
                <c:formatCode>General</c:formatCode>
                <c:ptCount val="3"/>
                <c:pt idx="0">
                  <c:v>140</c:v>
                </c:pt>
                <c:pt idx="1">
                  <c:v>77</c:v>
                </c:pt>
                <c:pt idx="2">
                  <c:v>63</c:v>
                </c:pt>
              </c:numCache>
            </c:numRef>
          </c:val>
        </c:ser>
        <c:ser>
          <c:idx val="2"/>
          <c:order val="2"/>
          <c:tx>
            <c:strRef>
              <c:f>Sheet1!$D$18</c:f>
              <c:strCache>
                <c:ptCount val="1"/>
                <c:pt idx="0">
                  <c:v>People with disabilities (other)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Sheet1!$A$19:$A$21</c:f>
              <c:strCache>
                <c:ptCount val="3"/>
                <c:pt idx="0">
                  <c:v>Registration</c:v>
                </c:pt>
                <c:pt idx="1">
                  <c:v>TT surgery</c:v>
                </c:pt>
                <c:pt idx="2">
                  <c:v>Other conditions</c:v>
                </c:pt>
              </c:strCache>
            </c:strRef>
          </c:cat>
          <c:val>
            <c:numRef>
              <c:f>Sheet1!$D$19:$D$21</c:f>
              <c:numCache>
                <c:formatCode>General</c:formatCode>
                <c:ptCount val="3"/>
                <c:pt idx="0">
                  <c:v>137</c:v>
                </c:pt>
                <c:pt idx="1">
                  <c:v>49</c:v>
                </c:pt>
                <c:pt idx="2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404608"/>
        <c:axId val="138390528"/>
      </c:barChart>
      <c:valAx>
        <c:axId val="138390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404608"/>
        <c:crosses val="autoZero"/>
        <c:crossBetween val="between"/>
      </c:valAx>
      <c:catAx>
        <c:axId val="138404608"/>
        <c:scaling>
          <c:orientation val="minMax"/>
        </c:scaling>
        <c:delete val="0"/>
        <c:axPos val="b"/>
        <c:majorTickMark val="out"/>
        <c:minorTickMark val="none"/>
        <c:tickLblPos val="nextTo"/>
        <c:crossAx val="13839052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2363854413001729"/>
          <c:y val="2.9238875983447085E-2"/>
          <c:w val="0.33610903298692002"/>
          <c:h val="0.426796707229778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171082767816844"/>
          <c:y val="1.1217091976940155E-3"/>
          <c:w val="0.75730049839244284"/>
          <c:h val="0.896982498040825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 Census (Ruvuma)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Others</c:v>
                </c:pt>
                <c:pt idx="1">
                  <c:v>Communication</c:v>
                </c:pt>
                <c:pt idx="2">
                  <c:v>Self Care</c:v>
                </c:pt>
                <c:pt idx="3">
                  <c:v>Remembering</c:v>
                </c:pt>
                <c:pt idx="4">
                  <c:v>Walking</c:v>
                </c:pt>
                <c:pt idx="5">
                  <c:v>Hearing</c:v>
                </c:pt>
                <c:pt idx="6">
                  <c:v>Seeing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 formatCode="0.00%">
                  <c:v>3.0000000000000001E-3</c:v>
                </c:pt>
                <c:pt idx="2" formatCode="0%">
                  <c:v>0.01</c:v>
                </c:pt>
                <c:pt idx="3" formatCode="0%">
                  <c:v>0.01</c:v>
                </c:pt>
                <c:pt idx="4" formatCode="0.00%">
                  <c:v>1.2E-2</c:v>
                </c:pt>
                <c:pt idx="5" formatCode="0.00%">
                  <c:v>8.9999999999999993E-3</c:v>
                </c:pt>
                <c:pt idx="6" formatCode="0.00%">
                  <c:v>1.4999999999999999E-2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2008 Disability Survey, Tanzania Mainland (rural)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Others</c:v>
                </c:pt>
                <c:pt idx="1">
                  <c:v>Communication</c:v>
                </c:pt>
                <c:pt idx="2">
                  <c:v>Self Care</c:v>
                </c:pt>
                <c:pt idx="3">
                  <c:v>Remembering</c:v>
                </c:pt>
                <c:pt idx="4">
                  <c:v>Walking</c:v>
                </c:pt>
                <c:pt idx="5">
                  <c:v>Hearing</c:v>
                </c:pt>
                <c:pt idx="6">
                  <c:v>Seeing</c:v>
                </c:pt>
              </c:strCache>
            </c:strRef>
          </c:cat>
          <c:val>
            <c:numRef>
              <c:f>Sheet1!$C$2:$C$8</c:f>
              <c:numCache>
                <c:formatCode>0.00%</c:formatCode>
                <c:ptCount val="7"/>
                <c:pt idx="1">
                  <c:v>8.9999999999999993E-3</c:v>
                </c:pt>
                <c:pt idx="3">
                  <c:v>1.7000000000000001E-2</c:v>
                </c:pt>
                <c:pt idx="4">
                  <c:v>3.4000000000000002E-2</c:v>
                </c:pt>
                <c:pt idx="5">
                  <c:v>2.1000000000000001E-2</c:v>
                </c:pt>
                <c:pt idx="6" formatCode="0%">
                  <c:v>0.04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Sightsavers 
Pilot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6"/>
              <c:layout>
                <c:manualLayout>
                  <c:x val="-6.24999931649176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Others</c:v>
                </c:pt>
                <c:pt idx="1">
                  <c:v>Communication</c:v>
                </c:pt>
                <c:pt idx="2">
                  <c:v>Self Care</c:v>
                </c:pt>
                <c:pt idx="3">
                  <c:v>Remembering</c:v>
                </c:pt>
                <c:pt idx="4">
                  <c:v>Walking</c:v>
                </c:pt>
                <c:pt idx="5">
                  <c:v>Hearing</c:v>
                </c:pt>
                <c:pt idx="6">
                  <c:v>Seeing</c:v>
                </c:pt>
              </c:strCache>
            </c:strRef>
          </c:cat>
          <c:val>
            <c:numRef>
              <c:f>Sheet1!$D$2:$D$8</c:f>
              <c:numCache>
                <c:formatCode>0.00%</c:formatCode>
                <c:ptCount val="7"/>
                <c:pt idx="1">
                  <c:v>8.8000000000000005E-3</c:v>
                </c:pt>
                <c:pt idx="2">
                  <c:v>2.1999999999999999E-2</c:v>
                </c:pt>
                <c:pt idx="3">
                  <c:v>4.7E-2</c:v>
                </c:pt>
                <c:pt idx="4">
                  <c:v>4.3999999999999997E-2</c:v>
                </c:pt>
                <c:pt idx="5">
                  <c:v>2.3E-2</c:v>
                </c:pt>
                <c:pt idx="6">
                  <c:v>0.14599999999999999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921088"/>
        <c:axId val="138922624"/>
      </c:barChart>
      <c:catAx>
        <c:axId val="1389210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700"/>
            </a:pPr>
            <a:endParaRPr lang="en-US"/>
          </a:p>
        </c:txPr>
        <c:crossAx val="138922624"/>
        <c:crosses val="autoZero"/>
        <c:auto val="1"/>
        <c:lblAlgn val="ctr"/>
        <c:lblOffset val="100"/>
        <c:noMultiLvlLbl val="0"/>
      </c:catAx>
      <c:valAx>
        <c:axId val="138922624"/>
        <c:scaling>
          <c:orientation val="minMax"/>
          <c:max val="0.15000000000000002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138921088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62751480451500385"/>
          <c:y val="0.15478640564161519"/>
          <c:w val="0.31882793976072399"/>
          <c:h val="0.50590959688106985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Physical impairment/Epilepsy 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Any vision impairment (n=82)</c:v>
                </c:pt>
                <c:pt idx="1">
                  <c:v>Blind (n=17)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0.22</c:v>
                </c:pt>
                <c:pt idx="1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Hearing Impairment 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Any vision impairment (n=82)</c:v>
                </c:pt>
                <c:pt idx="1">
                  <c:v>Blind (n=17)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</c:v>
                </c:pt>
                <c:pt idx="1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479872"/>
        <c:axId val="136481408"/>
      </c:barChart>
      <c:catAx>
        <c:axId val="136479872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136481408"/>
        <c:crosses val="autoZero"/>
        <c:auto val="0"/>
        <c:lblAlgn val="ctr"/>
        <c:lblOffset val="100"/>
        <c:noMultiLvlLbl val="0"/>
      </c:catAx>
      <c:valAx>
        <c:axId val="1364814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64798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 w="0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07577726905543"/>
          <c:y val="4.00399983246775E-2"/>
          <c:w val="0.85234138065010245"/>
          <c:h val="0.7593080918076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Proportion of Clients</c:v>
                </c:pt>
              </c:strCache>
            </c:strRef>
          </c:tx>
          <c:invertIfNegative val="0"/>
          <c:dPt>
            <c:idx val="2"/>
            <c:invertIfNegative val="0"/>
            <c:bubble3D val="0"/>
          </c:dPt>
          <c:cat>
            <c:strRef>
              <c:f>Sheet1!$A$2:$A$6</c:f>
              <c:strCache>
                <c:ptCount val="5"/>
                <c:pt idx="0">
                  <c:v>Poorest</c:v>
                </c:pt>
                <c:pt idx="1">
                  <c:v>Second</c:v>
                </c:pt>
                <c:pt idx="2">
                  <c:v>Third</c:v>
                </c:pt>
                <c:pt idx="3">
                  <c:v>Fourth</c:v>
                </c:pt>
                <c:pt idx="4">
                  <c:v>Richest</c:v>
                </c:pt>
              </c:strCache>
            </c:strRef>
          </c:cat>
          <c:val>
            <c:numRef>
              <c:f>Sheet1!$B$2:$B$6</c:f>
              <c:numCache>
                <c:formatCode>_-* #,##0_-;\-* #,##0_-;_-* "-"??_-;_-@_-</c:formatCode>
                <c:ptCount val="5"/>
                <c:pt idx="0">
                  <c:v>46</c:v>
                </c:pt>
                <c:pt idx="1">
                  <c:v>70</c:v>
                </c:pt>
                <c:pt idx="2">
                  <c:v>97</c:v>
                </c:pt>
                <c:pt idx="3">
                  <c:v>128</c:v>
                </c:pt>
                <c:pt idx="4">
                  <c:v>110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Prevalence of Disability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Poorest</c:v>
                </c:pt>
                <c:pt idx="1">
                  <c:v>Second</c:v>
                </c:pt>
                <c:pt idx="2">
                  <c:v>Third</c:v>
                </c:pt>
                <c:pt idx="3">
                  <c:v>Fourth</c:v>
                </c:pt>
                <c:pt idx="4">
                  <c:v>Richest</c:v>
                </c:pt>
              </c:strCache>
            </c:strRef>
          </c:cat>
          <c:val>
            <c:numRef>
              <c:f>Sheet1!$C$2:$C$6</c:f>
              <c:numCache>
                <c:formatCode>_-* #,##0_-;\-* #,##0_-;_-* "-"??_-;_-@_-</c:formatCode>
                <c:ptCount val="5"/>
                <c:pt idx="0">
                  <c:v>14</c:v>
                </c:pt>
                <c:pt idx="1">
                  <c:v>19</c:v>
                </c:pt>
                <c:pt idx="2">
                  <c:v>26</c:v>
                </c:pt>
                <c:pt idx="3">
                  <c:v>25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715904"/>
        <c:axId val="138717824"/>
      </c:barChart>
      <c:catAx>
        <c:axId val="138715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Project clients in each of the national wealth</a:t>
                </a:r>
                <a:r>
                  <a:rPr lang="en-GB" baseline="0" dirty="0" smtClean="0"/>
                  <a:t> quintiles</a:t>
                </a:r>
                <a:endParaRPr lang="en-GB" dirty="0"/>
              </a:p>
            </c:rich>
          </c:tx>
          <c:overlay val="0"/>
        </c:title>
        <c:majorTickMark val="out"/>
        <c:minorTickMark val="none"/>
        <c:tickLblPos val="nextTo"/>
        <c:crossAx val="138717824"/>
        <c:crosses val="autoZero"/>
        <c:auto val="1"/>
        <c:lblAlgn val="ctr"/>
        <c:lblOffset val="100"/>
        <c:noMultiLvlLbl val="0"/>
      </c:catAx>
      <c:valAx>
        <c:axId val="138717824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crossAx val="138715904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10689713127964266"/>
          <c:y val="4.8458703300385326E-4"/>
          <c:w val="0.33222252969177574"/>
          <c:h val="0.17190316635952418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0.26383</cdr:x>
      <cdr:y>0.52468</cdr:y>
    </cdr:from>
    <cdr:to>
      <cdr:x>0.34894</cdr:x>
      <cdr:y>0.62078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17320" y="3078480"/>
          <a:ext cx="457200" cy="563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0.22128</cdr:x>
      <cdr:y>0.44377</cdr:y>
    </cdr:from>
    <cdr:to>
      <cdr:x>0.34894</cdr:x>
      <cdr:y>0.53987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88735" y="2603788"/>
          <a:ext cx="685802" cy="563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800" dirty="0" smtClean="0"/>
            <a:t>81%</a:t>
          </a:r>
          <a:endParaRPr lang="en-GB" sz="1800" dirty="0"/>
        </a:p>
      </cdr:txBody>
    </cdr:sp>
  </cdr:relSizeAnchor>
  <cdr:relSizeAnchor xmlns:cdr="http://schemas.openxmlformats.org/drawingml/2006/chartDrawing">
    <cdr:from>
      <cdr:x>0.50557</cdr:x>
      <cdr:y>0.54373</cdr:y>
    </cdr:from>
    <cdr:to>
      <cdr:x>0.63323</cdr:x>
      <cdr:y>0.63983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715984" y="3190264"/>
          <a:ext cx="685803" cy="563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dirty="0"/>
            <a:t>8</a:t>
          </a:r>
          <a:r>
            <a:rPr lang="en-GB" sz="1800" dirty="0" smtClean="0"/>
            <a:t>5%</a:t>
          </a:r>
          <a:endParaRPr lang="en-GB" sz="1800" dirty="0"/>
        </a:p>
      </cdr:txBody>
    </cdr:sp>
  </cdr:relSizeAnchor>
  <cdr:relSizeAnchor xmlns:cdr="http://schemas.openxmlformats.org/drawingml/2006/chartDrawing">
    <cdr:from>
      <cdr:x>0.78359</cdr:x>
      <cdr:y>0.6658</cdr:y>
    </cdr:from>
    <cdr:to>
      <cdr:x>0.91125</cdr:x>
      <cdr:y>0.7619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209512" y="3906529"/>
          <a:ext cx="685802" cy="563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dirty="0" smtClean="0"/>
            <a:t>75%</a:t>
          </a:r>
          <a:endParaRPr lang="en-GB" sz="1800" dirty="0"/>
        </a:p>
      </cdr:txBody>
    </cdr:sp>
  </cdr:relSizeAnchor>
  <cdr:relSizeAnchor xmlns:cdr="http://schemas.openxmlformats.org/drawingml/2006/chartDrawing">
    <cdr:from>
      <cdr:x>0.22506</cdr:x>
      <cdr:y>0.17141</cdr:y>
    </cdr:from>
    <cdr:to>
      <cdr:x>0.35272</cdr:x>
      <cdr:y>0.26752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209028" y="1005744"/>
          <a:ext cx="685802" cy="563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dirty="0" smtClean="0"/>
            <a:t>10%</a:t>
          </a:r>
          <a:endParaRPr lang="en-GB" sz="1800" dirty="0"/>
        </a:p>
      </cdr:txBody>
    </cdr:sp>
  </cdr:relSizeAnchor>
  <cdr:relSizeAnchor xmlns:cdr="http://schemas.openxmlformats.org/drawingml/2006/chartDrawing">
    <cdr:from>
      <cdr:x>0.50841</cdr:x>
      <cdr:y>0.43723</cdr:y>
    </cdr:from>
    <cdr:to>
      <cdr:x>0.63607</cdr:x>
      <cdr:y>0.5039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731225" y="2565379"/>
          <a:ext cx="685802" cy="3911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dirty="0"/>
            <a:t>9</a:t>
          </a:r>
          <a:r>
            <a:rPr lang="en-GB" sz="1800" dirty="0" smtClean="0"/>
            <a:t>%</a:t>
          </a:r>
          <a:endParaRPr lang="en-GB" sz="1800" dirty="0"/>
        </a:p>
      </cdr:txBody>
    </cdr:sp>
  </cdr:relSizeAnchor>
  <cdr:relSizeAnchor xmlns:cdr="http://schemas.openxmlformats.org/drawingml/2006/chartDrawing">
    <cdr:from>
      <cdr:x>0.78548</cdr:x>
      <cdr:y>0.57295</cdr:y>
    </cdr:from>
    <cdr:to>
      <cdr:x>0.92638</cdr:x>
      <cdr:y>0.63584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4219662" y="3361756"/>
          <a:ext cx="756928" cy="3689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dirty="0" smtClean="0"/>
            <a:t>10%</a:t>
          </a:r>
          <a:endParaRPr lang="en-GB" sz="1800" dirty="0"/>
        </a:p>
      </cdr:txBody>
    </cdr:sp>
  </cdr:relSizeAnchor>
  <cdr:relSizeAnchor xmlns:cdr="http://schemas.openxmlformats.org/drawingml/2006/chartDrawing">
    <cdr:from>
      <cdr:x>0.22033</cdr:x>
      <cdr:y>0.10389</cdr:y>
    </cdr:from>
    <cdr:to>
      <cdr:x>0.34799</cdr:x>
      <cdr:y>0.19999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183635" y="609581"/>
          <a:ext cx="685802" cy="563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dirty="0" smtClean="0">
              <a:solidFill>
                <a:schemeClr val="bg1"/>
              </a:solidFill>
            </a:rPr>
            <a:t>10%</a:t>
          </a:r>
          <a:endParaRPr lang="en-GB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0.50557</cdr:x>
      <cdr:y>0.35807</cdr:y>
    </cdr:from>
    <cdr:to>
      <cdr:x>0.63323</cdr:x>
      <cdr:y>0.45418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2715984" y="2100913"/>
          <a:ext cx="685803" cy="563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dirty="0" smtClean="0"/>
            <a:t>6%</a:t>
          </a:r>
          <a:endParaRPr lang="en-GB" sz="1800" dirty="0"/>
        </a:p>
      </cdr:txBody>
    </cdr:sp>
  </cdr:relSizeAnchor>
  <cdr:relSizeAnchor xmlns:cdr="http://schemas.openxmlformats.org/drawingml/2006/chartDrawing">
    <cdr:from>
      <cdr:x>0.78075</cdr:x>
      <cdr:y>0.47322</cdr:y>
    </cdr:from>
    <cdr:to>
      <cdr:x>0.90841</cdr:x>
      <cdr:y>0.56932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4194265" y="2776583"/>
          <a:ext cx="685802" cy="563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dirty="0" smtClean="0"/>
            <a:t>15%</a:t>
          </a:r>
          <a:endParaRPr lang="en-GB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0.15915</cdr:x>
      <cdr:y>0.53749</cdr:y>
    </cdr:from>
    <cdr:to>
      <cdr:x>0.28899</cdr:x>
      <cdr:y>0.62608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82487" y="2566617"/>
          <a:ext cx="1127894" cy="423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000" dirty="0" smtClean="0"/>
            <a:t>23%</a:t>
          </a:r>
          <a:endParaRPr lang="en-GB" sz="2000" dirty="0"/>
        </a:p>
      </cdr:txBody>
    </cdr:sp>
  </cdr:relSizeAnchor>
  <cdr:relSizeAnchor xmlns:cdr="http://schemas.openxmlformats.org/drawingml/2006/chartDrawing">
    <cdr:from>
      <cdr:x>0.33082</cdr:x>
      <cdr:y>0.42047</cdr:y>
    </cdr:from>
    <cdr:to>
      <cdr:x>0.46066</cdr:x>
      <cdr:y>0.50906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873751" y="2007822"/>
          <a:ext cx="1127894" cy="423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000" dirty="0" smtClean="0"/>
            <a:t>21%</a:t>
          </a:r>
          <a:endParaRPr lang="en-GB" sz="2000" dirty="0"/>
        </a:p>
      </cdr:txBody>
    </cdr:sp>
  </cdr:relSizeAnchor>
  <cdr:relSizeAnchor xmlns:cdr="http://schemas.openxmlformats.org/drawingml/2006/chartDrawing">
    <cdr:from>
      <cdr:x>0.50298</cdr:x>
      <cdr:y>0.294</cdr:y>
    </cdr:from>
    <cdr:to>
      <cdr:x>0.6457</cdr:x>
      <cdr:y>0.38258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369321" y="1403900"/>
          <a:ext cx="1239780" cy="4229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000" dirty="0" smtClean="0"/>
            <a:t>21%</a:t>
          </a:r>
          <a:endParaRPr lang="en-GB" sz="2000" dirty="0"/>
        </a:p>
      </cdr:txBody>
    </cdr:sp>
  </cdr:relSizeAnchor>
  <cdr:relSizeAnchor xmlns:cdr="http://schemas.openxmlformats.org/drawingml/2006/chartDrawing">
    <cdr:from>
      <cdr:x>0.67587</cdr:x>
      <cdr:y>0.1648</cdr:y>
    </cdr:from>
    <cdr:to>
      <cdr:x>0.81859</cdr:x>
      <cdr:y>0.25338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871148" y="786930"/>
          <a:ext cx="1239780" cy="422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000" dirty="0" smtClean="0"/>
            <a:t>16%</a:t>
          </a:r>
          <a:endParaRPr lang="en-GB" sz="2000" dirty="0"/>
        </a:p>
      </cdr:txBody>
    </cdr:sp>
  </cdr:relSizeAnchor>
  <cdr:relSizeAnchor xmlns:cdr="http://schemas.openxmlformats.org/drawingml/2006/chartDrawing">
    <cdr:from>
      <cdr:x>0.84283</cdr:x>
      <cdr:y>0.27134</cdr:y>
    </cdr:from>
    <cdr:to>
      <cdr:x>0.98555</cdr:x>
      <cdr:y>0.35993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321531" y="1295681"/>
          <a:ext cx="1239780" cy="423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000" dirty="0"/>
            <a:t>8</a:t>
          </a:r>
          <a:r>
            <a:rPr lang="en-GB" sz="2000" dirty="0" smtClean="0"/>
            <a:t>%</a:t>
          </a:r>
          <a:endParaRPr lang="en-GB" sz="2000" dirty="0"/>
        </a:p>
      </cdr:txBody>
    </cdr:sp>
  </cdr:relSizeAnchor>
  <cdr:relSizeAnchor xmlns:cdr="http://schemas.openxmlformats.org/drawingml/2006/chartDrawing">
    <cdr:from>
      <cdr:x>0</cdr:x>
      <cdr:y>0.33758</cdr:y>
    </cdr:from>
    <cdr:to>
      <cdr:x>1</cdr:x>
      <cdr:y>0.34426</cdr:y>
    </cdr:to>
    <cdr:cxnSp macro="">
      <cdr:nvCxnSpPr>
        <cdr:cNvPr id="8" name="Straight Connector 7"/>
        <cdr:cNvCxnSpPr/>
      </cdr:nvCxnSpPr>
      <cdr:spPr>
        <a:xfrm xmlns:a="http://schemas.openxmlformats.org/drawingml/2006/main">
          <a:off x="0" y="1612013"/>
          <a:ext cx="8686800" cy="3189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0.1417</cdr:x>
      <cdr:y>0.27523</cdr:y>
    </cdr:from>
    <cdr:to>
      <cdr:x>0.37426</cdr:x>
      <cdr:y>0.33313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230896" y="1314302"/>
          <a:ext cx="2020186" cy="276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 b="1" dirty="0" smtClean="0">
              <a:solidFill>
                <a:schemeClr val="accent2"/>
              </a:solidFill>
            </a:rPr>
            <a:t>20% of sample</a:t>
          </a:r>
          <a:endParaRPr lang="en-GB" sz="1600" b="1" dirty="0">
            <a:solidFill>
              <a:schemeClr val="accent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7BAD0-DD99-4C9D-A3FB-1F691DC072FB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48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2902BD-15EF-4563-86CB-0F6C8BBBBE8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425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 dirty="0" smtClean="0">
              <a:solidFill>
                <a:srgbClr val="1C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3FB4B5-05EC-439F-940F-3484BE1CA9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30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3FB4B5-05EC-439F-940F-3484BE1CA9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81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433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3FB4B5-05EC-439F-940F-3484BE1CA9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30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GB" sz="1200" dirty="0">
              <a:solidFill>
                <a:srgbClr val="1C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3FB4B5-05EC-439F-940F-3484BE1CA9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30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3FB4B5-05EC-439F-940F-3484BE1CA9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22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3FB4B5-05EC-439F-940F-3484BE1CA9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90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3FB4B5-05EC-439F-940F-3484BE1CA9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30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3FB4B5-05EC-439F-940F-3484BE1CA9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30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5AAE82A-50BF-4527-98E1-42F48D15948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561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5AAE82A-50BF-4527-98E1-42F48D15948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588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5AAE82A-50BF-4527-98E1-42F48D15948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913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5AAE82A-50BF-4527-98E1-42F48D15948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687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50000"/>
              </a:lnSpc>
              <a:buFontTx/>
              <a:buNone/>
              <a:defRPr/>
            </a:pPr>
            <a:endParaRPr lang="en-GB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3FB4B5-05EC-439F-940F-3484BE1CA9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3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03153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271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668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62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6088" y="295275"/>
            <a:ext cx="2060575" cy="5978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95275"/>
            <a:ext cx="6032500" cy="5978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42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3491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 txBox="1">
            <a:spLocks/>
          </p:cNvSpPr>
          <p:nvPr/>
        </p:nvSpPr>
        <p:spPr>
          <a:xfrm>
            <a:off x="287338" y="6437313"/>
            <a:ext cx="1439862" cy="365125"/>
          </a:xfrm>
          <a:prstGeom prst="rect">
            <a:avLst/>
          </a:prstGeom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8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1C0000"/>
                </a:solidFill>
                <a:cs typeface="Arial" charset="0"/>
              </a:rPr>
              <a:t>© Sightsavers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96863" y="2955390"/>
            <a:ext cx="5665418" cy="3306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96863" y="2341578"/>
            <a:ext cx="5665418" cy="307777"/>
          </a:xfrm>
        </p:spPr>
        <p:txBody>
          <a:bodyPr>
            <a:spAutoFit/>
          </a:bodyPr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68749" y="2957131"/>
            <a:ext cx="2787914" cy="3306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1727200" y="6437313"/>
            <a:ext cx="12192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200000"/>
                </a:solidFill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E3FB110-C6F6-40A7-918E-3B4DBA5DE340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49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28557B2-BAFB-4241-960C-FE71A8EF3FDD}" type="datetimeFigureOut">
              <a:rPr lang="en-GB" sz="2000">
                <a:solidFill>
                  <a:srgbClr val="1C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19/12/2016</a:t>
            </a:fld>
            <a:endParaRPr lang="en-GB" sz="2000" dirty="0">
              <a:solidFill>
                <a:srgbClr val="1C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1C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CF1D35-5CE6-40E2-8420-BAC6A0EB7D81}" type="slidenum">
              <a:rPr lang="en-GB" smtClean="0">
                <a:solidFill>
                  <a:srgbClr val="1C0000"/>
                </a:solidFill>
              </a:rPr>
              <a:pPr/>
              <a:t>‹#›</a:t>
            </a:fld>
            <a:endParaRPr lang="en-GB" dirty="0">
              <a:solidFill>
                <a:srgbClr val="1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92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40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56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835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1C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CF1D35-5CE6-40E2-8420-BAC6A0EB7D81}" type="slidenum">
              <a:rPr lang="en-GB" smtClean="0">
                <a:solidFill>
                  <a:srgbClr val="1C0000"/>
                </a:solidFill>
              </a:rPr>
              <a:pPr/>
              <a:t>‹#›</a:t>
            </a:fld>
            <a:endParaRPr lang="en-GB" dirty="0">
              <a:solidFill>
                <a:srgbClr val="1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6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2293938"/>
            <a:ext cx="4010025" cy="397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638" y="2293938"/>
            <a:ext cx="4010025" cy="397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82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1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96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430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5924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0910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27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6088" y="295275"/>
            <a:ext cx="2060575" cy="5978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95275"/>
            <a:ext cx="6032500" cy="5978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90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95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0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4663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2293938"/>
            <a:ext cx="4010025" cy="397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638" y="2293938"/>
            <a:ext cx="4010025" cy="397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35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84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84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447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2542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6274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568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6088" y="295275"/>
            <a:ext cx="2060575" cy="5978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95275"/>
            <a:ext cx="6032500" cy="5978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83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28557B2-BAFB-4241-960C-FE71A8EF3FDD}" type="datetimeFigureOut">
              <a:rPr lang="en-GB" sz="2000">
                <a:solidFill>
                  <a:srgbClr val="1C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19/12/2016</a:t>
            </a:fld>
            <a:endParaRPr lang="en-GB" sz="2000" dirty="0">
              <a:solidFill>
                <a:srgbClr val="1C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1C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CF1D35-5CE6-40E2-8420-BAC6A0EB7D81}" type="slidenum">
              <a:rPr lang="en-GB" smtClean="0">
                <a:solidFill>
                  <a:srgbClr val="1C0000"/>
                </a:solidFill>
              </a:rPr>
              <a:pPr/>
              <a:t>‹#›</a:t>
            </a:fld>
            <a:endParaRPr lang="en-GB" dirty="0">
              <a:solidFill>
                <a:srgbClr val="1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2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4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2217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54437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1C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CF1D35-5CE6-40E2-8420-BAC6A0EB7D81}" type="slidenum">
              <a:rPr lang="en-GB" smtClean="0">
                <a:solidFill>
                  <a:srgbClr val="1C0000"/>
                </a:solidFill>
              </a:rPr>
              <a:pPr/>
              <a:t>‹#›</a:t>
            </a:fld>
            <a:endParaRPr lang="en-GB" dirty="0">
              <a:solidFill>
                <a:srgbClr val="1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604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2293938"/>
            <a:ext cx="4010025" cy="397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638" y="2293938"/>
            <a:ext cx="4010025" cy="397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9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2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67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96863" y="295275"/>
            <a:ext cx="631031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6863" y="2293938"/>
            <a:ext cx="8559800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4"/>
          </p:nvPr>
        </p:nvSpPr>
        <p:spPr>
          <a:xfrm>
            <a:off x="7462838" y="6245225"/>
            <a:ext cx="312737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800">
                <a:latin typeface="Arial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3A9E9BE-A30D-42E9-A842-3F7613607D61}" type="slidenum">
              <a:rPr lang="en-US">
                <a:solidFill>
                  <a:srgbClr val="1C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1C0000"/>
              </a:solidFill>
            </a:endParaRPr>
          </a:p>
        </p:txBody>
      </p:sp>
      <p:pic>
        <p:nvPicPr>
          <p:cNvPr id="6" name="Picture 7" descr="sisa_logo_rgb_wht_hrz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177800"/>
            <a:ext cx="23431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76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FF66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-84" charset="0"/>
          <a:ea typeface="ＭＳ Ｐゴシック" pitchFamily="-84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-84" charset="0"/>
          <a:ea typeface="ＭＳ Ｐゴシック" pitchFamily="-84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-84" charset="0"/>
          <a:ea typeface="ＭＳ Ｐゴシック" pitchFamily="-84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-84" charset="0"/>
          <a:ea typeface="ＭＳ Ｐゴシック" pitchFamily="-84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84" charset="0"/>
          <a:ea typeface="ＭＳ Ｐゴシック" pitchFamily="-8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84" charset="0"/>
          <a:ea typeface="ＭＳ Ｐゴシック" pitchFamily="-8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84" charset="0"/>
          <a:ea typeface="ＭＳ Ｐゴシック" pitchFamily="-8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84" charset="0"/>
          <a:ea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isa_logo_rgb_wht_hrz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177800"/>
            <a:ext cx="23431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8" y="295275"/>
            <a:ext cx="599598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2293938"/>
            <a:ext cx="8172450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082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ea typeface="ＭＳ Ｐゴシック" pitchFamily="-68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ea typeface="ＭＳ Ｐゴシック" pitchFamily="-68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ea typeface="ＭＳ Ｐゴシック" pitchFamily="-68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ea typeface="ＭＳ Ｐゴシック" pitchFamily="-6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ea typeface="ＭＳ Ｐゴシック" pitchFamily="-6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ea typeface="ＭＳ Ｐゴシック" pitchFamily="-6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ea typeface="ＭＳ Ｐゴシック" pitchFamily="-6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ea typeface="ＭＳ Ｐゴシック" pitchFamily="-68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96863" y="295275"/>
            <a:ext cx="631031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6863" y="2293938"/>
            <a:ext cx="8559800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4"/>
          </p:nvPr>
        </p:nvSpPr>
        <p:spPr>
          <a:xfrm>
            <a:off x="7462838" y="6245225"/>
            <a:ext cx="312737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800">
                <a:latin typeface="Arial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3A9E9BE-A30D-42E9-A842-3F7613607D61}" type="slidenum">
              <a:rPr lang="en-US">
                <a:solidFill>
                  <a:srgbClr val="1C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1C0000"/>
              </a:solidFill>
            </a:endParaRPr>
          </a:p>
        </p:txBody>
      </p:sp>
      <p:pic>
        <p:nvPicPr>
          <p:cNvPr id="6" name="Picture 7" descr="sisa_logo_rgb_wht_hrz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177800"/>
            <a:ext cx="23431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76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FF66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-84" charset="0"/>
          <a:ea typeface="ＭＳ Ｐゴシック" pitchFamily="-84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-84" charset="0"/>
          <a:ea typeface="ＭＳ Ｐゴシック" pitchFamily="-84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-84" charset="0"/>
          <a:ea typeface="ＭＳ Ｐゴシック" pitchFamily="-84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-84" charset="0"/>
          <a:ea typeface="ＭＳ Ｐゴシック" pitchFamily="-84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84" charset="0"/>
          <a:ea typeface="ＭＳ Ｐゴシック" pitchFamily="-8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84" charset="0"/>
          <a:ea typeface="ＭＳ Ｐゴシック" pitchFamily="-8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84" charset="0"/>
          <a:ea typeface="ＭＳ Ｐゴシック" pitchFamily="-8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84" charset="0"/>
          <a:ea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isa_logo_rgb_wht_hrz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177800"/>
            <a:ext cx="23431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8" y="295275"/>
            <a:ext cx="599598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2293938"/>
            <a:ext cx="8172450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2502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ea typeface="ＭＳ Ｐゴシック" pitchFamily="-68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ea typeface="ＭＳ Ｐゴシック" pitchFamily="-68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ea typeface="ＭＳ Ｐゴシック" pitchFamily="-68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ea typeface="ＭＳ Ｐゴシック" pitchFamily="-6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ea typeface="ＭＳ Ｐゴシック" pitchFamily="-6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ea typeface="ＭＳ Ｐゴシック" pitchFamily="-6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ea typeface="ＭＳ Ｐゴシック" pitchFamily="-6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ea typeface="ＭＳ Ｐゴシック" pitchFamily="-68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isa_logo_rgb_wht_hrz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177800"/>
            <a:ext cx="23431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8" y="295275"/>
            <a:ext cx="599598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2293938"/>
            <a:ext cx="8172450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7366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ea typeface="ＭＳ Ｐゴシック" pitchFamily="-68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ea typeface="ＭＳ Ｐゴシック" pitchFamily="-68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ea typeface="ＭＳ Ｐゴシック" pitchFamily="-68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ea typeface="ＭＳ Ｐゴシック" pitchFamily="-6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ea typeface="ＭＳ Ｐゴシック" pitchFamily="-6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ea typeface="ＭＳ Ｐゴシック" pitchFamily="-6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ea typeface="ＭＳ Ｐゴシック" pitchFamily="-6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ea typeface="ＭＳ Ｐゴシック" pitchFamily="-68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96863" y="295275"/>
            <a:ext cx="631031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6863" y="2293938"/>
            <a:ext cx="8559800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4"/>
          </p:nvPr>
        </p:nvSpPr>
        <p:spPr>
          <a:xfrm>
            <a:off x="7462838" y="6245225"/>
            <a:ext cx="312737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800">
                <a:latin typeface="Arial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3A9E9BE-A30D-42E9-A842-3F7613607D61}" type="slidenum">
              <a:rPr lang="en-US">
                <a:solidFill>
                  <a:srgbClr val="1C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1C0000"/>
              </a:solidFill>
            </a:endParaRPr>
          </a:p>
        </p:txBody>
      </p:sp>
      <p:pic>
        <p:nvPicPr>
          <p:cNvPr id="6" name="Picture 7" descr="sisa_logo_rgb_wht_hrz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177800"/>
            <a:ext cx="23431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98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FF66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-84" charset="0"/>
          <a:ea typeface="ＭＳ Ｐゴシック" pitchFamily="-84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-84" charset="0"/>
          <a:ea typeface="ＭＳ Ｐゴシック" pitchFamily="-84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-84" charset="0"/>
          <a:ea typeface="ＭＳ Ｐゴシック" pitchFamily="-84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-84" charset="0"/>
          <a:ea typeface="ＭＳ Ｐゴシック" pitchFamily="-84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84" charset="0"/>
          <a:ea typeface="ＭＳ Ｐゴシック" pitchFamily="-8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84" charset="0"/>
          <a:ea typeface="ＭＳ Ｐゴシック" pitchFamily="-8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84" charset="0"/>
          <a:ea typeface="ＭＳ Ｐゴシック" pitchFamily="-8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84" charset="0"/>
          <a:ea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96863" y="295275"/>
            <a:ext cx="631031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6863" y="2293938"/>
            <a:ext cx="8559800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4"/>
          </p:nvPr>
        </p:nvSpPr>
        <p:spPr>
          <a:xfrm>
            <a:off x="7462838" y="6245225"/>
            <a:ext cx="312737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800">
                <a:latin typeface="Arial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3A9E9BE-A30D-42E9-A842-3F7613607D61}" type="slidenum">
              <a:rPr lang="en-US">
                <a:solidFill>
                  <a:srgbClr val="1C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1C0000"/>
              </a:solidFill>
            </a:endParaRPr>
          </a:p>
        </p:txBody>
      </p:sp>
      <p:pic>
        <p:nvPicPr>
          <p:cNvPr id="6" name="Picture 7" descr="sisa_logo_rgb_wht_hrz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177800"/>
            <a:ext cx="23431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28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FF66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-84" charset="0"/>
          <a:ea typeface="ＭＳ Ｐゴシック" pitchFamily="-84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-84" charset="0"/>
          <a:ea typeface="ＭＳ Ｐゴシック" pitchFamily="-84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-84" charset="0"/>
          <a:ea typeface="ＭＳ Ｐゴシック" pitchFamily="-84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-84" charset="0"/>
          <a:ea typeface="ＭＳ Ｐゴシック" pitchFamily="-84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84" charset="0"/>
          <a:ea typeface="ＭＳ Ｐゴシック" pitchFamily="-8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84" charset="0"/>
          <a:ea typeface="ＭＳ Ｐゴシック" pitchFamily="-8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84" charset="0"/>
          <a:ea typeface="ＭＳ Ｐゴシック" pitchFamily="-8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84" charset="0"/>
          <a:ea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htsavers.org/everybodycount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4909"/>
            <a:ext cx="10545550" cy="7002904"/>
            <a:chOff x="0" y="4909"/>
            <a:chExt cx="10545550" cy="7002904"/>
          </a:xfrm>
        </p:grpSpPr>
        <p:pic>
          <p:nvPicPr>
            <p:cNvPr id="2" name="Picture 2" descr="C:\Users\ejolley\Pictures\sightsavers_1031716341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09"/>
              <a:ext cx="10545550" cy="7002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 bwMode="auto">
            <a:xfrm>
              <a:off x="35496" y="44624"/>
              <a:ext cx="5858542" cy="129266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-84" charset="0"/>
                <a:buNone/>
              </a:pPr>
              <a:r>
                <a:rPr lang="en-GB" sz="2400" b="1" dirty="0" smtClean="0">
                  <a:solidFill>
                    <a:srgbClr val="FF6600"/>
                  </a:solidFill>
                  <a:cs typeface="Arial"/>
                </a:rPr>
                <a:t>DATA DISAGGREGATION IN PROJECTS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-84" charset="0"/>
                <a:buNone/>
              </a:pPr>
              <a:r>
                <a:rPr lang="en-GB" sz="2000" b="1" dirty="0" smtClean="0">
                  <a:solidFill>
                    <a:srgbClr val="FF6600"/>
                  </a:solidFill>
                  <a:cs typeface="Arial"/>
                </a:rPr>
                <a:t>Rachel Murphy	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-84" charset="0"/>
                <a:buNone/>
              </a:pPr>
              <a:endParaRPr lang="en-GB" sz="2000" b="1" dirty="0">
                <a:solidFill>
                  <a:srgbClr val="FF6600"/>
                </a:solidFill>
                <a:cs typeface="Arial"/>
              </a:endParaRP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-84" charset="0"/>
                <a:buNone/>
              </a:pPr>
              <a:r>
                <a:rPr lang="en-GB" sz="2000" b="1" dirty="0" smtClean="0">
                  <a:solidFill>
                    <a:srgbClr val="FF6600"/>
                  </a:solidFill>
                  <a:cs typeface="Arial"/>
                </a:rPr>
                <a:t>December 7-9, 2016</a:t>
              </a:r>
              <a:endParaRPr lang="en-GB" sz="2000" b="1" dirty="0" smtClean="0">
                <a:solidFill>
                  <a:prstClr val="white"/>
                </a:solidFill>
                <a:cs typeface="Arial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6128" y="44624"/>
              <a:ext cx="2262376" cy="952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9337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50825" y="1893888"/>
          <a:ext cx="8761414" cy="329247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651295"/>
                <a:gridCol w="1774117"/>
                <a:gridCol w="1869648"/>
                <a:gridCol w="122824"/>
                <a:gridCol w="1885677"/>
                <a:gridCol w="1457853"/>
              </a:tblGrid>
              <a:tr h="823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Variable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Values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WG a lot or worse</a:t>
                      </a:r>
                    </a:p>
                  </a:txBody>
                  <a:tcPr marL="68576" marR="68576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WG </a:t>
                      </a:r>
                      <a:r>
                        <a:rPr lang="en-GB" sz="1800" dirty="0" smtClean="0">
                          <a:effectLst/>
                        </a:rPr>
                        <a:t>a lot or worse (excluding seeing)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Are you disabled?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  <a:tr h="274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Odds </a:t>
                      </a:r>
                      <a:r>
                        <a:rPr lang="en-GB" sz="1800" dirty="0" smtClean="0">
                          <a:effectLst/>
                        </a:rPr>
                        <a:t>ratio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7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Sex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Male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-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-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-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  <a:tr h="274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Female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1.4***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2.1***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0.7*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  <a:tr h="274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  <a:tr h="27437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Age - binary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&lt;50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-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-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-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  <a:tr h="274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50+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3.4***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3.3***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1.7**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  <a:tr h="274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  <a:tr h="27437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Location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Hospital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-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-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-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  <a:tr h="274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Primary</a:t>
                      </a:r>
                      <a:r>
                        <a:rPr lang="en-GB" sz="1800" baseline="0" dirty="0" smtClean="0">
                          <a:effectLst/>
                        </a:rPr>
                        <a:t> centre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8.2***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42.5***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5.5***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</a:tbl>
          </a:graphicData>
        </a:graphic>
      </p:graphicFrame>
      <p:sp>
        <p:nvSpPr>
          <p:cNvPr id="19508" name="TextBox 6"/>
          <p:cNvSpPr txBox="1">
            <a:spLocks noChangeArrowheads="1"/>
          </p:cNvSpPr>
          <p:nvPr/>
        </p:nvSpPr>
        <p:spPr bwMode="auto">
          <a:xfrm>
            <a:off x="611188" y="5554663"/>
            <a:ext cx="46291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/>
            <a:r>
              <a:rPr lang="en-GB" altLang="en-US" sz="1400"/>
              <a:t>* p-value &lt; 0.05 </a:t>
            </a:r>
          </a:p>
          <a:p>
            <a:pPr eaLnBrk="1" hangingPunct="1"/>
            <a:r>
              <a:rPr lang="en-GB" altLang="en-US" sz="1400"/>
              <a:t>** p-value &lt; 0.01</a:t>
            </a:r>
          </a:p>
          <a:p>
            <a:pPr eaLnBrk="1" hangingPunct="1"/>
            <a:r>
              <a:rPr lang="en-GB" altLang="en-US" sz="1400"/>
              <a:t>***p-value &lt; 0.001</a:t>
            </a:r>
          </a:p>
        </p:txBody>
      </p:sp>
      <p:sp>
        <p:nvSpPr>
          <p:cNvPr id="19509" name="TextBox 7"/>
          <p:cNvSpPr txBox="1">
            <a:spLocks noChangeArrowheads="1"/>
          </p:cNvSpPr>
          <p:nvPr/>
        </p:nvSpPr>
        <p:spPr bwMode="auto">
          <a:xfrm>
            <a:off x="355600" y="1455738"/>
            <a:ext cx="731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/>
            <a:r>
              <a:rPr lang="en-GB" altLang="en-US" sz="1800"/>
              <a:t>Univariate associations with disability measures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0250" y="285403"/>
            <a:ext cx="6365966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  <a:ea typeface="ＭＳ Ｐゴシック" pitchFamily="-6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  <a:ea typeface="ＭＳ Ｐゴシック" pitchFamily="-6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  <a:ea typeface="ＭＳ Ｐゴシック" pitchFamily="-6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  <a:ea typeface="ＭＳ Ｐゴシック" pitchFamily="-6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  <a:ea typeface="ＭＳ Ｐゴシック" pitchFamily="-6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  <a:ea typeface="ＭＳ Ｐゴシック" pitchFamily="-6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  <a:ea typeface="ＭＳ Ｐゴシック" pitchFamily="-6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  <a:ea typeface="ＭＳ Ｐゴシック" pitchFamily="-68" charset="-128"/>
              </a:defRPr>
            </a:lvl9pPr>
          </a:lstStyle>
          <a:p>
            <a:r>
              <a:rPr lang="en-GB" kern="0" dirty="0" smtClean="0"/>
              <a:t>India – Results </a:t>
            </a:r>
            <a:endParaRPr lang="en-GB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4347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0250" y="285403"/>
            <a:ext cx="6365966" cy="695325"/>
          </a:xfrm>
        </p:spPr>
        <p:txBody>
          <a:bodyPr/>
          <a:lstStyle/>
          <a:p>
            <a:r>
              <a:rPr lang="en-GB" dirty="0" smtClean="0"/>
              <a:t>Tanzania – Results</a:t>
            </a:r>
            <a:endParaRPr lang="en-GB" altLang="en-US" dirty="0" smtClean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025432224"/>
              </p:ext>
            </p:extLst>
          </p:nvPr>
        </p:nvGraphicFramePr>
        <p:xfrm>
          <a:off x="539552" y="967904"/>
          <a:ext cx="8064896" cy="534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77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84" y="290041"/>
            <a:ext cx="6306924" cy="474663"/>
          </a:xfrm>
        </p:spPr>
        <p:txBody>
          <a:bodyPr/>
          <a:lstStyle/>
          <a:p>
            <a:r>
              <a:rPr lang="en-GB" altLang="en-US" dirty="0" smtClean="0"/>
              <a:t>Tanzania - Results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361326"/>
              </p:ext>
            </p:extLst>
          </p:nvPr>
        </p:nvGraphicFramePr>
        <p:xfrm>
          <a:off x="0" y="1257618"/>
          <a:ext cx="9144001" cy="5600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864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89" y="290041"/>
            <a:ext cx="5995987" cy="474663"/>
          </a:xfrm>
        </p:spPr>
        <p:txBody>
          <a:bodyPr/>
          <a:lstStyle/>
          <a:p>
            <a:r>
              <a:rPr lang="en-GB" dirty="0" smtClean="0"/>
              <a:t>Cameroon	- Results	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231446"/>
              </p:ext>
            </p:extLst>
          </p:nvPr>
        </p:nvGraphicFramePr>
        <p:xfrm>
          <a:off x="485775" y="1916832"/>
          <a:ext cx="8172450" cy="397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189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14170" y="285403"/>
            <a:ext cx="6186022" cy="695325"/>
          </a:xfrm>
        </p:spPr>
        <p:txBody>
          <a:bodyPr/>
          <a:lstStyle/>
          <a:p>
            <a:r>
              <a:rPr lang="en-GB" dirty="0" smtClean="0"/>
              <a:t>Malawi - Results</a:t>
            </a:r>
            <a:endParaRPr lang="en-GB" altLang="en-US" b="0" dirty="0" smtClean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40277288"/>
              </p:ext>
            </p:extLst>
          </p:nvPr>
        </p:nvGraphicFramePr>
        <p:xfrm>
          <a:off x="228600" y="1397000"/>
          <a:ext cx="8686800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032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5220" y="285403"/>
            <a:ext cx="6637020" cy="695325"/>
          </a:xfrm>
        </p:spPr>
        <p:txBody>
          <a:bodyPr/>
          <a:lstStyle/>
          <a:p>
            <a:pPr lvl="0"/>
            <a:r>
              <a:rPr lang="en-GB" dirty="0" smtClean="0"/>
              <a:t>Key lessons learned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82880" y="1229737"/>
            <a:ext cx="8793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1C0000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1C0000"/>
                </a:solidFill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" y="990600"/>
            <a:ext cx="89611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1C0000"/>
                </a:solidFill>
              </a:rPr>
              <a:t>Disability is a concept highly dependant on </a:t>
            </a:r>
            <a:r>
              <a:rPr lang="en-GB" sz="2400" b="1" dirty="0">
                <a:solidFill>
                  <a:srgbClr val="1C0000"/>
                </a:solidFill>
              </a:rPr>
              <a:t>contextual and cultural factors</a:t>
            </a:r>
          </a:p>
          <a:p>
            <a:pPr marL="800100" lvl="1" indent="-3429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1C0000"/>
                </a:solidFill>
              </a:rPr>
              <a:t>Emphasis on sensitisation/training &amp; translation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solidFill>
                <a:srgbClr val="1C0000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1C0000"/>
                </a:solidFill>
              </a:rPr>
              <a:t>Data collection</a:t>
            </a:r>
            <a:r>
              <a:rPr lang="en-GB" sz="2400" dirty="0">
                <a:solidFill>
                  <a:srgbClr val="1C0000"/>
                </a:solidFill>
              </a:rPr>
              <a:t> systems can be resistant to change</a:t>
            </a:r>
          </a:p>
          <a:p>
            <a:pPr marL="800100" lvl="1" indent="-3429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1C0000"/>
                </a:solidFill>
              </a:rPr>
              <a:t>Integrate in existing tools &amp; process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1C0000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1C0000"/>
                </a:solidFill>
              </a:rPr>
              <a:t>Buy-in &amp; Ownership </a:t>
            </a:r>
          </a:p>
          <a:p>
            <a:pPr marL="800100" lvl="1" indent="-3429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1C0000"/>
                </a:solidFill>
              </a:rPr>
              <a:t>Equip all stakeholders with necessary knowledge &amp; tools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1C0000"/>
              </a:solidFill>
            </a:endParaRPr>
          </a:p>
          <a:p>
            <a:pPr>
              <a:defRPr/>
            </a:pPr>
            <a:r>
              <a:rPr lang="en-GB" sz="2400" b="1" dirty="0">
                <a:solidFill>
                  <a:srgbClr val="1C0000"/>
                </a:solidFill>
              </a:rPr>
              <a:t>Data collection itself has a transformative effect</a:t>
            </a:r>
          </a:p>
          <a:p>
            <a:pPr marL="800100" lvl="2" indent="-342900">
              <a:buFont typeface="Wingdings" panose="05000000000000000000" pitchFamily="2" charset="2"/>
              <a:buChar char="ü"/>
              <a:defRPr/>
            </a:pPr>
            <a:r>
              <a:rPr lang="en-GB" sz="2400" dirty="0">
                <a:solidFill>
                  <a:srgbClr val="1C0000"/>
                </a:solidFill>
              </a:rPr>
              <a:t>Essential as an integral part of an inclusive health programme</a:t>
            </a:r>
          </a:p>
          <a:p>
            <a:pPr marL="800100" lvl="2" indent="-342900">
              <a:buFont typeface="Wingdings" panose="05000000000000000000" pitchFamily="2" charset="2"/>
              <a:buChar char="ü"/>
              <a:defRPr/>
            </a:pPr>
            <a:r>
              <a:rPr lang="en-GB" sz="2400" dirty="0">
                <a:solidFill>
                  <a:srgbClr val="1C0000"/>
                </a:solidFill>
              </a:rPr>
              <a:t>Need to be followed by inclusive health strategies</a:t>
            </a:r>
          </a:p>
          <a:p>
            <a:pPr lvl="1" defTabSz="457200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1C0000"/>
              </a:solidFill>
            </a:endParaRPr>
          </a:p>
          <a:p>
            <a:pPr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1C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01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81" y="290041"/>
            <a:ext cx="5995987" cy="474663"/>
          </a:xfrm>
        </p:spPr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87104"/>
            <a:ext cx="8784976" cy="5782256"/>
          </a:xfrm>
        </p:spPr>
        <p:txBody>
          <a:bodyPr/>
          <a:lstStyle/>
          <a:p>
            <a:pPr marL="0" indent="0"/>
            <a:r>
              <a:rPr lang="en-GB" b="1" dirty="0" smtClean="0">
                <a:latin typeface="+mj-lt"/>
              </a:rPr>
              <a:t>Continue to gather learning</a:t>
            </a:r>
          </a:p>
          <a:p>
            <a:pPr marL="0" indent="0"/>
            <a:endParaRPr lang="en-GB" b="1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Pilot project in Ghana (Mass Drug Administration)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Continue to collect data as part of ‘Inclusive Eye Health Projects’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Link disability data with other variables (e.g. equity tool)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Looking at piloting the WG/UNICEF Child Functioning Module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Use the disability data collected to inform our programmes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/>
            <a:r>
              <a:rPr lang="en-GB" b="1" dirty="0"/>
              <a:t>Share </a:t>
            </a:r>
            <a:r>
              <a:rPr lang="en-GB" b="1" dirty="0" smtClean="0"/>
              <a:t>learning with civil societies and NSO</a:t>
            </a:r>
          </a:p>
          <a:p>
            <a:pPr marL="0" indent="0"/>
            <a:endParaRPr lang="en-GB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GB" dirty="0" smtClean="0"/>
              <a:t>Publish reports &amp; policy </a:t>
            </a:r>
            <a:r>
              <a:rPr lang="en-GB" dirty="0"/>
              <a:t>brief with clear </a:t>
            </a:r>
            <a:r>
              <a:rPr lang="en-GB" dirty="0" smtClean="0"/>
              <a:t>recommendations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dirty="0"/>
              <a:t>Web page on the project: </a:t>
            </a:r>
            <a:r>
              <a:rPr lang="en-GB" dirty="0">
                <a:hlinkClick r:id="rId3"/>
              </a:rPr>
              <a:t>www.sightsavers.org/everybodycounts</a:t>
            </a:r>
            <a:r>
              <a:rPr lang="en-GB" dirty="0"/>
              <a:t> </a:t>
            </a:r>
          </a:p>
          <a:p>
            <a:pPr marL="0" indent="0" algn="just"/>
            <a:endParaRPr lang="en-GB" dirty="0"/>
          </a:p>
          <a:p>
            <a:pPr marL="0" indent="0" algn="just"/>
            <a:r>
              <a:rPr lang="en-GB" b="1" dirty="0" smtClean="0"/>
              <a:t>Influence </a:t>
            </a:r>
            <a:r>
              <a:rPr lang="en-GB" b="1" dirty="0"/>
              <a:t>the international agenda</a:t>
            </a:r>
            <a:r>
              <a:rPr lang="en-GB" b="1" dirty="0" smtClean="0"/>
              <a:t>:</a:t>
            </a:r>
          </a:p>
          <a:p>
            <a:pPr marL="0" indent="0" algn="just"/>
            <a:endParaRPr lang="en-GB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GB" dirty="0"/>
              <a:t>Expert </a:t>
            </a:r>
            <a:r>
              <a:rPr lang="en-GB" dirty="0" smtClean="0"/>
              <a:t>Group on </a:t>
            </a:r>
            <a:r>
              <a:rPr lang="en-GB" dirty="0"/>
              <a:t>data </a:t>
            </a:r>
            <a:r>
              <a:rPr lang="en-GB" dirty="0" smtClean="0"/>
              <a:t>disaggregation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dirty="0" smtClean="0"/>
              <a:t>Presentation at international conferences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dirty="0" smtClean="0"/>
              <a:t>Support the implementation of the 2030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9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6512" y="-9748"/>
            <a:ext cx="9281160" cy="6953908"/>
            <a:chOff x="-36512" y="-9748"/>
            <a:chExt cx="9281160" cy="695390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-9748"/>
              <a:ext cx="9281160" cy="6953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5496" y="3068960"/>
              <a:ext cx="381642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 more information please contact: rmurphy@sightsavers.org</a:t>
              </a:r>
              <a:endPara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438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96" y="290041"/>
            <a:ext cx="6310312" cy="474663"/>
          </a:xfrm>
        </p:spPr>
        <p:txBody>
          <a:bodyPr/>
          <a:lstStyle/>
          <a:p>
            <a:r>
              <a:rPr lang="en-GB" dirty="0" smtClean="0"/>
              <a:t>Sightsavers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47" y="1196752"/>
            <a:ext cx="4707185" cy="5077048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400" dirty="0" smtClean="0">
                <a:ea typeface="ＭＳ Ｐゴシック" pitchFamily="-68" charset="-128"/>
                <a:cs typeface="Arial" charset="0"/>
              </a:rPr>
              <a:t>NGO founded </a:t>
            </a:r>
            <a:r>
              <a:rPr lang="en-GB" sz="2400" dirty="0">
                <a:ea typeface="ＭＳ Ｐゴシック" pitchFamily="-68" charset="-128"/>
                <a:cs typeface="Arial" charset="0"/>
              </a:rPr>
              <a:t>in </a:t>
            </a:r>
            <a:r>
              <a:rPr lang="en-GB" sz="2400" dirty="0" smtClean="0">
                <a:ea typeface="ＭＳ Ｐゴシック" pitchFamily="-68" charset="-128"/>
                <a:cs typeface="Arial" charset="0"/>
              </a:rPr>
              <a:t>1950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GB" altLang="en-US" sz="2400" u="sng" dirty="0">
              <a:latin typeface="Arial" charset="0"/>
              <a:ea typeface="ＭＳ Ｐゴシック" pitchFamily="-68" charset="-128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altLang="en-US" sz="2400" b="1" dirty="0" smtClean="0">
                <a:ea typeface="ＭＳ Ｐゴシック" pitchFamily="-68" charset="-128"/>
                <a:cs typeface="Arial" charset="0"/>
              </a:rPr>
              <a:t>Our Mission:  </a:t>
            </a:r>
          </a:p>
          <a:p>
            <a:pPr marL="0" indent="0">
              <a:buNone/>
              <a:defRPr/>
            </a:pPr>
            <a:r>
              <a:rPr lang="en-GB" altLang="en-US" sz="2400" dirty="0" smtClean="0">
                <a:ea typeface="ＭＳ Ｐゴシック" pitchFamily="-68" charset="-128"/>
                <a:cs typeface="Arial" charset="0"/>
              </a:rPr>
              <a:t>	To </a:t>
            </a:r>
            <a:r>
              <a:rPr lang="en-GB" altLang="en-US" sz="2400" dirty="0">
                <a:ea typeface="ＭＳ Ｐゴシック" pitchFamily="-68" charset="-128"/>
                <a:cs typeface="Arial" charset="0"/>
              </a:rPr>
              <a:t>eliminate avoidable </a:t>
            </a:r>
            <a:r>
              <a:rPr lang="en-GB" altLang="en-US" sz="2400" dirty="0" smtClean="0">
                <a:ea typeface="ＭＳ Ｐゴシック" pitchFamily="-68" charset="-128"/>
                <a:cs typeface="Arial" charset="0"/>
              </a:rPr>
              <a:t>	blindness </a:t>
            </a:r>
            <a:r>
              <a:rPr lang="en-GB" altLang="en-US" sz="2400" dirty="0">
                <a:ea typeface="ＭＳ Ｐゴシック" pitchFamily="-68" charset="-128"/>
                <a:cs typeface="Arial" charset="0"/>
              </a:rPr>
              <a:t>and promote equality </a:t>
            </a:r>
            <a:r>
              <a:rPr lang="en-GB" altLang="en-US" sz="2400" dirty="0" smtClean="0">
                <a:ea typeface="ＭＳ Ｐゴシック" pitchFamily="-68" charset="-128"/>
                <a:cs typeface="Arial" charset="0"/>
              </a:rPr>
              <a:t>	of </a:t>
            </a:r>
            <a:r>
              <a:rPr lang="en-GB" altLang="en-US" sz="2400" dirty="0">
                <a:ea typeface="ＭＳ Ｐゴシック" pitchFamily="-68" charset="-128"/>
                <a:cs typeface="Arial" charset="0"/>
              </a:rPr>
              <a:t>opportunities for people with </a:t>
            </a:r>
            <a:r>
              <a:rPr lang="en-GB" altLang="en-US" sz="2400" dirty="0" smtClean="0">
                <a:ea typeface="ＭＳ Ｐゴシック" pitchFamily="-68" charset="-128"/>
                <a:cs typeface="Arial" charset="0"/>
              </a:rPr>
              <a:t>	disabilities</a:t>
            </a:r>
            <a:endParaRPr lang="en-GB" altLang="en-US" sz="2400" dirty="0">
              <a:ea typeface="ＭＳ Ｐゴシック" pitchFamily="-68" charset="-128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GB" sz="2400" dirty="0">
              <a:ea typeface="ＭＳ Ｐゴシック" pitchFamily="-68" charset="-128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400" b="1" dirty="0" smtClean="0">
                <a:ea typeface="ＭＳ Ｐゴシック" pitchFamily="-68" charset="-128"/>
                <a:cs typeface="Arial" charset="0"/>
              </a:rPr>
              <a:t>Thematic areas: </a:t>
            </a:r>
          </a:p>
          <a:p>
            <a:pPr marL="0" indent="0">
              <a:buNone/>
              <a:defRPr/>
            </a:pPr>
            <a:r>
              <a:rPr lang="en-GB" sz="2400" dirty="0">
                <a:ea typeface="ＭＳ Ｐゴシック" pitchFamily="-68" charset="-128"/>
                <a:cs typeface="Arial" charset="0"/>
              </a:rPr>
              <a:t>	</a:t>
            </a:r>
            <a:r>
              <a:rPr lang="en-GB" sz="2400" dirty="0" smtClean="0">
                <a:ea typeface="ＭＳ Ｐゴシック" pitchFamily="-68" charset="-128"/>
                <a:cs typeface="Arial" charset="0"/>
              </a:rPr>
              <a:t>Eye health, neglected tropical 	disease, inclusive education 	and social inclusion 	programmes</a:t>
            </a:r>
            <a:endParaRPr lang="en-GB" sz="2400" dirty="0">
              <a:ea typeface="ＭＳ Ｐゴシック" pitchFamily="-68" charset="-128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GB" sz="2400" dirty="0">
              <a:ea typeface="ＭＳ Ｐゴシック" pitchFamily="-68" charset="-128"/>
              <a:cs typeface="Arial" charset="0"/>
            </a:endParaRPr>
          </a:p>
          <a:p>
            <a:pPr marL="0" indent="0">
              <a:buNone/>
              <a:defRPr/>
            </a:pPr>
            <a:endParaRPr lang="en-GB" sz="2400" dirty="0">
              <a:ea typeface="ＭＳ Ｐゴシック" pitchFamily="-68" charset="-128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196752"/>
            <a:ext cx="3360373" cy="504056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107413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60189" y="283875"/>
            <a:ext cx="5995987" cy="624845"/>
          </a:xfrm>
        </p:spPr>
        <p:txBody>
          <a:bodyPr/>
          <a:lstStyle/>
          <a:p>
            <a:r>
              <a:rPr lang="en-GB" altLang="en-US" dirty="0" smtClean="0"/>
              <a:t>Disability Disaggregation project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1" y="836712"/>
            <a:ext cx="8656319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500" b="1" dirty="0">
                <a:solidFill>
                  <a:srgbClr val="1C0000"/>
                </a:solidFill>
              </a:rPr>
              <a:t>The objectives of this project </a:t>
            </a:r>
            <a:r>
              <a:rPr lang="en-GB" sz="2500" b="1" dirty="0" smtClean="0">
                <a:solidFill>
                  <a:srgbClr val="1C0000"/>
                </a:solidFill>
              </a:rPr>
              <a:t>were to</a:t>
            </a:r>
            <a:r>
              <a:rPr lang="en-GB" sz="2500" b="1" dirty="0">
                <a:solidFill>
                  <a:srgbClr val="1C0000"/>
                </a:solidFill>
              </a:rPr>
              <a:t>: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C0000"/>
                </a:solidFill>
              </a:rPr>
              <a:t>Understand </a:t>
            </a:r>
            <a:r>
              <a:rPr lang="en-GB" sz="2400" dirty="0">
                <a:solidFill>
                  <a:srgbClr val="1C0000"/>
                </a:solidFill>
              </a:rPr>
              <a:t>whether people with disabilities are accessing our services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C0000"/>
                </a:solidFill>
              </a:rPr>
              <a:t>Build the evidence base on how to disaggregate routine data by </a:t>
            </a:r>
            <a:r>
              <a:rPr lang="en-GB" sz="2400" dirty="0" smtClean="0">
                <a:solidFill>
                  <a:srgbClr val="1C0000"/>
                </a:solidFill>
              </a:rPr>
              <a:t>disability 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C0000"/>
                </a:solidFill>
              </a:rPr>
              <a:t>Make </a:t>
            </a:r>
            <a:r>
              <a:rPr lang="en-GB" sz="2400" dirty="0">
                <a:solidFill>
                  <a:srgbClr val="1C0000"/>
                </a:solidFill>
              </a:rPr>
              <a:t>Sightsavers projects more inclusive of people with disabilities.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2200" dirty="0" smtClean="0">
              <a:solidFill>
                <a:srgbClr val="1C0000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/>
              <a:t>Why disaggregate data by </a:t>
            </a:r>
            <a:r>
              <a:rPr lang="en-GB" sz="2400" b="1" dirty="0" smtClean="0"/>
              <a:t>disability?</a:t>
            </a:r>
            <a:endParaRPr lang="en-GB" sz="2400" b="1" dirty="0"/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C0000"/>
                </a:solidFill>
              </a:rPr>
              <a:t>Sightsavers’ Empowerment and Inclusion Framework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Sustainable </a:t>
            </a:r>
            <a:r>
              <a:rPr lang="en-GB" sz="2400" dirty="0"/>
              <a:t>Development Goals &amp; ‘Leaving no one behind</a:t>
            </a:r>
            <a:r>
              <a:rPr lang="en-GB" sz="2400" b="1" dirty="0" smtClean="0"/>
              <a:t>’</a:t>
            </a:r>
            <a:endParaRPr lang="en-GB" sz="2400" dirty="0" smtClean="0">
              <a:solidFill>
                <a:srgbClr val="1C0000"/>
              </a:solidFill>
            </a:endParaRPr>
          </a:p>
          <a:p>
            <a:pPr marL="800100" lvl="1" indent="-3429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sz="2400" dirty="0" smtClean="0"/>
              <a:t>Goal </a:t>
            </a:r>
            <a:r>
              <a:rPr lang="en-GB" sz="2400" dirty="0"/>
              <a:t>17: Revitalize the global partnership for sustainable </a:t>
            </a:r>
            <a:r>
              <a:rPr lang="en-GB" sz="2400" dirty="0" smtClean="0"/>
              <a:t>development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C0000"/>
                </a:solidFill>
              </a:rPr>
              <a:t>To influence others with evidence e.g. NGOs, donor agencies </a:t>
            </a:r>
            <a:endParaRPr lang="en-GB" sz="2400" dirty="0">
              <a:solidFill>
                <a:srgbClr val="1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8181" y="285826"/>
            <a:ext cx="5995987" cy="550886"/>
          </a:xfrm>
        </p:spPr>
        <p:txBody>
          <a:bodyPr/>
          <a:lstStyle/>
          <a:p>
            <a:r>
              <a:rPr lang="en-GB" altLang="en-US" dirty="0" smtClean="0"/>
              <a:t>Methods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" y="908720"/>
            <a:ext cx="533284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1C0000"/>
                </a:solidFill>
              </a:rPr>
              <a:t>Integrated WG Short Set of Questions into routine data collection systems to understand the disability status of patients attending our programmes (Africa and Asia)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2200" dirty="0">
              <a:solidFill>
                <a:srgbClr val="1C0000"/>
              </a:solidFill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1C0000"/>
                </a:solidFill>
              </a:rPr>
              <a:t>Analysed disability </a:t>
            </a:r>
            <a:r>
              <a:rPr lang="en-GB" sz="2200" dirty="0" smtClean="0">
                <a:solidFill>
                  <a:srgbClr val="1C0000"/>
                </a:solidFill>
              </a:rPr>
              <a:t>data (descriptive, univariate and multivariate associations between the variables) </a:t>
            </a:r>
            <a:r>
              <a:rPr lang="en-GB" sz="2200" dirty="0">
                <a:solidFill>
                  <a:srgbClr val="1C0000"/>
                </a:solidFill>
              </a:rPr>
              <a:t>and developed </a:t>
            </a:r>
            <a:r>
              <a:rPr lang="en-GB" sz="2200" dirty="0" smtClean="0">
                <a:solidFill>
                  <a:srgbClr val="1C0000"/>
                </a:solidFill>
              </a:rPr>
              <a:t>reports</a:t>
            </a:r>
            <a:endParaRPr lang="en-GB" sz="2200" dirty="0">
              <a:solidFill>
                <a:srgbClr val="1C0000"/>
              </a:solidFill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1C0000"/>
              </a:solidFill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1C0000"/>
                </a:solidFill>
              </a:rPr>
              <a:t>As </a:t>
            </a:r>
            <a:r>
              <a:rPr lang="en-GB" sz="2200" dirty="0" smtClean="0">
                <a:solidFill>
                  <a:srgbClr val="1C0000"/>
                </a:solidFill>
              </a:rPr>
              <a:t>part of this pilot </a:t>
            </a:r>
            <a:r>
              <a:rPr lang="en-GB" sz="2200" dirty="0">
                <a:solidFill>
                  <a:srgbClr val="1C0000"/>
                </a:solidFill>
              </a:rPr>
              <a:t>we also collected data on:</a:t>
            </a:r>
          </a:p>
          <a:p>
            <a:pPr marL="800100" lvl="1" indent="-3429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sz="2200" dirty="0">
                <a:solidFill>
                  <a:srgbClr val="1C0000"/>
                </a:solidFill>
              </a:rPr>
              <a:t>Experiences of people involved in the </a:t>
            </a:r>
            <a:r>
              <a:rPr lang="en-GB" sz="2200" dirty="0" smtClean="0">
                <a:solidFill>
                  <a:srgbClr val="1C0000"/>
                </a:solidFill>
              </a:rPr>
              <a:t>project (qualitative)</a:t>
            </a:r>
            <a:endParaRPr lang="en-GB" sz="2200" dirty="0">
              <a:solidFill>
                <a:srgbClr val="1C0000"/>
              </a:solidFill>
            </a:endParaRPr>
          </a:p>
          <a:p>
            <a:pPr marL="800100" lvl="1" indent="-3429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sz="2200" dirty="0">
                <a:solidFill>
                  <a:srgbClr val="1C0000"/>
                </a:solidFill>
              </a:rPr>
              <a:t>Quality of the </a:t>
            </a:r>
            <a:r>
              <a:rPr lang="en-GB" sz="2200" dirty="0" smtClean="0">
                <a:solidFill>
                  <a:srgbClr val="1C0000"/>
                </a:solidFill>
              </a:rPr>
              <a:t>data</a:t>
            </a:r>
            <a:endParaRPr lang="en-GB" sz="2200" dirty="0">
              <a:solidFill>
                <a:srgbClr val="1C0000"/>
              </a:solidFill>
            </a:endParaRPr>
          </a:p>
          <a:p>
            <a:pPr lvl="1" defTabSz="457200" fontAlgn="base">
              <a:spcBef>
                <a:spcPct val="0"/>
              </a:spcBef>
              <a:spcAft>
                <a:spcPct val="0"/>
              </a:spcAft>
            </a:pPr>
            <a:endParaRPr lang="en-GB" sz="2200" dirty="0">
              <a:solidFill>
                <a:srgbClr val="1C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2" y="908720"/>
            <a:ext cx="382905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777" y="3523266"/>
            <a:ext cx="2844800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783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707904" y="1772816"/>
            <a:ext cx="5328592" cy="4032448"/>
            <a:chOff x="1285592" y="1113846"/>
            <a:chExt cx="6500388" cy="4263912"/>
          </a:xfrm>
        </p:grpSpPr>
        <p:pic>
          <p:nvPicPr>
            <p:cNvPr id="13" name="Picture 3" descr="C:\Users\rmurphy\Desktop\ArcGIS Maps\India Bhopal district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0" r="14852" b="7913"/>
            <a:stretch/>
          </p:blipFill>
          <p:spPr bwMode="auto">
            <a:xfrm>
              <a:off x="1285592" y="1113846"/>
              <a:ext cx="6500388" cy="4263912"/>
            </a:xfrm>
            <a:prstGeom prst="roundRect">
              <a:avLst>
                <a:gd name="adj" fmla="val 47879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427552" y="2712813"/>
              <a:ext cx="1768132" cy="648117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FFF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Bhopal District, </a:t>
              </a:r>
            </a:p>
            <a:p>
              <a:pPr lvl="0"/>
              <a:r>
                <a:rPr lang="en-GB" sz="1000" dirty="0"/>
                <a:t>Madhya Pradesh </a:t>
              </a:r>
              <a:r>
                <a:rPr lang="en-GB" sz="1000" dirty="0" smtClean="0"/>
                <a:t>State</a:t>
              </a:r>
              <a:endParaRPr lang="en-GB" sz="1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96" y="290041"/>
            <a:ext cx="6310312" cy="474663"/>
          </a:xfrm>
        </p:spPr>
        <p:txBody>
          <a:bodyPr/>
          <a:lstStyle/>
          <a:p>
            <a:r>
              <a:rPr lang="en-GB" dirty="0" smtClean="0"/>
              <a:t>India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44240"/>
            <a:ext cx="3672408" cy="5581104"/>
          </a:xfrm>
        </p:spPr>
        <p:txBody>
          <a:bodyPr/>
          <a:lstStyle/>
          <a:p>
            <a:r>
              <a:rPr lang="en-GB" sz="2400" dirty="0" smtClean="0">
                <a:solidFill>
                  <a:srgbClr val="1C0000"/>
                </a:solidFill>
              </a:rPr>
              <a:t>Integrated </a:t>
            </a:r>
            <a:r>
              <a:rPr lang="en-GB" sz="2400" dirty="0">
                <a:solidFill>
                  <a:srgbClr val="1C0000"/>
                </a:solidFill>
              </a:rPr>
              <a:t>WGSS and the India census question on disability </a:t>
            </a:r>
            <a:r>
              <a:rPr lang="en-GB" sz="2400" dirty="0" smtClean="0">
                <a:solidFill>
                  <a:srgbClr val="1C0000"/>
                </a:solidFill>
              </a:rPr>
              <a:t>into </a:t>
            </a:r>
            <a:r>
              <a:rPr lang="en-GB" sz="2400" dirty="0">
                <a:solidFill>
                  <a:srgbClr val="1C0000"/>
                </a:solidFill>
              </a:rPr>
              <a:t>Urban Eye Health programme </a:t>
            </a:r>
          </a:p>
          <a:p>
            <a:pPr marL="0" indent="0">
              <a:buNone/>
            </a:pPr>
            <a:endParaRPr lang="en-GB" sz="2400" dirty="0" smtClean="0">
              <a:solidFill>
                <a:srgbClr val="1C0000"/>
              </a:solidFill>
            </a:endParaRPr>
          </a:p>
          <a:p>
            <a:r>
              <a:rPr lang="en-GB" sz="2400" dirty="0">
                <a:solidFill>
                  <a:srgbClr val="1C0000"/>
                </a:solidFill>
              </a:rPr>
              <a:t>24,518 </a:t>
            </a:r>
            <a:r>
              <a:rPr lang="en-GB" sz="2400" dirty="0" smtClean="0">
                <a:solidFill>
                  <a:srgbClr val="1C0000"/>
                </a:solidFill>
              </a:rPr>
              <a:t>patients over a 16 month period attended </a:t>
            </a:r>
            <a:r>
              <a:rPr lang="en-GB" altLang="en-US" sz="2400" dirty="0" smtClean="0">
                <a:solidFill>
                  <a:srgbClr val="1C0000"/>
                </a:solidFill>
              </a:rPr>
              <a:t> </a:t>
            </a:r>
          </a:p>
          <a:p>
            <a:pPr lvl="1">
              <a:lnSpc>
                <a:spcPct val="110000"/>
              </a:lnSpc>
            </a:pPr>
            <a:r>
              <a:rPr lang="en-GB" altLang="en-US" sz="2400" dirty="0" smtClean="0">
                <a:solidFill>
                  <a:srgbClr val="1C0000"/>
                </a:solidFill>
                <a:cs typeface="+mn-cs"/>
              </a:rPr>
              <a:t>3 Vision &amp; Optic centres</a:t>
            </a:r>
          </a:p>
          <a:p>
            <a:pPr lvl="1">
              <a:lnSpc>
                <a:spcPct val="110000"/>
              </a:lnSpc>
            </a:pPr>
            <a:r>
              <a:rPr lang="en-GB" altLang="en-US" sz="2400" dirty="0" smtClean="0">
                <a:solidFill>
                  <a:srgbClr val="1C0000"/>
                </a:solidFill>
                <a:cs typeface="+mn-cs"/>
              </a:rPr>
              <a:t>Outreach </a:t>
            </a:r>
            <a:r>
              <a:rPr lang="en-GB" altLang="en-US" sz="2400" dirty="0">
                <a:solidFill>
                  <a:srgbClr val="1C0000"/>
                </a:solidFill>
                <a:cs typeface="+mn-cs"/>
              </a:rPr>
              <a:t>Camps</a:t>
            </a:r>
          </a:p>
          <a:p>
            <a:pPr lvl="1">
              <a:lnSpc>
                <a:spcPct val="110000"/>
              </a:lnSpc>
            </a:pPr>
            <a:r>
              <a:rPr lang="en-GB" altLang="en-US" sz="2400" dirty="0">
                <a:solidFill>
                  <a:srgbClr val="1C0000"/>
                </a:solidFill>
                <a:cs typeface="+mn-cs"/>
              </a:rPr>
              <a:t>One NGO Eye Health </a:t>
            </a:r>
            <a:r>
              <a:rPr lang="en-GB" altLang="en-US" sz="2400" dirty="0" smtClean="0">
                <a:solidFill>
                  <a:srgbClr val="1C0000"/>
                </a:solidFill>
                <a:cs typeface="+mn-cs"/>
              </a:rPr>
              <a:t>Hospital</a:t>
            </a:r>
          </a:p>
          <a:p>
            <a:pPr marL="0" indent="0" eaLnBrk="1" hangingPunct="1">
              <a:buNone/>
            </a:pPr>
            <a:endParaRPr lang="en-GB" sz="2400" dirty="0">
              <a:solidFill>
                <a:srgbClr val="1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0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89" y="290041"/>
            <a:ext cx="5995987" cy="474663"/>
          </a:xfrm>
        </p:spPr>
        <p:txBody>
          <a:bodyPr/>
          <a:lstStyle/>
          <a:p>
            <a:r>
              <a:rPr lang="en-GB" dirty="0" smtClean="0"/>
              <a:t>Tanzania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739" y="1304280"/>
            <a:ext cx="4098245" cy="47890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1C0000"/>
                </a:solidFill>
              </a:rPr>
              <a:t>Integrated WGSS </a:t>
            </a:r>
            <a:r>
              <a:rPr lang="en-GB" sz="2400" kern="1200" dirty="0" smtClean="0">
                <a:solidFill>
                  <a:srgbClr val="1C0000"/>
                </a:solidFill>
              </a:rPr>
              <a:t>into </a:t>
            </a:r>
            <a:r>
              <a:rPr lang="en-GB" sz="2400" kern="1200" dirty="0">
                <a:solidFill>
                  <a:srgbClr val="1C0000"/>
                </a:solidFill>
              </a:rPr>
              <a:t>data collection </a:t>
            </a:r>
            <a:r>
              <a:rPr lang="en-GB" sz="2400" kern="1200" dirty="0" smtClean="0">
                <a:solidFill>
                  <a:srgbClr val="1C0000"/>
                </a:solidFill>
              </a:rPr>
              <a:t>at </a:t>
            </a:r>
            <a:r>
              <a:rPr lang="en-GB" sz="2400" dirty="0"/>
              <a:t>Trachoma </a:t>
            </a:r>
            <a:r>
              <a:rPr lang="en-GB" sz="2400" dirty="0" smtClean="0"/>
              <a:t>Trichiasis (</a:t>
            </a:r>
            <a:r>
              <a:rPr lang="en-GB" sz="2400" kern="1200" dirty="0" smtClean="0">
                <a:solidFill>
                  <a:srgbClr val="1C0000"/>
                </a:solidFill>
              </a:rPr>
              <a:t>TT) camps</a:t>
            </a:r>
          </a:p>
          <a:p>
            <a:pPr marL="0" indent="0"/>
            <a:endParaRPr lang="en-GB" sz="2400" kern="1200" dirty="0">
              <a:solidFill>
                <a:srgbClr val="1C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kern="1200" dirty="0" smtClean="0">
                <a:solidFill>
                  <a:srgbClr val="1C0000"/>
                </a:solidFill>
              </a:rPr>
              <a:t>Integrated </a:t>
            </a:r>
            <a:r>
              <a:rPr lang="en-GB" sz="2400" kern="1200" dirty="0">
                <a:solidFill>
                  <a:srgbClr val="1C0000"/>
                </a:solidFill>
              </a:rPr>
              <a:t>approach to </a:t>
            </a:r>
            <a:r>
              <a:rPr lang="en-GB" sz="2400" kern="1200" dirty="0" smtClean="0">
                <a:solidFill>
                  <a:srgbClr val="1C0000"/>
                </a:solidFill>
              </a:rPr>
              <a:t>Neglected Tropical Disease (NTD) </a:t>
            </a:r>
            <a:r>
              <a:rPr lang="en-GB" sz="2400" kern="1200" dirty="0">
                <a:solidFill>
                  <a:srgbClr val="1C0000"/>
                </a:solidFill>
              </a:rPr>
              <a:t>elimination </a:t>
            </a:r>
            <a:endParaRPr lang="en-GB" sz="2400" kern="1200" dirty="0" smtClean="0">
              <a:solidFill>
                <a:srgbClr val="1C0000"/>
              </a:solidFill>
            </a:endParaRPr>
          </a:p>
          <a:p>
            <a:pPr marL="0" indent="0"/>
            <a:endParaRPr lang="en-GB" sz="2400" kern="1200" dirty="0" smtClean="0">
              <a:solidFill>
                <a:srgbClr val="1C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kern="1200" dirty="0" smtClean="0">
                <a:solidFill>
                  <a:srgbClr val="1C0000"/>
                </a:solidFill>
              </a:rPr>
              <a:t>1,439 </a:t>
            </a:r>
            <a:r>
              <a:rPr lang="en-GB" sz="2400" kern="1200" dirty="0">
                <a:solidFill>
                  <a:srgbClr val="1C0000"/>
                </a:solidFill>
              </a:rPr>
              <a:t>patients asked over 4 </a:t>
            </a:r>
            <a:r>
              <a:rPr lang="en-GB" sz="2400" kern="1200" dirty="0" smtClean="0">
                <a:solidFill>
                  <a:srgbClr val="1C0000"/>
                </a:solidFill>
              </a:rPr>
              <a:t>months</a:t>
            </a:r>
          </a:p>
          <a:p>
            <a:pPr marL="0" indent="0"/>
            <a:endParaRPr lang="en-GB" sz="2400" kern="1200" dirty="0">
              <a:solidFill>
                <a:srgbClr val="1C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kern="1200" dirty="0" smtClean="0">
                <a:solidFill>
                  <a:srgbClr val="1C0000"/>
                </a:solidFill>
              </a:rPr>
              <a:t>Compared the data </a:t>
            </a:r>
            <a:r>
              <a:rPr lang="en-GB" sz="2400" kern="1200" dirty="0">
                <a:solidFill>
                  <a:srgbClr val="1C0000"/>
                </a:solidFill>
              </a:rPr>
              <a:t>with 2008 disability survey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8100392" y="1541463"/>
            <a:ext cx="2911475" cy="53165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altLang="en-US" sz="1000" kern="0" dirty="0" smtClean="0">
              <a:latin typeface="Arial" charset="0"/>
              <a:ea typeface="ＭＳ Ｐゴシック" pitchFamily="-68" charset="-128"/>
              <a:cs typeface="Arial" charset="0"/>
            </a:endParaRP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altLang="en-US" sz="1000" kern="0" dirty="0" smtClean="0">
              <a:latin typeface="Arial" charset="0"/>
              <a:ea typeface="ＭＳ Ｐゴシック" pitchFamily="-68" charset="-128"/>
              <a:cs typeface="Arial" charset="0"/>
            </a:endParaRPr>
          </a:p>
          <a:p>
            <a:pPr marL="0" indent="0">
              <a:buFontTx/>
              <a:buChar char="•"/>
            </a:pPr>
            <a:endParaRPr lang="en-GB" altLang="en-US" kern="0" dirty="0" smtClean="0">
              <a:latin typeface="Arial" charset="0"/>
              <a:ea typeface="ＭＳ Ｐゴシック" pitchFamily="-68" charset="-128"/>
              <a:cs typeface="Arial" charset="0"/>
            </a:endParaRPr>
          </a:p>
          <a:p>
            <a:pPr marL="0" indent="0">
              <a:buFontTx/>
              <a:buChar char="•"/>
            </a:pPr>
            <a:endParaRPr lang="en-GB" altLang="en-US" kern="0" dirty="0" smtClean="0">
              <a:latin typeface="Arial" charset="0"/>
              <a:ea typeface="ＭＳ Ｐゴシック" pitchFamily="-68" charset="-128"/>
              <a:cs typeface="Arial" charset="0"/>
            </a:endParaRPr>
          </a:p>
          <a:p>
            <a:pPr marL="0" indent="0">
              <a:buFontTx/>
              <a:buChar char="•"/>
            </a:pPr>
            <a:endParaRPr lang="en-GB" altLang="en-US" kern="0" dirty="0" smtClean="0">
              <a:latin typeface="Arial" charset="0"/>
              <a:ea typeface="ＭＳ Ｐゴシック" pitchFamily="-68" charset="-128"/>
              <a:cs typeface="Arial" charset="0"/>
            </a:endParaRPr>
          </a:p>
          <a:p>
            <a:pPr marL="0" indent="0">
              <a:buFontTx/>
              <a:buChar char="•"/>
            </a:pPr>
            <a:endParaRPr lang="en-GB" altLang="en-US" kern="0" dirty="0" smtClean="0">
              <a:latin typeface="Arial" charset="0"/>
              <a:ea typeface="ＭＳ Ｐゴシック" pitchFamily="-68" charset="-128"/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99992" y="1431181"/>
            <a:ext cx="4381878" cy="4262400"/>
            <a:chOff x="2381061" y="1830896"/>
            <a:chExt cx="4381878" cy="4262400"/>
          </a:xfrm>
        </p:grpSpPr>
        <p:pic>
          <p:nvPicPr>
            <p:cNvPr id="7" name="Picture 2" descr="C:\Users\rmurphy\Desktop\ArcGIS Maps\Tanzania Ruvuma region Songea district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29" t="1362" r="25534" b="6935"/>
            <a:stretch/>
          </p:blipFill>
          <p:spPr bwMode="auto">
            <a:xfrm>
              <a:off x="2381061" y="1830896"/>
              <a:ext cx="4381878" cy="426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669093" y="5126995"/>
              <a:ext cx="2016224" cy="246221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CC"/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GB" sz="1000" dirty="0"/>
                <a:t>Songea </a:t>
              </a:r>
              <a:r>
                <a:rPr lang="en-GB" sz="1000" dirty="0" smtClean="0"/>
                <a:t>district, </a:t>
              </a:r>
              <a:r>
                <a:rPr lang="en-GB" sz="1000" dirty="0"/>
                <a:t>Ruvuma region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97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89" y="290041"/>
            <a:ext cx="5995987" cy="474663"/>
          </a:xfrm>
        </p:spPr>
        <p:txBody>
          <a:bodyPr/>
          <a:lstStyle/>
          <a:p>
            <a:r>
              <a:rPr lang="en-GB" dirty="0" smtClean="0"/>
              <a:t>Cameroon 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196752"/>
            <a:ext cx="4878313" cy="489654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Integrated WGSS into Rapid Assessment of Avoidable Blindness (RAAB)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Data collected on 3,567 </a:t>
            </a:r>
            <a:r>
              <a:rPr lang="en-GB" sz="2400" dirty="0"/>
              <a:t>patients </a:t>
            </a:r>
            <a:r>
              <a:rPr lang="en-GB" sz="2400" dirty="0" smtClean="0"/>
              <a:t>over a 3 month period</a:t>
            </a:r>
            <a:endParaRPr lang="en-GB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5328813" y="1348903"/>
            <a:ext cx="3491659" cy="4456361"/>
            <a:chOff x="5436096" y="1462721"/>
            <a:chExt cx="3275635" cy="42624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62" r="34383" b="6066"/>
            <a:stretch/>
          </p:blipFill>
          <p:spPr>
            <a:xfrm>
              <a:off x="5436096" y="1462721"/>
              <a:ext cx="3275635" cy="42624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436096" y="3412684"/>
              <a:ext cx="1832553" cy="246221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000" dirty="0" err="1" smtClean="0"/>
                <a:t>Fundong</a:t>
              </a:r>
              <a:r>
                <a:rPr lang="en-GB" sz="1000" dirty="0" smtClean="0"/>
                <a:t>, North-West District</a:t>
              </a:r>
              <a:endParaRPr lang="en-GB" sz="1000" dirty="0"/>
            </a:p>
          </p:txBody>
        </p:sp>
      </p:grpSp>
      <p:pic>
        <p:nvPicPr>
          <p:cNvPr id="10" name="Picture 3" descr="IMG_0309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69406"/>
            <a:ext cx="3535190" cy="308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12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89" y="290041"/>
            <a:ext cx="5995987" cy="474663"/>
          </a:xfrm>
        </p:spPr>
        <p:txBody>
          <a:bodyPr/>
          <a:lstStyle/>
          <a:p>
            <a:r>
              <a:rPr lang="en-GB" dirty="0" smtClean="0"/>
              <a:t>Malawi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901" y="1484784"/>
            <a:ext cx="4549139" cy="47890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Integrated </a:t>
            </a:r>
            <a:r>
              <a:rPr lang="en-GB" sz="2400" dirty="0"/>
              <a:t>WGSS and Equity Tool </a:t>
            </a:r>
            <a:r>
              <a:rPr lang="en-GB" sz="2400" dirty="0" smtClean="0"/>
              <a:t>into </a:t>
            </a:r>
            <a:r>
              <a:rPr lang="en-GB" sz="2400" dirty="0"/>
              <a:t>data collection systems at TT </a:t>
            </a:r>
            <a:r>
              <a:rPr lang="en-GB" sz="2400" dirty="0" smtClean="0"/>
              <a:t>camps</a:t>
            </a:r>
          </a:p>
          <a:p>
            <a:pPr marL="0" indent="0"/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545 patients asked over 6 days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Compared the data </a:t>
            </a:r>
            <a:r>
              <a:rPr lang="en-GB" sz="2400" dirty="0"/>
              <a:t>with Equity Tool national quintiles (disability data not currently available)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05028" y="1614872"/>
            <a:ext cx="3615444" cy="4262400"/>
            <a:chOff x="2753669" y="2118928"/>
            <a:chExt cx="3615444" cy="4262400"/>
          </a:xfrm>
        </p:grpSpPr>
        <p:pic>
          <p:nvPicPr>
            <p:cNvPr id="5" name="Picture 4" descr="C:\Users\rmurphy\Desktop\ArcGIS Maps\Malawi 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28" t="1251" r="35849" b="15673"/>
            <a:stretch/>
          </p:blipFill>
          <p:spPr bwMode="auto">
            <a:xfrm>
              <a:off x="2774888" y="2118928"/>
              <a:ext cx="3594225" cy="426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753669" y="3758843"/>
              <a:ext cx="1026243" cy="246221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Kasungu </a:t>
              </a:r>
              <a:r>
                <a:rPr lang="en-GB" sz="1000" dirty="0" smtClean="0"/>
                <a:t>District</a:t>
              </a:r>
              <a:endParaRPr lang="en-GB" sz="1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15816" y="2276872"/>
              <a:ext cx="1015021" cy="246221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Karonga </a:t>
              </a:r>
              <a:r>
                <a:rPr lang="en-GB" sz="1000" dirty="0" smtClean="0"/>
                <a:t>District</a:t>
              </a:r>
              <a:endParaRPr lang="en-GB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450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0250" y="285403"/>
            <a:ext cx="6365966" cy="695325"/>
          </a:xfrm>
        </p:spPr>
        <p:txBody>
          <a:bodyPr/>
          <a:lstStyle/>
          <a:p>
            <a:r>
              <a:rPr lang="en-GB" dirty="0" smtClean="0"/>
              <a:t>India</a:t>
            </a:r>
            <a:r>
              <a:rPr lang="en-GB" dirty="0"/>
              <a:t> </a:t>
            </a:r>
            <a:r>
              <a:rPr lang="en-GB" dirty="0" smtClean="0"/>
              <a:t>– Results </a:t>
            </a:r>
            <a:endParaRPr lang="en-GB" altLang="en-US" dirty="0" smtClean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15792"/>
              </p:ext>
            </p:extLst>
          </p:nvPr>
        </p:nvGraphicFramePr>
        <p:xfrm>
          <a:off x="4963531" y="1412776"/>
          <a:ext cx="3671857" cy="4525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r:id="rId5" imgW="4383404" imgH="5724640" progId="Excel.Chart.8">
                  <p:embed/>
                </p:oleObj>
              </mc:Choice>
              <mc:Fallback>
                <p:oleObj r:id="rId5" imgW="4383404" imgH="5724640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3531" y="1412776"/>
                        <a:ext cx="3671857" cy="4525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39552" y="1340768"/>
            <a:ext cx="385192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17.5% reported disability (a lot or cannot do at all in at least one domain). </a:t>
            </a:r>
          </a:p>
          <a:p>
            <a:pPr marL="34290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/>
          </a:p>
          <a:p>
            <a:pPr marL="34290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9% when we exclude the sight domain. </a:t>
            </a:r>
          </a:p>
          <a:p>
            <a:pPr marL="34290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/>
          </a:p>
          <a:p>
            <a:pPr marL="34290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0.6% when we ask them directly </a:t>
            </a:r>
            <a:r>
              <a:rPr lang="en-GB" sz="2400" dirty="0" smtClean="0"/>
              <a:t>if they are ‘disabled’</a:t>
            </a:r>
            <a:endParaRPr lang="en-GB" sz="2400" dirty="0"/>
          </a:p>
          <a:p>
            <a:pPr>
              <a:defRPr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7771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SiSa_PPT_template">
  <a:themeElements>
    <a:clrScheme name="Custom 1">
      <a:dk1>
        <a:srgbClr val="1C0000"/>
      </a:dk1>
      <a:lt1>
        <a:sysClr val="window" lastClr="FFFFFF"/>
      </a:lt1>
      <a:dk2>
        <a:srgbClr val="1C0000"/>
      </a:dk2>
      <a:lt2>
        <a:srgbClr val="F8F8F8"/>
      </a:lt2>
      <a:accent1>
        <a:srgbClr val="FFBB22"/>
      </a:accent1>
      <a:accent2>
        <a:srgbClr val="FF6600"/>
      </a:accent2>
      <a:accent3>
        <a:srgbClr val="A39999"/>
      </a:accent3>
      <a:accent4>
        <a:srgbClr val="7F7373"/>
      </a:accent4>
      <a:accent5>
        <a:srgbClr val="594C4C"/>
      </a:accent5>
      <a:accent6>
        <a:srgbClr val="342020"/>
      </a:accent6>
      <a:hlink>
        <a:srgbClr val="FF6600"/>
      </a:hlink>
      <a:folHlink>
        <a:srgbClr val="EE2222"/>
      </a:folHlink>
    </a:clrScheme>
    <a:fontScheme name="8_SiSa_PPT_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-84" charset="0"/>
          <a:buNone/>
          <a:tabLst/>
          <a:defRPr kumimoji="0" sz="20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/>
            <a:ea typeface="ＭＳ Ｐゴシック" pitchFamily="-84" charset="-128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iSa_PPT_template">
  <a:themeElements>
    <a:clrScheme name="SiSa_PPT_template 1">
      <a:dk1>
        <a:srgbClr val="1C0000"/>
      </a:dk1>
      <a:lt1>
        <a:srgbClr val="FFFFFF"/>
      </a:lt1>
      <a:dk2>
        <a:srgbClr val="1C0000"/>
      </a:dk2>
      <a:lt2>
        <a:srgbClr val="F8F8F8"/>
      </a:lt2>
      <a:accent1>
        <a:srgbClr val="FFBB22"/>
      </a:accent1>
      <a:accent2>
        <a:srgbClr val="FF6600"/>
      </a:accent2>
      <a:accent3>
        <a:srgbClr val="FFFFFF"/>
      </a:accent3>
      <a:accent4>
        <a:srgbClr val="160000"/>
      </a:accent4>
      <a:accent5>
        <a:srgbClr val="FFDAAB"/>
      </a:accent5>
      <a:accent6>
        <a:srgbClr val="E75C00"/>
      </a:accent6>
      <a:hlink>
        <a:srgbClr val="FF6600"/>
      </a:hlink>
      <a:folHlink>
        <a:srgbClr val="EE2222"/>
      </a:folHlink>
    </a:clrScheme>
    <a:fontScheme name="SiSa_PPT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Sa_PPT_template 1">
        <a:dk1>
          <a:srgbClr val="1C0000"/>
        </a:dk1>
        <a:lt1>
          <a:srgbClr val="FFFFFF"/>
        </a:lt1>
        <a:dk2>
          <a:srgbClr val="1C0000"/>
        </a:dk2>
        <a:lt2>
          <a:srgbClr val="F8F8F8"/>
        </a:lt2>
        <a:accent1>
          <a:srgbClr val="FFBB22"/>
        </a:accent1>
        <a:accent2>
          <a:srgbClr val="FF6600"/>
        </a:accent2>
        <a:accent3>
          <a:srgbClr val="FFFFFF"/>
        </a:accent3>
        <a:accent4>
          <a:srgbClr val="160000"/>
        </a:accent4>
        <a:accent5>
          <a:srgbClr val="FFDAAB"/>
        </a:accent5>
        <a:accent6>
          <a:srgbClr val="E75C00"/>
        </a:accent6>
        <a:hlink>
          <a:srgbClr val="FF6600"/>
        </a:hlink>
        <a:folHlink>
          <a:srgbClr val="EE2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SiSa_PPT_template">
  <a:themeElements>
    <a:clrScheme name="Custom 1">
      <a:dk1>
        <a:srgbClr val="1C0000"/>
      </a:dk1>
      <a:lt1>
        <a:sysClr val="window" lastClr="FFFFFF"/>
      </a:lt1>
      <a:dk2>
        <a:srgbClr val="1C0000"/>
      </a:dk2>
      <a:lt2>
        <a:srgbClr val="F8F8F8"/>
      </a:lt2>
      <a:accent1>
        <a:srgbClr val="FFBB22"/>
      </a:accent1>
      <a:accent2>
        <a:srgbClr val="FF6600"/>
      </a:accent2>
      <a:accent3>
        <a:srgbClr val="A39999"/>
      </a:accent3>
      <a:accent4>
        <a:srgbClr val="7F7373"/>
      </a:accent4>
      <a:accent5>
        <a:srgbClr val="594C4C"/>
      </a:accent5>
      <a:accent6>
        <a:srgbClr val="342020"/>
      </a:accent6>
      <a:hlink>
        <a:srgbClr val="FF6600"/>
      </a:hlink>
      <a:folHlink>
        <a:srgbClr val="EE2222"/>
      </a:folHlink>
    </a:clrScheme>
    <a:fontScheme name="8_SiSa_PPT_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-84" charset="0"/>
          <a:buNone/>
          <a:tabLst/>
          <a:defRPr kumimoji="0" sz="20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/>
            <a:ea typeface="ＭＳ Ｐゴシック" pitchFamily="-84" charset="-128"/>
            <a:cs typeface="Arial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SiSa_PPT_template">
  <a:themeElements>
    <a:clrScheme name="SiSa_PPT_template 1">
      <a:dk1>
        <a:srgbClr val="1C0000"/>
      </a:dk1>
      <a:lt1>
        <a:srgbClr val="FFFFFF"/>
      </a:lt1>
      <a:dk2>
        <a:srgbClr val="1C0000"/>
      </a:dk2>
      <a:lt2>
        <a:srgbClr val="F8F8F8"/>
      </a:lt2>
      <a:accent1>
        <a:srgbClr val="FFBB22"/>
      </a:accent1>
      <a:accent2>
        <a:srgbClr val="FF6600"/>
      </a:accent2>
      <a:accent3>
        <a:srgbClr val="FFFFFF"/>
      </a:accent3>
      <a:accent4>
        <a:srgbClr val="160000"/>
      </a:accent4>
      <a:accent5>
        <a:srgbClr val="FFDAAB"/>
      </a:accent5>
      <a:accent6>
        <a:srgbClr val="E75C00"/>
      </a:accent6>
      <a:hlink>
        <a:srgbClr val="FF6600"/>
      </a:hlink>
      <a:folHlink>
        <a:srgbClr val="EE2222"/>
      </a:folHlink>
    </a:clrScheme>
    <a:fontScheme name="SiSa_PPT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Sa_PPT_template 1">
        <a:dk1>
          <a:srgbClr val="1C0000"/>
        </a:dk1>
        <a:lt1>
          <a:srgbClr val="FFFFFF"/>
        </a:lt1>
        <a:dk2>
          <a:srgbClr val="1C0000"/>
        </a:dk2>
        <a:lt2>
          <a:srgbClr val="F8F8F8"/>
        </a:lt2>
        <a:accent1>
          <a:srgbClr val="FFBB22"/>
        </a:accent1>
        <a:accent2>
          <a:srgbClr val="FF6600"/>
        </a:accent2>
        <a:accent3>
          <a:srgbClr val="FFFFFF"/>
        </a:accent3>
        <a:accent4>
          <a:srgbClr val="160000"/>
        </a:accent4>
        <a:accent5>
          <a:srgbClr val="FFDAAB"/>
        </a:accent5>
        <a:accent6>
          <a:srgbClr val="E75C00"/>
        </a:accent6>
        <a:hlink>
          <a:srgbClr val="FF6600"/>
        </a:hlink>
        <a:folHlink>
          <a:srgbClr val="EE2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iSa_PPT_template">
  <a:themeElements>
    <a:clrScheme name="SiSa_PPT_template 1">
      <a:dk1>
        <a:srgbClr val="1C0000"/>
      </a:dk1>
      <a:lt1>
        <a:srgbClr val="FFFFFF"/>
      </a:lt1>
      <a:dk2>
        <a:srgbClr val="1C0000"/>
      </a:dk2>
      <a:lt2>
        <a:srgbClr val="F8F8F8"/>
      </a:lt2>
      <a:accent1>
        <a:srgbClr val="FFBB22"/>
      </a:accent1>
      <a:accent2>
        <a:srgbClr val="FF6600"/>
      </a:accent2>
      <a:accent3>
        <a:srgbClr val="FFFFFF"/>
      </a:accent3>
      <a:accent4>
        <a:srgbClr val="160000"/>
      </a:accent4>
      <a:accent5>
        <a:srgbClr val="FFDAAB"/>
      </a:accent5>
      <a:accent6>
        <a:srgbClr val="E75C00"/>
      </a:accent6>
      <a:hlink>
        <a:srgbClr val="FF6600"/>
      </a:hlink>
      <a:folHlink>
        <a:srgbClr val="EE2222"/>
      </a:folHlink>
    </a:clrScheme>
    <a:fontScheme name="SiSa_PPT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Sa_PPT_template 1">
        <a:dk1>
          <a:srgbClr val="1C0000"/>
        </a:dk1>
        <a:lt1>
          <a:srgbClr val="FFFFFF"/>
        </a:lt1>
        <a:dk2>
          <a:srgbClr val="1C0000"/>
        </a:dk2>
        <a:lt2>
          <a:srgbClr val="F8F8F8"/>
        </a:lt2>
        <a:accent1>
          <a:srgbClr val="FFBB22"/>
        </a:accent1>
        <a:accent2>
          <a:srgbClr val="FF6600"/>
        </a:accent2>
        <a:accent3>
          <a:srgbClr val="FFFFFF"/>
        </a:accent3>
        <a:accent4>
          <a:srgbClr val="160000"/>
        </a:accent4>
        <a:accent5>
          <a:srgbClr val="FFDAAB"/>
        </a:accent5>
        <a:accent6>
          <a:srgbClr val="E75C00"/>
        </a:accent6>
        <a:hlink>
          <a:srgbClr val="FF6600"/>
        </a:hlink>
        <a:folHlink>
          <a:srgbClr val="EE2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6_SiSa_PPT_template">
  <a:themeElements>
    <a:clrScheme name="Custom 1">
      <a:dk1>
        <a:srgbClr val="1C0000"/>
      </a:dk1>
      <a:lt1>
        <a:sysClr val="window" lastClr="FFFFFF"/>
      </a:lt1>
      <a:dk2>
        <a:srgbClr val="1C0000"/>
      </a:dk2>
      <a:lt2>
        <a:srgbClr val="F8F8F8"/>
      </a:lt2>
      <a:accent1>
        <a:srgbClr val="FFBB22"/>
      </a:accent1>
      <a:accent2>
        <a:srgbClr val="FF6600"/>
      </a:accent2>
      <a:accent3>
        <a:srgbClr val="A39999"/>
      </a:accent3>
      <a:accent4>
        <a:srgbClr val="7F7373"/>
      </a:accent4>
      <a:accent5>
        <a:srgbClr val="594C4C"/>
      </a:accent5>
      <a:accent6>
        <a:srgbClr val="342020"/>
      </a:accent6>
      <a:hlink>
        <a:srgbClr val="FF6600"/>
      </a:hlink>
      <a:folHlink>
        <a:srgbClr val="EE2222"/>
      </a:folHlink>
    </a:clrScheme>
    <a:fontScheme name="8_SiSa_PPT_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-84" charset="0"/>
          <a:buNone/>
          <a:tabLst/>
          <a:defRPr kumimoji="0" sz="20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/>
            <a:ea typeface="ＭＳ Ｐゴシック" pitchFamily="-84" charset="-128"/>
            <a:cs typeface="Arial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2_SiSa_PPT_template">
  <a:themeElements>
    <a:clrScheme name="Custom 1">
      <a:dk1>
        <a:srgbClr val="1C0000"/>
      </a:dk1>
      <a:lt1>
        <a:sysClr val="window" lastClr="FFFFFF"/>
      </a:lt1>
      <a:dk2>
        <a:srgbClr val="1C0000"/>
      </a:dk2>
      <a:lt2>
        <a:srgbClr val="F8F8F8"/>
      </a:lt2>
      <a:accent1>
        <a:srgbClr val="FFBB22"/>
      </a:accent1>
      <a:accent2>
        <a:srgbClr val="FF6600"/>
      </a:accent2>
      <a:accent3>
        <a:srgbClr val="A39999"/>
      </a:accent3>
      <a:accent4>
        <a:srgbClr val="7F7373"/>
      </a:accent4>
      <a:accent5>
        <a:srgbClr val="594C4C"/>
      </a:accent5>
      <a:accent6>
        <a:srgbClr val="342020"/>
      </a:accent6>
      <a:hlink>
        <a:srgbClr val="FF6600"/>
      </a:hlink>
      <a:folHlink>
        <a:srgbClr val="EE2222"/>
      </a:folHlink>
    </a:clrScheme>
    <a:fontScheme name="8_SiSa_PPT_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-84" charset="0"/>
          <a:buNone/>
          <a:tabLst/>
          <a:defRPr kumimoji="0" sz="20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/>
            <a:ea typeface="ＭＳ Ｐゴシック" pitchFamily="-84" charset="-128"/>
            <a:cs typeface="Arial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Sa_PPT_template 1">
    <a:dk1>
      <a:srgbClr val="1C0000"/>
    </a:dk1>
    <a:lt1>
      <a:srgbClr val="FFFFFF"/>
    </a:lt1>
    <a:dk2>
      <a:srgbClr val="1C0000"/>
    </a:dk2>
    <a:lt2>
      <a:srgbClr val="F8F8F8"/>
    </a:lt2>
    <a:accent1>
      <a:srgbClr val="FFBB22"/>
    </a:accent1>
    <a:accent2>
      <a:srgbClr val="FF6600"/>
    </a:accent2>
    <a:accent3>
      <a:srgbClr val="FFFFFF"/>
    </a:accent3>
    <a:accent4>
      <a:srgbClr val="160000"/>
    </a:accent4>
    <a:accent5>
      <a:srgbClr val="FFDAAB"/>
    </a:accent5>
    <a:accent6>
      <a:srgbClr val="E75C00"/>
    </a:accent6>
    <a:hlink>
      <a:srgbClr val="FF6600"/>
    </a:hlink>
    <a:folHlink>
      <a:srgbClr val="EE222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14469</TotalTime>
  <Words>682</Words>
  <Application>Microsoft Office PowerPoint</Application>
  <PresentationFormat>On-screen Show (4:3)</PresentationFormat>
  <Paragraphs>193</Paragraphs>
  <Slides>17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11_SiSa_PPT_template</vt:lpstr>
      <vt:lpstr>SiSa_PPT_template</vt:lpstr>
      <vt:lpstr>13_SiSa_PPT_template</vt:lpstr>
      <vt:lpstr>1_SiSa_PPT_template</vt:lpstr>
      <vt:lpstr>2_SiSa_PPT_template</vt:lpstr>
      <vt:lpstr>16_SiSa_PPT_template</vt:lpstr>
      <vt:lpstr>12_SiSa_PPT_template</vt:lpstr>
      <vt:lpstr>Microsoft Excel Chart</vt:lpstr>
      <vt:lpstr>PowerPoint Presentation</vt:lpstr>
      <vt:lpstr>Sightsavers</vt:lpstr>
      <vt:lpstr>Disability Disaggregation project</vt:lpstr>
      <vt:lpstr>Methods</vt:lpstr>
      <vt:lpstr>India </vt:lpstr>
      <vt:lpstr>Tanzania</vt:lpstr>
      <vt:lpstr>Cameroon  </vt:lpstr>
      <vt:lpstr>Malawi</vt:lpstr>
      <vt:lpstr>India – Results </vt:lpstr>
      <vt:lpstr>PowerPoint Presentation</vt:lpstr>
      <vt:lpstr>Tanzania – Results</vt:lpstr>
      <vt:lpstr>Tanzania - Results</vt:lpstr>
      <vt:lpstr>Cameroon - Results </vt:lpstr>
      <vt:lpstr>Malawi - Results</vt:lpstr>
      <vt:lpstr>Key lessons learned</vt:lpstr>
      <vt:lpstr>Next Steps</vt:lpstr>
      <vt:lpstr>PowerPoint Presentation</vt:lpstr>
    </vt:vector>
  </TitlesOfParts>
  <Company>Sightsavers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Murphy</dc:creator>
  <cp:lastModifiedBy>Emma Bird</cp:lastModifiedBy>
  <cp:revision>198</cp:revision>
  <dcterms:created xsi:type="dcterms:W3CDTF">2016-11-03T17:05:42Z</dcterms:created>
  <dcterms:modified xsi:type="dcterms:W3CDTF">2016-12-19T11:34:50Z</dcterms:modified>
</cp:coreProperties>
</file>