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notesSlides/notesSlide29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09" r:id="rId3"/>
    <p:sldMasterId id="2147483721" r:id="rId4"/>
    <p:sldMasterId id="2147483735" r:id="rId5"/>
  </p:sldMasterIdLst>
  <p:notesMasterIdLst>
    <p:notesMasterId r:id="rId37"/>
  </p:notesMasterIdLst>
  <p:handoutMasterIdLst>
    <p:handoutMasterId r:id="rId38"/>
  </p:handoutMasterIdLst>
  <p:sldIdLst>
    <p:sldId id="525" r:id="rId6"/>
    <p:sldId id="526" r:id="rId7"/>
    <p:sldId id="527" r:id="rId8"/>
    <p:sldId id="528" r:id="rId9"/>
    <p:sldId id="529" r:id="rId10"/>
    <p:sldId id="328" r:id="rId11"/>
    <p:sldId id="354" r:id="rId12"/>
    <p:sldId id="430" r:id="rId13"/>
    <p:sldId id="432" r:id="rId14"/>
    <p:sldId id="435" r:id="rId15"/>
    <p:sldId id="447" r:id="rId16"/>
    <p:sldId id="446" r:id="rId17"/>
    <p:sldId id="483" r:id="rId18"/>
    <p:sldId id="460" r:id="rId19"/>
    <p:sldId id="464" r:id="rId20"/>
    <p:sldId id="524" r:id="rId21"/>
    <p:sldId id="512" r:id="rId22"/>
    <p:sldId id="485" r:id="rId23"/>
    <p:sldId id="486" r:id="rId24"/>
    <p:sldId id="487" r:id="rId25"/>
    <p:sldId id="492" r:id="rId26"/>
    <p:sldId id="493" r:id="rId27"/>
    <p:sldId id="521" r:id="rId28"/>
    <p:sldId id="514" r:id="rId29"/>
    <p:sldId id="515" r:id="rId30"/>
    <p:sldId id="516" r:id="rId31"/>
    <p:sldId id="517" r:id="rId32"/>
    <p:sldId id="518" r:id="rId33"/>
    <p:sldId id="519" r:id="rId34"/>
    <p:sldId id="484" r:id="rId35"/>
    <p:sldId id="495" r:id="rId36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ric Flores" initials="DF" lastIdx="1" clrIdx="0"/>
  <p:cmAuthor id="1" name="Theresa Negrello" initials="TN" lastIdx="2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08600"/>
    <a:srgbClr val="FFCC29"/>
    <a:srgbClr val="FF9900"/>
    <a:srgbClr val="EFF3EA"/>
    <a:srgbClr val="DEE7D1"/>
    <a:srgbClr val="00AC04"/>
    <a:srgbClr val="EC7114"/>
    <a:srgbClr val="BC8F00"/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57041" autoAdjust="0"/>
  </p:normalViewPr>
  <p:slideViewPr>
    <p:cSldViewPr showGuides="1">
      <p:cViewPr varScale="1">
        <p:scale>
          <a:sx n="65" d="100"/>
          <a:sy n="65" d="100"/>
        </p:scale>
        <p:origin x="-29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8586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rp\absdfs\workgroup\HealthandDisability\Disability\Washington%20Group\WG%20Consultancy%20Service\SDS-SDAC%20Linkage%20Project\Conference%20info\Country%20comparison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rp\absdfs\workgroup\HealthandDisability\Disability\Washington%20Group\WG%20Consultancy%20Service\SDS-SDAC%20Linkage%20Project\Conference%20info\Country%20comparis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orp\absdfs\workgroup\HealthandDisability\Disability\Washington%20Group\WG%20Consultancy%20Service\SDS-SDAC%20Linkage%20Project\Conference%20info\Country%20compariso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orp\absdfs\workgroup\HealthandDisability\Disability\Washington%20Group\WG%20Consultancy%20Service\SDS-SDAC%20Linkage%20Project\Conference%20info\Country%20comparis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54379153269204E-2"/>
          <c:y val="3.0313472114209532E-2"/>
          <c:w val="0.87803183257391304"/>
          <c:h val="0.81312644949172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Sheet2!$B$13</c:f>
              <c:strCache>
                <c:ptCount val="1"/>
                <c:pt idx="0">
                  <c:v>SDS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6600"/>
                    </a:solidFill>
                    <a:latin typeface="Arial Narrow" panose="020B0506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Sheet2!$A$14:$A$21</c:f>
              <c:strCache>
                <c:ptCount val="8"/>
                <c:pt idx="0">
                  <c:v>    18 - 24 </c:v>
                </c:pt>
                <c:pt idx="1">
                  <c:v>    25 - 34</c:v>
                </c:pt>
                <c:pt idx="2">
                  <c:v>    35 - 44</c:v>
                </c:pt>
                <c:pt idx="3">
                  <c:v>    45 - 54</c:v>
                </c:pt>
                <c:pt idx="4">
                  <c:v>    55 - 64</c:v>
                </c:pt>
                <c:pt idx="5">
                  <c:v>    65 - 74</c:v>
                </c:pt>
                <c:pt idx="6">
                  <c:v>    75 - 84</c:v>
                </c:pt>
                <c:pt idx="7">
                  <c:v>    85+</c:v>
                </c:pt>
              </c:strCache>
            </c:strRef>
          </c:cat>
          <c:val>
            <c:numRef>
              <c:f>Sheet2!$B$14:$B$21</c:f>
              <c:numCache>
                <c:formatCode>#,##0.0</c:formatCode>
                <c:ptCount val="8"/>
                <c:pt idx="0">
                  <c:v>1.6</c:v>
                </c:pt>
                <c:pt idx="1">
                  <c:v>1.7</c:v>
                </c:pt>
                <c:pt idx="2">
                  <c:v>2.6</c:v>
                </c:pt>
                <c:pt idx="3">
                  <c:v>4.2</c:v>
                </c:pt>
                <c:pt idx="4">
                  <c:v>9.3000000000000007</c:v>
                </c:pt>
                <c:pt idx="5">
                  <c:v>11.7</c:v>
                </c:pt>
                <c:pt idx="6">
                  <c:v>24</c:v>
                </c:pt>
                <c:pt idx="7">
                  <c:v>42.5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D8-43A2-8871-06A014D7A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248960"/>
        <c:axId val="158250880"/>
      </c:barChart>
      <c:catAx>
        <c:axId val="158248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Arial Narrow" panose="020B0506020102020204" pitchFamily="34" charset="0"/>
                  </a:defRPr>
                </a:pPr>
                <a:r>
                  <a:rPr lang="en-US" sz="2000">
                    <a:latin typeface="Arial Narrow" panose="020B0506020102020204" pitchFamily="34" charset="0"/>
                  </a:rPr>
                  <a:t>Age group (years)</a:t>
                </a:r>
              </a:p>
            </c:rich>
          </c:tx>
          <c:layout>
            <c:manualLayout>
              <c:xMode val="edge"/>
              <c:yMode val="edge"/>
              <c:x val="0.42119648677161559"/>
              <c:y val="0.936341708560159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 Narrow" panose="020B0506020102020204" pitchFamily="34" charset="0"/>
              </a:defRPr>
            </a:pPr>
            <a:endParaRPr lang="en-US"/>
          </a:p>
        </c:txPr>
        <c:crossAx val="158250880"/>
        <c:crosses val="autoZero"/>
        <c:auto val="1"/>
        <c:lblAlgn val="ctr"/>
        <c:lblOffset val="100"/>
        <c:noMultiLvlLbl val="0"/>
      </c:catAx>
      <c:valAx>
        <c:axId val="158250880"/>
        <c:scaling>
          <c:orientation val="minMax"/>
          <c:max val="9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 Narrow" panose="020B0506020102020204" pitchFamily="34" charset="0"/>
              </a:defRPr>
            </a:pPr>
            <a:endParaRPr lang="en-US"/>
          </a:p>
        </c:txPr>
        <c:crossAx val="158248960"/>
        <c:crosses val="autoZero"/>
        <c:crossBetween val="between"/>
        <c:majorUnit val="10"/>
        <c:dispUnits>
          <c:builtInUnit val="hundred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sight!$B$18</c:f>
              <c:strCache>
                <c:ptCount val="1"/>
                <c:pt idx="0">
                  <c:v>No, no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sight!$C$17:$F$17</c:f>
              <c:strCache>
                <c:ptCount val="4"/>
                <c:pt idx="0">
                  <c:v>No limitation</c:v>
                </c:pt>
                <c:pt idx="1">
                  <c:v>Mild or moderate limitation</c:v>
                </c:pt>
                <c:pt idx="2">
                  <c:v>Severe limitation</c:v>
                </c:pt>
                <c:pt idx="3">
                  <c:v>Profound limitation</c:v>
                </c:pt>
              </c:strCache>
            </c:strRef>
          </c:cat>
          <c:val>
            <c:numRef>
              <c:f>sight!$C$18:$F$18</c:f>
              <c:numCache>
                <c:formatCode>0.0</c:formatCode>
                <c:ptCount val="4"/>
                <c:pt idx="0">
                  <c:v>97.8</c:v>
                </c:pt>
                <c:pt idx="1">
                  <c:v>88.7</c:v>
                </c:pt>
                <c:pt idx="2">
                  <c:v>41</c:v>
                </c:pt>
                <c:pt idx="3">
                  <c:v>16.2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78-4BED-8884-6BEA85A137F7}"/>
            </c:ext>
          </c:extLst>
        </c:ser>
        <c:ser>
          <c:idx val="1"/>
          <c:order val="1"/>
          <c:tx>
            <c:strRef>
              <c:f>sight!$B$19</c:f>
              <c:strCache>
                <c:ptCount val="1"/>
                <c:pt idx="0">
                  <c:v>Yes, some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sight!$C$17:$F$17</c:f>
              <c:strCache>
                <c:ptCount val="4"/>
                <c:pt idx="0">
                  <c:v>No limitation</c:v>
                </c:pt>
                <c:pt idx="1">
                  <c:v>Mild or moderate limitation</c:v>
                </c:pt>
                <c:pt idx="2">
                  <c:v>Severe limitation</c:v>
                </c:pt>
                <c:pt idx="3">
                  <c:v>Profound limitation</c:v>
                </c:pt>
              </c:strCache>
            </c:strRef>
          </c:cat>
          <c:val>
            <c:numRef>
              <c:f>sight!$C$19:$F$19</c:f>
              <c:numCache>
                <c:formatCode>0.0</c:formatCode>
                <c:ptCount val="4"/>
                <c:pt idx="0">
                  <c:v>2</c:v>
                </c:pt>
                <c:pt idx="1">
                  <c:v>8.9</c:v>
                </c:pt>
                <c:pt idx="2">
                  <c:v>42.5</c:v>
                </c:pt>
                <c:pt idx="3">
                  <c:v>30.9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178-4BED-8884-6BEA85A137F7}"/>
            </c:ext>
          </c:extLst>
        </c:ser>
        <c:ser>
          <c:idx val="2"/>
          <c:order val="2"/>
          <c:tx>
            <c:strRef>
              <c:f>sight!$B$20</c:f>
              <c:strCache>
                <c:ptCount val="1"/>
                <c:pt idx="0">
                  <c:v>Yes, a lot of difficulty or Cannot do at all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sight!$C$17:$F$17</c:f>
              <c:strCache>
                <c:ptCount val="4"/>
                <c:pt idx="0">
                  <c:v>No limitation</c:v>
                </c:pt>
                <c:pt idx="1">
                  <c:v>Mild or moderate limitation</c:v>
                </c:pt>
                <c:pt idx="2">
                  <c:v>Severe limitation</c:v>
                </c:pt>
                <c:pt idx="3">
                  <c:v>Profound limitation</c:v>
                </c:pt>
              </c:strCache>
            </c:strRef>
          </c:cat>
          <c:val>
            <c:numRef>
              <c:f>sight!$C$20:$F$20</c:f>
              <c:numCache>
                <c:formatCode>0.0</c:formatCode>
                <c:ptCount val="4"/>
                <c:pt idx="0">
                  <c:v>0.2</c:v>
                </c:pt>
                <c:pt idx="1">
                  <c:v>2.4</c:v>
                </c:pt>
                <c:pt idx="2">
                  <c:v>16.399999999999999</c:v>
                </c:pt>
                <c:pt idx="3">
                  <c:v>52.9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178-4BED-8884-6BEA85A13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227200"/>
        <c:axId val="170229120"/>
      </c:lineChart>
      <c:catAx>
        <c:axId val="170227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6600"/>
                    </a:solidFill>
                  </a:defRPr>
                </a:pPr>
                <a:r>
                  <a:rPr lang="en-US">
                    <a:solidFill>
                      <a:srgbClr val="006600"/>
                    </a:solidFill>
                  </a:rPr>
                  <a:t>SDAC Response</a:t>
                </a:r>
              </a:p>
            </c:rich>
          </c:tx>
          <c:layout>
            <c:manualLayout>
              <c:xMode val="edge"/>
              <c:yMode val="edge"/>
              <c:x val="0.44883946217555876"/>
              <c:y val="0.9317998839604683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70229120"/>
        <c:crosses val="autoZero"/>
        <c:auto val="1"/>
        <c:lblAlgn val="ctr"/>
        <c:lblOffset val="100"/>
        <c:noMultiLvlLbl val="0"/>
      </c:catAx>
      <c:valAx>
        <c:axId val="170229120"/>
        <c:scaling>
          <c:orientation val="minMax"/>
          <c:max val="100"/>
        </c:scaling>
        <c:delete val="0"/>
        <c:axPos val="l"/>
        <c:numFmt formatCode="0%" sourceLinked="0"/>
        <c:majorTickMark val="out"/>
        <c:minorTickMark val="none"/>
        <c:tickLblPos val="nextTo"/>
        <c:crossAx val="170227200"/>
        <c:crosses val="autoZero"/>
        <c:crossBetween val="between"/>
        <c:dispUnits>
          <c:builtInUnit val="hundreds"/>
        </c:dispUnits>
      </c:valAx>
    </c:plotArea>
    <c:legend>
      <c:legendPos val="t"/>
      <c:layout>
        <c:manualLayout>
          <c:xMode val="edge"/>
          <c:yMode val="edge"/>
          <c:x val="9.9397001660342127E-2"/>
          <c:y val="1.5523546898224204E-2"/>
          <c:w val="0.90000000000000013"/>
          <c:h val="6.22483393259178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 Narrow" panose="020B0506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Sheet4!$A$2:$A$9</c:f>
              <c:strCache>
                <c:ptCount val="8"/>
                <c:pt idx="0">
                  <c:v>Profound</c:v>
                </c:pt>
                <c:pt idx="1">
                  <c:v>Severe</c:v>
                </c:pt>
                <c:pt idx="2">
                  <c:v>Moderate</c:v>
                </c:pt>
                <c:pt idx="3">
                  <c:v>Mild</c:v>
                </c:pt>
                <c:pt idx="4">
                  <c:v>Schooling or employment restriction only</c:v>
                </c:pt>
                <c:pt idx="5">
                  <c:v>No specific limitation</c:v>
                </c:pt>
                <c:pt idx="6">
                  <c:v>LTHC but no disability</c:v>
                </c:pt>
                <c:pt idx="7">
                  <c:v>No disability and no LTHC</c:v>
                </c:pt>
              </c:strCache>
            </c:strRef>
          </c:cat>
          <c:val>
            <c:numRef>
              <c:f>Sheet4!$B$2:$B$9</c:f>
              <c:numCache>
                <c:formatCode>General</c:formatCode>
                <c:ptCount val="8"/>
                <c:pt idx="0">
                  <c:v>67.599999999999994</c:v>
                </c:pt>
                <c:pt idx="1">
                  <c:v>32.700000000000003</c:v>
                </c:pt>
                <c:pt idx="2">
                  <c:v>28.4</c:v>
                </c:pt>
                <c:pt idx="3">
                  <c:v>20</c:v>
                </c:pt>
                <c:pt idx="4">
                  <c:v>6</c:v>
                </c:pt>
                <c:pt idx="5">
                  <c:v>6.4</c:v>
                </c:pt>
                <c:pt idx="6">
                  <c:v>2.2999999999999998</c:v>
                </c:pt>
                <c:pt idx="7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8B-4BDD-8E9E-417DD194A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095552"/>
        <c:axId val="169097088"/>
      </c:barChart>
      <c:catAx>
        <c:axId val="16909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9097088"/>
        <c:crosses val="autoZero"/>
        <c:auto val="1"/>
        <c:lblAlgn val="ctr"/>
        <c:lblOffset val="100"/>
        <c:noMultiLvlLbl val="0"/>
      </c:catAx>
      <c:valAx>
        <c:axId val="16909708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9095552"/>
        <c:crosses val="autoZero"/>
        <c:crossBetween val="between"/>
        <c:dispUnits>
          <c:builtInUnit val="hundreds"/>
        </c:dispUnits>
      </c:valAx>
    </c:plotArea>
    <c:plotVisOnly val="1"/>
    <c:dispBlanksAs val="gap"/>
    <c:showDLblsOverMax val="0"/>
  </c:chart>
  <c:txPr>
    <a:bodyPr/>
    <a:lstStyle/>
    <a:p>
      <a:pPr>
        <a:defRPr sz="1600" b="1">
          <a:latin typeface="Arial Narrow" panose="020B05060201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59189244651594"/>
          <c:y val="4.8390661028881371E-2"/>
          <c:w val="0.78804038216221273"/>
          <c:h val="0.84360869950925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Sheet5!$A$2:$A$6</c:f>
              <c:strCache>
                <c:ptCount val="5"/>
                <c:pt idx="0">
                  <c:v>Q1 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Sheet5!$B$2:$B$6</c:f>
              <c:numCache>
                <c:formatCode>General</c:formatCode>
                <c:ptCount val="5"/>
                <c:pt idx="0">
                  <c:v>31.8</c:v>
                </c:pt>
                <c:pt idx="1">
                  <c:v>28.5</c:v>
                </c:pt>
                <c:pt idx="2">
                  <c:v>28</c:v>
                </c:pt>
                <c:pt idx="3">
                  <c:v>21.6</c:v>
                </c:pt>
                <c:pt idx="4">
                  <c:v>18.399999999999999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A3-49B7-A11D-C24102084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36512"/>
        <c:axId val="169138048"/>
      </c:barChart>
      <c:catAx>
        <c:axId val="16913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138048"/>
        <c:crosses val="autoZero"/>
        <c:auto val="1"/>
        <c:lblAlgn val="ctr"/>
        <c:lblOffset val="100"/>
        <c:noMultiLvlLbl val="0"/>
      </c:catAx>
      <c:valAx>
        <c:axId val="169138048"/>
        <c:scaling>
          <c:orientation val="minMax"/>
          <c:max val="45"/>
        </c:scaling>
        <c:delete val="0"/>
        <c:axPos val="l"/>
        <c:numFmt formatCode="0%" sourceLinked="0"/>
        <c:majorTickMark val="out"/>
        <c:minorTickMark val="none"/>
        <c:tickLblPos val="nextTo"/>
        <c:crossAx val="169136512"/>
        <c:crosses val="autoZero"/>
        <c:crossBetween val="between"/>
        <c:dispUnits>
          <c:builtInUnit val="hundreds"/>
        </c:dispUnits>
      </c:valAx>
    </c:plotArea>
    <c:plotVisOnly val="1"/>
    <c:dispBlanksAs val="gap"/>
    <c:showDLblsOverMax val="0"/>
  </c:chart>
  <c:txPr>
    <a:bodyPr/>
    <a:lstStyle/>
    <a:p>
      <a:pPr>
        <a:defRPr sz="1600" b="1">
          <a:latin typeface="Arial Narrow" panose="020B0506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Sheet4!$B$24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Sheet4!$A$25:$A$29</c:f>
              <c:strCache>
                <c:ptCount val="5"/>
                <c:pt idx="0">
                  <c:v>0 - 14</c:v>
                </c:pt>
                <c:pt idx="1">
                  <c:v>15 - 34</c:v>
                </c:pt>
                <c:pt idx="2">
                  <c:v>35 - 54</c:v>
                </c:pt>
                <c:pt idx="3">
                  <c:v>55 - 74</c:v>
                </c:pt>
                <c:pt idx="4">
                  <c:v>75+</c:v>
                </c:pt>
              </c:strCache>
            </c:strRef>
          </c:cat>
          <c:val>
            <c:numRef>
              <c:f>Sheet4!$B$25:$B$29</c:f>
              <c:numCache>
                <c:formatCode>General</c:formatCode>
                <c:ptCount val="5"/>
                <c:pt idx="0">
                  <c:v>20.9</c:v>
                </c:pt>
                <c:pt idx="1">
                  <c:v>16.100000000000001</c:v>
                </c:pt>
                <c:pt idx="2">
                  <c:v>19.8</c:v>
                </c:pt>
                <c:pt idx="3">
                  <c:v>26.2</c:v>
                </c:pt>
                <c:pt idx="4">
                  <c:v>42.4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72-4B45-A515-C632F7A47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67104"/>
        <c:axId val="169168896"/>
      </c:barChart>
      <c:catAx>
        <c:axId val="16916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168896"/>
        <c:crosses val="autoZero"/>
        <c:auto val="1"/>
        <c:lblAlgn val="ctr"/>
        <c:lblOffset val="100"/>
        <c:noMultiLvlLbl val="0"/>
      </c:catAx>
      <c:valAx>
        <c:axId val="16916889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9167104"/>
        <c:crosses val="autoZero"/>
        <c:crossBetween val="between"/>
        <c:dispUnits>
          <c:builtInUnit val="hundreds"/>
        </c:dispUnits>
      </c:valAx>
    </c:plotArea>
    <c:plotVisOnly val="1"/>
    <c:dispBlanksAs val="gap"/>
    <c:showDLblsOverMax val="0"/>
  </c:chart>
  <c:txPr>
    <a:bodyPr/>
    <a:lstStyle/>
    <a:p>
      <a:pPr>
        <a:defRPr sz="1600" b="1">
          <a:latin typeface="Arial Narrow" panose="020B0506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sight!$B$18</c:f>
              <c:strCache>
                <c:ptCount val="1"/>
                <c:pt idx="0">
                  <c:v>No, no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sight!$C$17:$E$17</c:f>
              <c:strCache>
                <c:ptCount val="3"/>
                <c:pt idx="0">
                  <c:v>No loss of sight</c:v>
                </c:pt>
                <c:pt idx="1">
                  <c:v>Loss of sight corrected by wearing glasses or contact lenses</c:v>
                </c:pt>
                <c:pt idx="2">
                  <c:v>Partial loss of sight that can't be corrected/ Total loss of sight</c:v>
                </c:pt>
              </c:strCache>
            </c:strRef>
          </c:cat>
          <c:val>
            <c:numRef>
              <c:f>sight!$C$18:$E$18</c:f>
              <c:numCache>
                <c:formatCode>0.0</c:formatCode>
                <c:ptCount val="3"/>
                <c:pt idx="0">
                  <c:v>94.814814814814824</c:v>
                </c:pt>
                <c:pt idx="1">
                  <c:v>87.191089453532882</c:v>
                </c:pt>
                <c:pt idx="2">
                  <c:v>32.31707317073171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AA-412B-A931-89BFC785514F}"/>
            </c:ext>
          </c:extLst>
        </c:ser>
        <c:ser>
          <c:idx val="1"/>
          <c:order val="1"/>
          <c:tx>
            <c:strRef>
              <c:f>sight!$B$19</c:f>
              <c:strCache>
                <c:ptCount val="1"/>
                <c:pt idx="0">
                  <c:v>Yes, some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sight!$C$17:$E$17</c:f>
              <c:strCache>
                <c:ptCount val="3"/>
                <c:pt idx="0">
                  <c:v>No loss of sight</c:v>
                </c:pt>
                <c:pt idx="1">
                  <c:v>Loss of sight corrected by wearing glasses or contact lenses</c:v>
                </c:pt>
                <c:pt idx="2">
                  <c:v>Partial loss of sight that can't be corrected/ Total loss of sight</c:v>
                </c:pt>
              </c:strCache>
            </c:strRef>
          </c:cat>
          <c:val>
            <c:numRef>
              <c:f>sight!$C$19:$E$19</c:f>
              <c:numCache>
                <c:formatCode>0.0</c:formatCode>
                <c:ptCount val="3"/>
                <c:pt idx="0">
                  <c:v>4.7777777777777777</c:v>
                </c:pt>
                <c:pt idx="1">
                  <c:v>11.347024016707275</c:v>
                </c:pt>
                <c:pt idx="2">
                  <c:v>39.634146341463413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CAA-412B-A931-89BFC785514F}"/>
            </c:ext>
          </c:extLst>
        </c:ser>
        <c:ser>
          <c:idx val="2"/>
          <c:order val="2"/>
          <c:tx>
            <c:strRef>
              <c:f>sight!$B$20</c:f>
              <c:strCache>
                <c:ptCount val="1"/>
                <c:pt idx="0">
                  <c:v>Yes, a lot of difficulty or Cannot do at all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sight!$C$17:$E$17</c:f>
              <c:strCache>
                <c:ptCount val="3"/>
                <c:pt idx="0">
                  <c:v>No loss of sight</c:v>
                </c:pt>
                <c:pt idx="1">
                  <c:v>Loss of sight corrected by wearing glasses or contact lenses</c:v>
                </c:pt>
                <c:pt idx="2">
                  <c:v>Partial loss of sight that can't be corrected/ Total loss of sight</c:v>
                </c:pt>
              </c:strCache>
            </c:strRef>
          </c:cat>
          <c:val>
            <c:numRef>
              <c:f>sight!$C$20:$E$20</c:f>
              <c:numCache>
                <c:formatCode>0.0</c:formatCode>
                <c:ptCount val="3"/>
                <c:pt idx="0">
                  <c:v>0.40740740740740738</c:v>
                </c:pt>
                <c:pt idx="1">
                  <c:v>1.4618865297598329</c:v>
                </c:pt>
                <c:pt idx="2">
                  <c:v>28.04878048780488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AA-412B-A931-89BFC7855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89504"/>
        <c:axId val="168791424"/>
      </c:lineChart>
      <c:catAx>
        <c:axId val="168789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6600"/>
                    </a:solidFill>
                  </a:defRPr>
                </a:pPr>
                <a:r>
                  <a:rPr lang="en-US">
                    <a:solidFill>
                      <a:srgbClr val="006600"/>
                    </a:solidFill>
                  </a:rPr>
                  <a:t>SDAC Response</a:t>
                </a:r>
              </a:p>
            </c:rich>
          </c:tx>
          <c:layout>
            <c:manualLayout>
              <c:xMode val="edge"/>
              <c:yMode val="edge"/>
              <c:x val="0.44883946217555876"/>
              <c:y val="0.9317998839604683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68791424"/>
        <c:crosses val="autoZero"/>
        <c:auto val="1"/>
        <c:lblAlgn val="ctr"/>
        <c:lblOffset val="100"/>
        <c:noMultiLvlLbl val="0"/>
      </c:catAx>
      <c:valAx>
        <c:axId val="16879142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8789504"/>
        <c:crosses val="autoZero"/>
        <c:crossBetween val="between"/>
        <c:dispUnits>
          <c:builtInUnit val="hundreds"/>
        </c:dispUnits>
      </c:valAx>
    </c:plotArea>
    <c:legend>
      <c:legendPos val="t"/>
      <c:layout>
        <c:manualLayout>
          <c:xMode val="edge"/>
          <c:yMode val="edge"/>
          <c:x val="9.9397001660342127E-2"/>
          <c:y val="1.5523546898224204E-2"/>
          <c:w val="0.90000000000000013"/>
          <c:h val="6.255031910871208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 Narrow" panose="020B05060201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sight!$B$18</c:f>
              <c:strCache>
                <c:ptCount val="1"/>
                <c:pt idx="0">
                  <c:v>No, no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sight!$C$17:$E$17</c:f>
              <c:strCache>
                <c:ptCount val="3"/>
                <c:pt idx="0">
                  <c:v>No loss of hearing or loss of hearing that can be fully corrected</c:v>
                </c:pt>
                <c:pt idx="1">
                  <c:v>Partial or total loss of hearing that can be partly corrected</c:v>
                </c:pt>
                <c:pt idx="2">
                  <c:v>Partial or total loss of hearing that cannot be corrected</c:v>
                </c:pt>
              </c:strCache>
            </c:strRef>
          </c:cat>
          <c:val>
            <c:numRef>
              <c:f>sight!$C$18:$E$18</c:f>
              <c:numCache>
                <c:formatCode>0.0</c:formatCode>
                <c:ptCount val="3"/>
                <c:pt idx="0">
                  <c:v>91.3</c:v>
                </c:pt>
                <c:pt idx="1">
                  <c:v>25.3</c:v>
                </c:pt>
                <c:pt idx="2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4E-4970-860B-33470D8C1914}"/>
            </c:ext>
          </c:extLst>
        </c:ser>
        <c:ser>
          <c:idx val="1"/>
          <c:order val="1"/>
          <c:tx>
            <c:strRef>
              <c:f>sight!$B$19</c:f>
              <c:strCache>
                <c:ptCount val="1"/>
                <c:pt idx="0">
                  <c:v>Yes, some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sight!$C$17:$E$17</c:f>
              <c:strCache>
                <c:ptCount val="3"/>
                <c:pt idx="0">
                  <c:v>No loss of hearing or loss of hearing that can be fully corrected</c:v>
                </c:pt>
                <c:pt idx="1">
                  <c:v>Partial or total loss of hearing that can be partly corrected</c:v>
                </c:pt>
                <c:pt idx="2">
                  <c:v>Partial or total loss of hearing that cannot be corrected</c:v>
                </c:pt>
              </c:strCache>
            </c:strRef>
          </c:cat>
          <c:val>
            <c:numRef>
              <c:f>sight!$C$19:$E$19</c:f>
              <c:numCache>
                <c:formatCode>0.0</c:formatCode>
                <c:ptCount val="3"/>
                <c:pt idx="0">
                  <c:v>7.6</c:v>
                </c:pt>
                <c:pt idx="1">
                  <c:v>46.2</c:v>
                </c:pt>
                <c:pt idx="2">
                  <c:v>49.2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04E-4970-860B-33470D8C1914}"/>
            </c:ext>
          </c:extLst>
        </c:ser>
        <c:ser>
          <c:idx val="2"/>
          <c:order val="2"/>
          <c:tx>
            <c:strRef>
              <c:f>sight!$B$20</c:f>
              <c:strCache>
                <c:ptCount val="1"/>
                <c:pt idx="0">
                  <c:v>Yes, a lot of difficulty or Cannot do at all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sight!$C$17:$E$17</c:f>
              <c:strCache>
                <c:ptCount val="3"/>
                <c:pt idx="0">
                  <c:v>No loss of hearing or loss of hearing that can be fully corrected</c:v>
                </c:pt>
                <c:pt idx="1">
                  <c:v>Partial or total loss of hearing that can be partly corrected</c:v>
                </c:pt>
                <c:pt idx="2">
                  <c:v>Partial or total loss of hearing that cannot be corrected</c:v>
                </c:pt>
              </c:strCache>
            </c:strRef>
          </c:cat>
          <c:val>
            <c:numRef>
              <c:f>sight!$C$20:$E$20</c:f>
              <c:numCache>
                <c:formatCode>0.0</c:formatCode>
                <c:ptCount val="3"/>
                <c:pt idx="0">
                  <c:v>1</c:v>
                </c:pt>
                <c:pt idx="1">
                  <c:v>28.4</c:v>
                </c:pt>
                <c:pt idx="2">
                  <c:v>23.8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04E-4970-860B-33470D8C1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864384"/>
        <c:axId val="168882944"/>
      </c:lineChart>
      <c:catAx>
        <c:axId val="168864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6600"/>
                    </a:solidFill>
                  </a:defRPr>
                </a:pPr>
                <a:r>
                  <a:rPr lang="en-US">
                    <a:solidFill>
                      <a:srgbClr val="006600"/>
                    </a:solidFill>
                  </a:rPr>
                  <a:t>SDAC Response</a:t>
                </a:r>
              </a:p>
            </c:rich>
          </c:tx>
          <c:layout>
            <c:manualLayout>
              <c:xMode val="edge"/>
              <c:yMode val="edge"/>
              <c:x val="0.44883946217555876"/>
              <c:y val="0.9317998839604683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68882944"/>
        <c:crosses val="autoZero"/>
        <c:auto val="1"/>
        <c:lblAlgn val="ctr"/>
        <c:lblOffset val="100"/>
        <c:noMultiLvlLbl val="0"/>
      </c:catAx>
      <c:valAx>
        <c:axId val="16888294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8864384"/>
        <c:crosses val="autoZero"/>
        <c:crossBetween val="between"/>
        <c:dispUnits>
          <c:builtInUnit val="hundreds"/>
        </c:dispUnits>
      </c:valAx>
    </c:plotArea>
    <c:legend>
      <c:legendPos val="t"/>
      <c:layout>
        <c:manualLayout>
          <c:xMode val="edge"/>
          <c:yMode val="edge"/>
          <c:x val="9.9397001660342127E-2"/>
          <c:y val="1.5523546898224204E-2"/>
          <c:w val="0.90000000000000013"/>
          <c:h val="6.22483393259178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 Narrow" panose="020B05060201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sight!$B$18</c:f>
              <c:strCache>
                <c:ptCount val="1"/>
                <c:pt idx="0">
                  <c:v>No, no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sight!$C$17:$E$17</c:f>
              <c:strCache>
                <c:ptCount val="3"/>
                <c:pt idx="0">
                  <c:v>Can easily walk 200 metres and walk up and down stairs without a handrail</c:v>
                </c:pt>
                <c:pt idx="1">
                  <c:v>Has difficulty either walking 200 metres or walking up and down stairs without a handrail</c:v>
                </c:pt>
                <c:pt idx="2">
                  <c:v>Cannot walk 200 meters or walk up and down stairs without a handrail</c:v>
                </c:pt>
              </c:strCache>
            </c:strRef>
          </c:cat>
          <c:val>
            <c:numRef>
              <c:f>sight!$C$18:$E$18</c:f>
              <c:numCache>
                <c:formatCode>0.0</c:formatCode>
                <c:ptCount val="3"/>
                <c:pt idx="0">
                  <c:v>94</c:v>
                </c:pt>
                <c:pt idx="1">
                  <c:v>63.9</c:v>
                </c:pt>
                <c:pt idx="2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84-41B1-BF80-1FA462CFAA90}"/>
            </c:ext>
          </c:extLst>
        </c:ser>
        <c:ser>
          <c:idx val="1"/>
          <c:order val="1"/>
          <c:tx>
            <c:strRef>
              <c:f>sight!$B$19</c:f>
              <c:strCache>
                <c:ptCount val="1"/>
                <c:pt idx="0">
                  <c:v>Yes, some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sight!$C$17:$E$17</c:f>
              <c:strCache>
                <c:ptCount val="3"/>
                <c:pt idx="0">
                  <c:v>Can easily walk 200 metres and walk up and down stairs without a handrail</c:v>
                </c:pt>
                <c:pt idx="1">
                  <c:v>Has difficulty either walking 200 metres or walking up and down stairs without a handrail</c:v>
                </c:pt>
                <c:pt idx="2">
                  <c:v>Cannot walk 200 meters or walk up and down stairs without a handrail</c:v>
                </c:pt>
              </c:strCache>
            </c:strRef>
          </c:cat>
          <c:val>
            <c:numRef>
              <c:f>sight!$C$19:$E$19</c:f>
              <c:numCache>
                <c:formatCode>0.0</c:formatCode>
                <c:ptCount val="3"/>
                <c:pt idx="0">
                  <c:v>5.3</c:v>
                </c:pt>
                <c:pt idx="1">
                  <c:v>29</c:v>
                </c:pt>
                <c:pt idx="2">
                  <c:v>43.8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484-41B1-BF80-1FA462CFAA90}"/>
            </c:ext>
          </c:extLst>
        </c:ser>
        <c:ser>
          <c:idx val="2"/>
          <c:order val="2"/>
          <c:tx>
            <c:strRef>
              <c:f>sight!$B$20</c:f>
              <c:strCache>
                <c:ptCount val="1"/>
                <c:pt idx="0">
                  <c:v>Yes, a lot of difficulty or Cannot do at all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sight!$C$17:$E$17</c:f>
              <c:strCache>
                <c:ptCount val="3"/>
                <c:pt idx="0">
                  <c:v>Can easily walk 200 metres and walk up and down stairs without a handrail</c:v>
                </c:pt>
                <c:pt idx="1">
                  <c:v>Has difficulty either walking 200 metres or walking up and down stairs without a handrail</c:v>
                </c:pt>
                <c:pt idx="2">
                  <c:v>Cannot walk 200 meters or walk up and down stairs without a handrail</c:v>
                </c:pt>
              </c:strCache>
            </c:strRef>
          </c:cat>
          <c:val>
            <c:numRef>
              <c:f>sight!$C$20:$E$20</c:f>
              <c:numCache>
                <c:formatCode>0.0</c:formatCode>
                <c:ptCount val="3"/>
                <c:pt idx="0">
                  <c:v>0.8</c:v>
                </c:pt>
                <c:pt idx="1">
                  <c:v>7.1</c:v>
                </c:pt>
                <c:pt idx="2">
                  <c:v>32.200000000000003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484-41B1-BF80-1FA462CFA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806848"/>
        <c:axId val="169813120"/>
      </c:lineChart>
      <c:catAx>
        <c:axId val="169806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6600"/>
                    </a:solidFill>
                  </a:defRPr>
                </a:pPr>
                <a:r>
                  <a:rPr lang="en-US">
                    <a:solidFill>
                      <a:srgbClr val="006600"/>
                    </a:solidFill>
                  </a:rPr>
                  <a:t>SDAC Response</a:t>
                </a:r>
              </a:p>
            </c:rich>
          </c:tx>
          <c:layout>
            <c:manualLayout>
              <c:xMode val="edge"/>
              <c:yMode val="edge"/>
              <c:x val="0.44883946217555876"/>
              <c:y val="0.9317998839604683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69813120"/>
        <c:crosses val="autoZero"/>
        <c:auto val="1"/>
        <c:lblAlgn val="ctr"/>
        <c:lblOffset val="100"/>
        <c:noMultiLvlLbl val="0"/>
      </c:catAx>
      <c:valAx>
        <c:axId val="16981312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9806848"/>
        <c:crosses val="autoZero"/>
        <c:crossBetween val="between"/>
        <c:dispUnits>
          <c:builtInUnit val="hundreds"/>
        </c:dispUnits>
      </c:valAx>
    </c:plotArea>
    <c:legend>
      <c:legendPos val="t"/>
      <c:layout>
        <c:manualLayout>
          <c:xMode val="edge"/>
          <c:yMode val="edge"/>
          <c:x val="9.9397001660342127E-2"/>
          <c:y val="1.5523546898224204E-2"/>
          <c:w val="0.90000000000000013"/>
          <c:h val="6.22483393259178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 Narrow" panose="020B0506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sight!$B$18</c:f>
              <c:strCache>
                <c:ptCount val="1"/>
                <c:pt idx="0">
                  <c:v>No, no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sight!$C$17:$E$17</c:f>
              <c:strCache>
                <c:ptCount val="3"/>
                <c:pt idx="0">
                  <c:v>No memory problems or confusion</c:v>
                </c:pt>
                <c:pt idx="1">
                  <c:v>Has memory problems or confusion but is not restricted</c:v>
                </c:pt>
                <c:pt idx="2">
                  <c:v>Has memory problems or confusion and is restricted</c:v>
                </c:pt>
              </c:strCache>
            </c:strRef>
          </c:cat>
          <c:val>
            <c:numRef>
              <c:f>sight!$C$18:$E$18</c:f>
              <c:numCache>
                <c:formatCode>0.0</c:formatCode>
                <c:ptCount val="3"/>
                <c:pt idx="0">
                  <c:v>89.3</c:v>
                </c:pt>
                <c:pt idx="1">
                  <c:v>23.6</c:v>
                </c:pt>
                <c:pt idx="2">
                  <c:v>14.8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1C-4871-90E5-CDFC649899E4}"/>
            </c:ext>
          </c:extLst>
        </c:ser>
        <c:ser>
          <c:idx val="1"/>
          <c:order val="1"/>
          <c:tx>
            <c:strRef>
              <c:f>sight!$B$19</c:f>
              <c:strCache>
                <c:ptCount val="1"/>
                <c:pt idx="0">
                  <c:v>Yes, some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sight!$C$17:$E$17</c:f>
              <c:strCache>
                <c:ptCount val="3"/>
                <c:pt idx="0">
                  <c:v>No memory problems or confusion</c:v>
                </c:pt>
                <c:pt idx="1">
                  <c:v>Has memory problems or confusion but is not restricted</c:v>
                </c:pt>
                <c:pt idx="2">
                  <c:v>Has memory problems or confusion and is restricted</c:v>
                </c:pt>
              </c:strCache>
            </c:strRef>
          </c:cat>
          <c:val>
            <c:numRef>
              <c:f>sight!$C$19:$E$19</c:f>
              <c:numCache>
                <c:formatCode>0.0</c:formatCode>
                <c:ptCount val="3"/>
                <c:pt idx="0">
                  <c:v>9.6999999999999993</c:v>
                </c:pt>
                <c:pt idx="1">
                  <c:v>63.6</c:v>
                </c:pt>
                <c:pt idx="2">
                  <c:v>43.3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1C-4871-90E5-CDFC649899E4}"/>
            </c:ext>
          </c:extLst>
        </c:ser>
        <c:ser>
          <c:idx val="2"/>
          <c:order val="2"/>
          <c:tx>
            <c:strRef>
              <c:f>sight!$B$20</c:f>
              <c:strCache>
                <c:ptCount val="1"/>
                <c:pt idx="0">
                  <c:v>Yes, a lot of difficulty or Cannot do at all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sight!$C$17:$E$17</c:f>
              <c:strCache>
                <c:ptCount val="3"/>
                <c:pt idx="0">
                  <c:v>No memory problems or confusion</c:v>
                </c:pt>
                <c:pt idx="1">
                  <c:v>Has memory problems or confusion but is not restricted</c:v>
                </c:pt>
                <c:pt idx="2">
                  <c:v>Has memory problems or confusion and is restricted</c:v>
                </c:pt>
              </c:strCache>
            </c:strRef>
          </c:cat>
          <c:val>
            <c:numRef>
              <c:f>sight!$C$20:$E$20</c:f>
              <c:numCache>
                <c:formatCode>0.0</c:formatCode>
                <c:ptCount val="3"/>
                <c:pt idx="0">
                  <c:v>1</c:v>
                </c:pt>
                <c:pt idx="1">
                  <c:v>12.7</c:v>
                </c:pt>
                <c:pt idx="2">
                  <c:v>41.9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51C-4871-90E5-CDFC64989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462592"/>
        <c:axId val="170472960"/>
      </c:lineChart>
      <c:catAx>
        <c:axId val="170462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6600"/>
                    </a:solidFill>
                  </a:defRPr>
                </a:pPr>
                <a:r>
                  <a:rPr lang="en-US">
                    <a:solidFill>
                      <a:srgbClr val="006600"/>
                    </a:solidFill>
                  </a:rPr>
                  <a:t>SDAC Response</a:t>
                </a:r>
              </a:p>
            </c:rich>
          </c:tx>
          <c:layout>
            <c:manualLayout>
              <c:xMode val="edge"/>
              <c:yMode val="edge"/>
              <c:x val="0.44883946217555876"/>
              <c:y val="0.9317998839604683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70472960"/>
        <c:crosses val="autoZero"/>
        <c:auto val="1"/>
        <c:lblAlgn val="ctr"/>
        <c:lblOffset val="100"/>
        <c:noMultiLvlLbl val="0"/>
      </c:catAx>
      <c:valAx>
        <c:axId val="17047296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70462592"/>
        <c:crosses val="autoZero"/>
        <c:crossBetween val="between"/>
        <c:dispUnits>
          <c:builtInUnit val="hundreds"/>
        </c:dispUnits>
      </c:valAx>
    </c:plotArea>
    <c:legend>
      <c:legendPos val="t"/>
      <c:layout>
        <c:manualLayout>
          <c:xMode val="edge"/>
          <c:yMode val="edge"/>
          <c:x val="9.9397001660342127E-2"/>
          <c:y val="1.5523546898224204E-2"/>
          <c:w val="0.90000000000000013"/>
          <c:h val="6.22483393259178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 Narrow" panose="020B05060201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sight!$B$18</c:f>
              <c:strCache>
                <c:ptCount val="1"/>
                <c:pt idx="0">
                  <c:v>No, no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sight!$C$17:$F$17</c:f>
              <c:strCache>
                <c:ptCount val="4"/>
                <c:pt idx="0">
                  <c:v>No limitation</c:v>
                </c:pt>
                <c:pt idx="1">
                  <c:v>Mild or moderate limitation</c:v>
                </c:pt>
                <c:pt idx="2">
                  <c:v>Severe limitation</c:v>
                </c:pt>
                <c:pt idx="3">
                  <c:v>Profound limitation</c:v>
                </c:pt>
              </c:strCache>
            </c:strRef>
          </c:cat>
          <c:val>
            <c:numRef>
              <c:f>sight!$C$18:$F$18</c:f>
              <c:numCache>
                <c:formatCode>0.0</c:formatCode>
                <c:ptCount val="4"/>
                <c:pt idx="0">
                  <c:v>98.9</c:v>
                </c:pt>
                <c:pt idx="1">
                  <c:v>82.8</c:v>
                </c:pt>
                <c:pt idx="2">
                  <c:v>51.3</c:v>
                </c:pt>
                <c:pt idx="3">
                  <c:v>25.1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D39-467C-A397-21F090B72F42}"/>
            </c:ext>
          </c:extLst>
        </c:ser>
        <c:ser>
          <c:idx val="1"/>
          <c:order val="1"/>
          <c:tx>
            <c:strRef>
              <c:f>sight!$B$19</c:f>
              <c:strCache>
                <c:ptCount val="1"/>
                <c:pt idx="0">
                  <c:v>Yes, some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sight!$C$17:$F$17</c:f>
              <c:strCache>
                <c:ptCount val="4"/>
                <c:pt idx="0">
                  <c:v>No limitation</c:v>
                </c:pt>
                <c:pt idx="1">
                  <c:v>Mild or moderate limitation</c:v>
                </c:pt>
                <c:pt idx="2">
                  <c:v>Severe limitation</c:v>
                </c:pt>
                <c:pt idx="3">
                  <c:v>Profound limitation</c:v>
                </c:pt>
              </c:strCache>
            </c:strRef>
          </c:cat>
          <c:val>
            <c:numRef>
              <c:f>sight!$C$19:$F$19</c:f>
              <c:numCache>
                <c:formatCode>0.0</c:formatCode>
                <c:ptCount val="4"/>
                <c:pt idx="0">
                  <c:v>1.1000000000000001</c:v>
                </c:pt>
                <c:pt idx="1">
                  <c:v>14.5</c:v>
                </c:pt>
                <c:pt idx="2">
                  <c:v>42.2</c:v>
                </c:pt>
                <c:pt idx="3">
                  <c:v>32.200000000000003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D39-467C-A397-21F090B72F42}"/>
            </c:ext>
          </c:extLst>
        </c:ser>
        <c:ser>
          <c:idx val="2"/>
          <c:order val="2"/>
          <c:tx>
            <c:strRef>
              <c:f>sight!$B$20</c:f>
              <c:strCache>
                <c:ptCount val="1"/>
                <c:pt idx="0">
                  <c:v>Yes, a lot of difficulty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sight!$C$17:$F$17</c:f>
              <c:strCache>
                <c:ptCount val="4"/>
                <c:pt idx="0">
                  <c:v>No limitation</c:v>
                </c:pt>
                <c:pt idx="1">
                  <c:v>Mild or moderate limitation</c:v>
                </c:pt>
                <c:pt idx="2">
                  <c:v>Severe limitation</c:v>
                </c:pt>
                <c:pt idx="3">
                  <c:v>Profound limitation</c:v>
                </c:pt>
              </c:strCache>
            </c:strRef>
          </c:cat>
          <c:val>
            <c:numRef>
              <c:f>sight!$C$20:$F$20</c:f>
              <c:numCache>
                <c:formatCode>0.0</c:formatCode>
                <c:ptCount val="4"/>
                <c:pt idx="0">
                  <c:v>0.1</c:v>
                </c:pt>
                <c:pt idx="1">
                  <c:v>2.7</c:v>
                </c:pt>
                <c:pt idx="2">
                  <c:v>5.8</c:v>
                </c:pt>
                <c:pt idx="3">
                  <c:v>29.4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39-467C-A397-21F090B72F42}"/>
            </c:ext>
          </c:extLst>
        </c:ser>
        <c:ser>
          <c:idx val="3"/>
          <c:order val="3"/>
          <c:tx>
            <c:strRef>
              <c:f>sight!$B$21</c:f>
              <c:strCache>
                <c:ptCount val="1"/>
                <c:pt idx="0">
                  <c:v>Cannot do at all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sight!$C$17:$F$17</c:f>
              <c:strCache>
                <c:ptCount val="4"/>
                <c:pt idx="0">
                  <c:v>No limitation</c:v>
                </c:pt>
                <c:pt idx="1">
                  <c:v>Mild or moderate limitation</c:v>
                </c:pt>
                <c:pt idx="2">
                  <c:v>Severe limitation</c:v>
                </c:pt>
                <c:pt idx="3">
                  <c:v>Profound limitation</c:v>
                </c:pt>
              </c:strCache>
            </c:strRef>
          </c:cat>
          <c:val>
            <c:numRef>
              <c:f>sight!$C$21:$F$21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0.7</c:v>
                </c:pt>
                <c:pt idx="3">
                  <c:v>13.3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D39-467C-A397-21F090B72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538112"/>
        <c:axId val="170540032"/>
      </c:lineChart>
      <c:catAx>
        <c:axId val="170538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6600"/>
                    </a:solidFill>
                  </a:defRPr>
                </a:pPr>
                <a:r>
                  <a:rPr lang="en-US">
                    <a:solidFill>
                      <a:srgbClr val="006600"/>
                    </a:solidFill>
                  </a:rPr>
                  <a:t>SDAC Response</a:t>
                </a:r>
              </a:p>
            </c:rich>
          </c:tx>
          <c:layout>
            <c:manualLayout>
              <c:xMode val="edge"/>
              <c:yMode val="edge"/>
              <c:x val="0.44883946217555876"/>
              <c:y val="0.9317998839604683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70540032"/>
        <c:crosses val="autoZero"/>
        <c:auto val="1"/>
        <c:lblAlgn val="ctr"/>
        <c:lblOffset val="100"/>
        <c:noMultiLvlLbl val="0"/>
      </c:catAx>
      <c:valAx>
        <c:axId val="170540032"/>
        <c:scaling>
          <c:orientation val="minMax"/>
          <c:max val="100"/>
        </c:scaling>
        <c:delete val="0"/>
        <c:axPos val="l"/>
        <c:numFmt formatCode="0%" sourceLinked="0"/>
        <c:majorTickMark val="out"/>
        <c:minorTickMark val="none"/>
        <c:tickLblPos val="nextTo"/>
        <c:crossAx val="170538112"/>
        <c:crosses val="autoZero"/>
        <c:crossBetween val="between"/>
        <c:dispUnits>
          <c:builtInUnit val="hundreds"/>
        </c:dispUnits>
      </c:valAx>
    </c:plotArea>
    <c:legend>
      <c:legendPos val="t"/>
      <c:layout>
        <c:manualLayout>
          <c:xMode val="edge"/>
          <c:yMode val="edge"/>
          <c:x val="9.9397001660342127E-2"/>
          <c:y val="1.5523546898224204E-2"/>
          <c:w val="0.90000000000000013"/>
          <c:h val="6.22483393259178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 Narrow" panose="020B05060201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0.13001</cdr:x>
      <cdr:y>0.00547</cdr:y>
    </cdr:from>
    <cdr:to>
      <cdr:x>0.95011</cdr:x>
      <cdr:y>0.09874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68052" y="21668"/>
          <a:ext cx="295232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A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 smtClean="0">
              <a:latin typeface="Arial Narrow" panose="020B0506020102020204" pitchFamily="34" charset="0"/>
            </a:rPr>
            <a:t>Socioeconomic status</a:t>
          </a:r>
          <a:endParaRPr lang="en-AU" sz="1800" b="1" dirty="0">
            <a:latin typeface="Arial Narrow" panose="020B0506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0.12842</cdr:x>
      <cdr:y>0.01091</cdr:y>
    </cdr:from>
    <cdr:to>
      <cdr:x>0.94852</cdr:x>
      <cdr:y>0.10418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62329" y="43222"/>
          <a:ext cx="295232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 smtClean="0">
              <a:latin typeface="Arial Narrow" panose="020B0506020102020204" pitchFamily="34" charset="0"/>
            </a:rPr>
            <a:t>Age </a:t>
          </a:r>
          <a:endParaRPr lang="en-AU" sz="1800" b="1" dirty="0">
            <a:latin typeface="Arial Narrow" panose="020B05060201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0.11378</cdr:x>
      <cdr:y>0.20262</cdr:y>
    </cdr:from>
    <cdr:to>
      <cdr:x>0.2954</cdr:x>
      <cdr:y>0.40183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936104" y="999429"/>
          <a:ext cx="1494221" cy="982600"/>
        </a:xfrm>
        <a:prstGeom xmlns:a="http://schemas.openxmlformats.org/drawingml/2006/main" prst="wedgeRoundRectCallout">
          <a:avLst>
            <a:gd name="adj1" fmla="val -20844"/>
            <a:gd name="adj2" fmla="val 48408"/>
            <a:gd name="adj3" fmla="val 16667"/>
          </a:avLst>
        </a:prstGeom>
        <a:noFill xmlns:a="http://schemas.openxmlformats.org/drawingml/2006/main"/>
        <a:ln xmlns:a="http://schemas.openxmlformats.org/drawingml/2006/main">
          <a:solidFill>
            <a:srgbClr val="0066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en-AU" sz="1600" kern="1200" dirty="0" smtClean="0">
              <a:solidFill>
                <a:schemeClr val="tx1"/>
              </a:solidFill>
              <a:effectLst/>
              <a:latin typeface="Arial Narrow" panose="020B0506020102020204" pitchFamily="34" charset="0"/>
            </a:rPr>
            <a:t>Again, here we see high specificity</a:t>
          </a:r>
          <a:endParaRPr lang="en-AU" sz="1600" kern="1200" baseline="0" dirty="0" smtClean="0">
            <a:solidFill>
              <a:schemeClr val="tx1"/>
            </a:solidFill>
            <a:effectLst/>
            <a:latin typeface="Arial Narrow" panose="020B05060201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0.6471</cdr:x>
      <cdr:y>0.12963</cdr:y>
    </cdr:from>
    <cdr:to>
      <cdr:x>1</cdr:x>
      <cdr:y>0.41561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5323794" y="639389"/>
          <a:ext cx="2903426" cy="1410588"/>
        </a:xfrm>
        <a:prstGeom xmlns:a="http://schemas.openxmlformats.org/drawingml/2006/main" prst="wedgeRoundRectCallout">
          <a:avLst>
            <a:gd name="adj1" fmla="val -20844"/>
            <a:gd name="adj2" fmla="val 48408"/>
            <a:gd name="adj3" fmla="val 16667"/>
          </a:avLst>
        </a:prstGeom>
        <a:noFill xmlns:a="http://schemas.openxmlformats.org/drawingml/2006/main"/>
        <a:ln xmlns:a="http://schemas.openxmlformats.org/drawingml/2006/main">
          <a:solidFill>
            <a:srgbClr val="0066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en-AU" sz="1600" kern="1200" dirty="0" smtClean="0">
              <a:solidFill>
                <a:schemeClr val="tx1"/>
              </a:solidFill>
              <a:effectLst/>
              <a:latin typeface="Arial Narrow" panose="020B0506020102020204" pitchFamily="34" charset="0"/>
            </a:rPr>
            <a:t>Communication was the other domain where the WG questions performed the strongest – with the highest alignment </a:t>
          </a:r>
          <a:r>
            <a:rPr lang="en-AU" sz="1600" kern="1200" dirty="0" smtClean="0">
              <a:solidFill>
                <a:schemeClr val="tx1"/>
              </a:solidFill>
              <a:latin typeface="Arial Narrow" panose="020B0506020102020204" pitchFamily="34" charset="0"/>
            </a:rPr>
            <a:t>where people have profound or severe limitation</a:t>
          </a:r>
          <a:endParaRPr lang="en-AU" sz="1600" kern="1200" baseline="0" dirty="0" smtClean="0">
            <a:solidFill>
              <a:schemeClr val="tx1"/>
            </a:solidFill>
            <a:effectLst/>
            <a:latin typeface="Arial Narrow" panose="020B0506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902589-522C-4A9B-975C-49C194E5DE0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726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125A7C-3329-4575-A1F2-15F3D3EC10A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777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24E3E-5439-49C2-ACA1-4D65DD371B9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76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53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432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456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33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8282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8282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338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338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24E3E-5439-49C2-ACA1-4D65DD371B9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08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200" b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550"/>
              </a:spcBef>
              <a:spcAft>
                <a:spcPts val="550"/>
              </a:spcAft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24E3E-5439-49C2-ACA1-4D65DD371B9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102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8282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9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24E3E-5439-49C2-ACA1-4D65DD371B9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00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24E3E-5439-49C2-ACA1-4D65DD371B9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17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90">
              <a:spcBef>
                <a:spcPts val="0"/>
              </a:spcBef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4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18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96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828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03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51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28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k blu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0"/>
          </p:nvPr>
        </p:nvSpPr>
        <p:spPr>
          <a:xfrm>
            <a:off x="3131840" y="188640"/>
            <a:ext cx="5544616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93424" cy="68040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309320"/>
            <a:ext cx="9157624" cy="54868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772816"/>
            <a:ext cx="7848600" cy="43204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368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37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75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22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115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811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92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50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79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353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002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2635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093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8191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12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216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6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32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20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479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18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20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57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73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8255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575D-778C-41BA-8A0A-65FBE99E2648}" type="datetimeFigureOut">
              <a:rPr lang="en-AU" smtClean="0"/>
              <a:t>19/12/2016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73FF-D19E-4837-A27A-B32A48F02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613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575D-778C-41BA-8A0A-65FBE99E2648}" type="datetimeFigureOut">
              <a:rPr lang="en-AU" smtClean="0"/>
              <a:t>19/12/2016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73FF-D19E-4837-A27A-B32A48F02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8372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575D-778C-41BA-8A0A-65FBE99E2648}" type="datetimeFigureOut">
              <a:rPr lang="en-AU" smtClean="0"/>
              <a:t>19/12/2016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73FF-D19E-4837-A27A-B32A48F02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219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575D-778C-41BA-8A0A-65FBE99E2648}" type="datetimeFigureOut">
              <a:rPr lang="en-AU" smtClean="0"/>
              <a:t>19/12/2016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73FF-D19E-4837-A27A-B32A48F02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612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575D-778C-41BA-8A0A-65FBE99E2648}" type="datetimeFigureOut">
              <a:rPr lang="en-AU" smtClean="0"/>
              <a:t>19/12/2016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73FF-D19E-4837-A27A-B32A48F02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369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209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575D-778C-41BA-8A0A-65FBE99E2648}" type="datetimeFigureOut">
              <a:rPr lang="en-AU" smtClean="0"/>
              <a:t>19/12/2016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73FF-D19E-4837-A27A-B32A48F02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165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575D-778C-41BA-8A0A-65FBE99E2648}" type="datetimeFigureOut">
              <a:rPr lang="en-AU" smtClean="0"/>
              <a:t>19/12/2016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73FF-D19E-4837-A27A-B32A48F02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008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575D-778C-41BA-8A0A-65FBE99E2648}" type="datetimeFigureOut">
              <a:rPr lang="en-AU" smtClean="0"/>
              <a:t>19/12/2016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73FF-D19E-4837-A27A-B32A48F02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8655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575D-778C-41BA-8A0A-65FBE99E2648}" type="datetimeFigureOut">
              <a:rPr lang="en-AU" smtClean="0"/>
              <a:t>19/12/2016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73FF-D19E-4837-A27A-B32A48F02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250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575D-778C-41BA-8A0A-65FBE99E2648}" type="datetimeFigureOut">
              <a:rPr lang="en-AU" smtClean="0"/>
              <a:t>19/12/2016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73FF-D19E-4837-A27A-B32A48F02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693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575D-778C-41BA-8A0A-65FBE99E2648}" type="datetimeFigureOut">
              <a:rPr lang="en-AU" smtClean="0"/>
              <a:t>19/12/2016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73FF-D19E-4837-A27A-B32A48F02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365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86754" y="3640354"/>
            <a:ext cx="6619875" cy="66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86754" y="4307589"/>
            <a:ext cx="6619875" cy="92436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587500" y="5232400"/>
            <a:ext cx="6619875" cy="977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879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49961" y="1439863"/>
            <a:ext cx="7386040" cy="81805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latin typeface="Helvetica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latin typeface="Helvetica" pitchFamily="34" charset="0"/>
              </a:defRPr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61" y="2257915"/>
            <a:ext cx="7386039" cy="4285760"/>
          </a:xfrm>
        </p:spPr>
        <p:txBody>
          <a:bodyPr/>
          <a:lstStyle>
            <a:lvl1pPr>
              <a:defRPr>
                <a:solidFill>
                  <a:srgbClr val="54534A"/>
                </a:solidFill>
                <a:latin typeface="Helvetica" pitchFamily="34" charset="0"/>
              </a:defRPr>
            </a:lvl1pPr>
            <a:lvl2pPr>
              <a:defRPr>
                <a:solidFill>
                  <a:srgbClr val="54534A"/>
                </a:solidFill>
                <a:latin typeface="Helvetica" pitchFamily="34" charset="0"/>
              </a:defRPr>
            </a:lvl2pPr>
            <a:lvl3pPr marL="180975" indent="-180975">
              <a:buFont typeface="Times New Roman" pitchFamily="18" charset="0"/>
              <a:buChar char="›"/>
              <a:defRPr>
                <a:solidFill>
                  <a:srgbClr val="54534A"/>
                </a:solidFill>
                <a:latin typeface="Helvetica" pitchFamily="34" charset="0"/>
              </a:defRPr>
            </a:lvl3pPr>
            <a:lvl4pPr marL="363538" indent="-182563">
              <a:buFont typeface="Arial" pitchFamily="34" charset="0"/>
              <a:buChar char="»"/>
              <a:defRPr>
                <a:solidFill>
                  <a:srgbClr val="54534A"/>
                </a:solidFill>
                <a:latin typeface="Helvetica" pitchFamily="34" charset="0"/>
              </a:defRPr>
            </a:lvl4pPr>
            <a:lvl5pPr marL="544513" indent="-180975">
              <a:buFont typeface="Courier New" pitchFamily="49" charset="0"/>
              <a:buChar char="o"/>
              <a:defRPr>
                <a:solidFill>
                  <a:srgbClr val="54534A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11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86754" y="3640354"/>
            <a:ext cx="6619875" cy="66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86754" y="4307589"/>
            <a:ext cx="6619875" cy="92436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587500" y="5232400"/>
            <a:ext cx="6619875" cy="977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401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49961" y="1439863"/>
            <a:ext cx="7386040" cy="81805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latin typeface="Helvetica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latin typeface="Helvetica" pitchFamily="34" charset="0"/>
              </a:defRPr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61" y="2257915"/>
            <a:ext cx="7386039" cy="4285760"/>
          </a:xfrm>
        </p:spPr>
        <p:txBody>
          <a:bodyPr/>
          <a:lstStyle>
            <a:lvl1pPr>
              <a:defRPr>
                <a:solidFill>
                  <a:srgbClr val="54534A"/>
                </a:solidFill>
                <a:latin typeface="Helvetica" pitchFamily="34" charset="0"/>
              </a:defRPr>
            </a:lvl1pPr>
            <a:lvl2pPr>
              <a:defRPr>
                <a:solidFill>
                  <a:srgbClr val="54534A"/>
                </a:solidFill>
                <a:latin typeface="Helvetica" pitchFamily="34" charset="0"/>
              </a:defRPr>
            </a:lvl2pPr>
            <a:lvl3pPr marL="180975" indent="-180975">
              <a:buFont typeface="Times New Roman" pitchFamily="18" charset="0"/>
              <a:buChar char="›"/>
              <a:defRPr>
                <a:solidFill>
                  <a:srgbClr val="54534A"/>
                </a:solidFill>
                <a:latin typeface="Helvetica" pitchFamily="34" charset="0"/>
              </a:defRPr>
            </a:lvl3pPr>
            <a:lvl4pPr marL="363538" indent="-182563">
              <a:buFont typeface="Arial" pitchFamily="34" charset="0"/>
              <a:buChar char="»"/>
              <a:defRPr>
                <a:solidFill>
                  <a:srgbClr val="54534A"/>
                </a:solidFill>
                <a:latin typeface="Helvetica" pitchFamily="34" charset="0"/>
              </a:defRPr>
            </a:lvl4pPr>
            <a:lvl5pPr marL="544513" indent="-180975">
              <a:buFont typeface="Courier New" pitchFamily="49" charset="0"/>
              <a:buChar char="o"/>
              <a:defRPr>
                <a:solidFill>
                  <a:srgbClr val="54534A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4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3353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49961" y="1439863"/>
            <a:ext cx="7174040" cy="810137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00000" y="2257916"/>
            <a:ext cx="3024000" cy="2232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1249961" y="2257915"/>
            <a:ext cx="4069461" cy="4335788"/>
          </a:xfrm>
        </p:spPr>
        <p:txBody>
          <a:bodyPr/>
          <a:lstStyle>
            <a:lvl1pPr>
              <a:defRPr>
                <a:solidFill>
                  <a:srgbClr val="54534A"/>
                </a:solidFill>
                <a:latin typeface="Helvetica" pitchFamily="34" charset="0"/>
              </a:defRPr>
            </a:lvl1pPr>
            <a:lvl2pPr>
              <a:defRPr>
                <a:solidFill>
                  <a:srgbClr val="54534A"/>
                </a:solidFill>
                <a:latin typeface="Helvetica" pitchFamily="34" charset="0"/>
              </a:defRPr>
            </a:lvl2pPr>
            <a:lvl3pPr marL="180975" indent="-180975">
              <a:buFont typeface="Times New Roman" pitchFamily="18" charset="0"/>
              <a:buChar char="›"/>
              <a:defRPr>
                <a:solidFill>
                  <a:srgbClr val="54534A"/>
                </a:solidFill>
                <a:latin typeface="Helvetica" pitchFamily="34" charset="0"/>
              </a:defRPr>
            </a:lvl3pPr>
            <a:lvl4pPr marL="363538" indent="-182563">
              <a:buFont typeface="Arial" pitchFamily="34" charset="0"/>
              <a:buChar char="»"/>
              <a:defRPr>
                <a:solidFill>
                  <a:srgbClr val="54534A"/>
                </a:solidFill>
                <a:latin typeface="Helvetica" pitchFamily="34" charset="0"/>
              </a:defRPr>
            </a:lvl4pPr>
            <a:lvl5pPr marL="544513" indent="-180975">
              <a:buFont typeface="Courier New" pitchFamily="49" charset="0"/>
              <a:buChar char="o"/>
              <a:defRPr>
                <a:solidFill>
                  <a:srgbClr val="54534A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468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61" y="2257915"/>
            <a:ext cx="4978039" cy="4335788"/>
          </a:xfrm>
        </p:spPr>
        <p:txBody>
          <a:bodyPr/>
          <a:lstStyle>
            <a:lvl1pPr>
              <a:defRPr>
                <a:solidFill>
                  <a:srgbClr val="54534A"/>
                </a:solidFill>
                <a:latin typeface="Helvetica" pitchFamily="34" charset="0"/>
              </a:defRPr>
            </a:lvl1pPr>
            <a:lvl2pPr>
              <a:defRPr>
                <a:solidFill>
                  <a:srgbClr val="54534A"/>
                </a:solidFill>
                <a:latin typeface="Helvetica" pitchFamily="34" charset="0"/>
              </a:defRPr>
            </a:lvl2pPr>
            <a:lvl3pPr marL="180975" indent="-180975">
              <a:buFont typeface="Times New Roman" pitchFamily="18" charset="0"/>
              <a:buChar char="›"/>
              <a:defRPr>
                <a:solidFill>
                  <a:srgbClr val="54534A"/>
                </a:solidFill>
                <a:latin typeface="Helvetica" pitchFamily="34" charset="0"/>
              </a:defRPr>
            </a:lvl3pPr>
            <a:lvl4pPr marL="363538" indent="-182563">
              <a:buFont typeface="Arial" pitchFamily="34" charset="0"/>
              <a:buChar char="»"/>
              <a:defRPr>
                <a:solidFill>
                  <a:srgbClr val="54534A"/>
                </a:solidFill>
                <a:latin typeface="Helvetica" pitchFamily="34" charset="0"/>
              </a:defRPr>
            </a:lvl4pPr>
            <a:lvl5pPr marL="544513" indent="-180975">
              <a:buFont typeface="Courier New" pitchFamily="49" charset="0"/>
              <a:buChar char="o"/>
              <a:defRPr>
                <a:solidFill>
                  <a:srgbClr val="54534A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03765" y="2257916"/>
            <a:ext cx="2332235" cy="2124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49961" y="1439863"/>
            <a:ext cx="7386040" cy="81805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latin typeface="Helvetica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latin typeface="Helvetica" pitchFamily="34" charset="0"/>
              </a:defRPr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303765" y="4469703"/>
            <a:ext cx="2332235" cy="2124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2133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49961" y="2249999"/>
            <a:ext cx="7386040" cy="434370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9961" y="1439863"/>
            <a:ext cx="7386040" cy="81013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13479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39863"/>
            <a:ext cx="9144000" cy="515384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35600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782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0745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0ACF1A5-7F92-49E8-B1A5-C1E4290A9E77}" type="datetime1">
              <a:rPr lang="en-AU">
                <a:solidFill>
                  <a:srgbClr val="54534A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19/12/2016</a:t>
            </a:fld>
            <a:endParaRPr lang="en-AU" dirty="0">
              <a:solidFill>
                <a:srgbClr val="54534A"/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rgbClr val="54534A"/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846F6A8-05A8-4A0B-B28C-B7075FF00CD1}" type="slidenum">
              <a:rPr lang="en-AU">
                <a:solidFill>
                  <a:srgbClr val="54534A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solidFill>
                <a:srgbClr val="54534A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01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144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76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1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39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79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C575D-778C-41BA-8A0A-65FBE99E2648}" type="datetimeFigureOut">
              <a:rPr lang="en-AU" smtClean="0"/>
              <a:t>19/12/2016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73FF-D19E-4837-A27A-B32A48F02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15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1249961" y="1439863"/>
            <a:ext cx="73860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961" y="2582863"/>
            <a:ext cx="7386039" cy="40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24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000" b="1" kern="1200">
          <a:solidFill>
            <a:srgbClr val="54534A"/>
          </a:solidFill>
          <a:latin typeface="+mj-lt"/>
          <a:ea typeface="ＭＳ Ｐゴシック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9pPr>
    </p:titleStyle>
    <p:bodyStyle>
      <a:lvl1pPr algn="l" defTabSz="457200" rtl="0" fontAlgn="base">
        <a:spcBef>
          <a:spcPct val="20000"/>
        </a:spcBef>
        <a:spcAft>
          <a:spcPts val="563"/>
        </a:spcAft>
        <a:buFont typeface="Arial" charset="0"/>
        <a:defRPr sz="1600" b="1" kern="1200">
          <a:solidFill>
            <a:srgbClr val="54534A"/>
          </a:solidFill>
          <a:latin typeface="+mn-lt"/>
          <a:ea typeface="ＭＳ Ｐゴシック" charset="-128"/>
          <a:cs typeface="+mn-cs"/>
        </a:defRPr>
      </a:lvl1pPr>
      <a:lvl2pPr algn="l" defTabSz="457200" rtl="0" fontAlgn="base">
        <a:spcBef>
          <a:spcPct val="20000"/>
        </a:spcBef>
        <a:spcAft>
          <a:spcPts val="563"/>
        </a:spcAft>
        <a:buFont typeface="Arial" charset="0"/>
        <a:defRPr sz="1600" kern="1200">
          <a:solidFill>
            <a:srgbClr val="54534A"/>
          </a:solidFill>
          <a:latin typeface="+mn-lt"/>
          <a:ea typeface="ＭＳ Ｐゴシック" charset="-128"/>
          <a:cs typeface="+mn-cs"/>
        </a:defRPr>
      </a:lvl2pPr>
      <a:lvl3pPr marL="180975" indent="-180975" algn="l" defTabSz="457200" rtl="0" fontAlgn="base">
        <a:spcBef>
          <a:spcPct val="20000"/>
        </a:spcBef>
        <a:spcAft>
          <a:spcPts val="563"/>
        </a:spcAft>
        <a:buFont typeface="Lucida Grande" charset="0"/>
        <a:buChar char="&gt;"/>
        <a:defRPr sz="1400" kern="1200">
          <a:solidFill>
            <a:srgbClr val="54534A"/>
          </a:solidFill>
          <a:latin typeface="+mn-lt"/>
          <a:ea typeface="ＭＳ Ｐゴシック" charset="-128"/>
          <a:cs typeface="+mn-cs"/>
        </a:defRPr>
      </a:lvl3pPr>
      <a:lvl4pPr marL="363538" indent="-182563" algn="l" defTabSz="457200" rtl="0" fontAlgn="base">
        <a:spcBef>
          <a:spcPct val="20000"/>
        </a:spcBef>
        <a:spcAft>
          <a:spcPts val="563"/>
        </a:spcAft>
        <a:buFont typeface="Arial" charset="0"/>
        <a:buChar char="–"/>
        <a:defRPr sz="1400" kern="1200">
          <a:solidFill>
            <a:srgbClr val="54534A"/>
          </a:solidFill>
          <a:latin typeface="+mn-lt"/>
          <a:ea typeface="ＭＳ Ｐゴシック" charset="-128"/>
          <a:cs typeface="+mn-cs"/>
        </a:defRPr>
      </a:lvl4pPr>
      <a:lvl5pPr marL="544513" indent="-180975" algn="l" defTabSz="457200" rtl="0" fontAlgn="base">
        <a:spcBef>
          <a:spcPct val="20000"/>
        </a:spcBef>
        <a:spcAft>
          <a:spcPts val="563"/>
        </a:spcAft>
        <a:buFont typeface="Arial" charset="0"/>
        <a:buChar char="•"/>
        <a:defRPr sz="1400" kern="1200">
          <a:solidFill>
            <a:srgbClr val="54534A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754" y="2254755"/>
            <a:ext cx="6619875" cy="1462277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Sharing Australia’s experiences: Disability statistics nationally and internationally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6754" y="3717032"/>
            <a:ext cx="6619875" cy="1584176"/>
          </a:xfrm>
        </p:spPr>
        <p:txBody>
          <a:bodyPr/>
          <a:lstStyle/>
          <a:p>
            <a:endParaRPr lang="en-AU" dirty="0" smtClean="0"/>
          </a:p>
          <a:p>
            <a:r>
              <a:rPr lang="en-AU" dirty="0" smtClean="0"/>
              <a:t>Washington Group on Disability Statistics (WG16)</a:t>
            </a:r>
          </a:p>
          <a:p>
            <a:r>
              <a:rPr lang="en-AU" dirty="0" smtClean="0"/>
              <a:t>Pretoria, December 2016</a:t>
            </a:r>
            <a:endParaRPr lang="en-AU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87500" y="5485488"/>
            <a:ext cx="6619875" cy="9779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/>
              <a:t>Katie Magee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dirty="0" smtClean="0"/>
              <a:t>Assistant Director</a:t>
            </a:r>
            <a:r>
              <a:rPr lang="en-AU" sz="1400" b="0" dirty="0"/>
              <a:t>, </a:t>
            </a:r>
            <a:r>
              <a:rPr lang="en-AU" sz="1400" b="0" dirty="0" smtClean="0"/>
              <a:t>Disability Section</a:t>
            </a:r>
            <a:endParaRPr lang="en-AU" sz="1400" b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dirty="0"/>
              <a:t>Development Policy and Education Branch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dirty="0" smtClean="0"/>
              <a:t>Development </a:t>
            </a:r>
            <a:r>
              <a:rPr lang="en-AU" sz="1400" b="0" dirty="0"/>
              <a:t>Policy </a:t>
            </a:r>
            <a:r>
              <a:rPr lang="en-AU" sz="1400" b="0" dirty="0" smtClean="0"/>
              <a:t>Division</a:t>
            </a:r>
            <a:endParaRPr lang="en-AU" sz="1400" b="0" dirty="0"/>
          </a:p>
        </p:txBody>
      </p:sp>
    </p:spTree>
    <p:extLst>
      <p:ext uri="{BB962C8B-B14F-4D97-AF65-F5344CB8AC3E}">
        <p14:creationId xmlns:p14="http://schemas.microsoft.com/office/powerpoint/2010/main" val="2430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11198"/>
              </p:ext>
            </p:extLst>
          </p:nvPr>
        </p:nvGraphicFramePr>
        <p:xfrm>
          <a:off x="323528" y="2182550"/>
          <a:ext cx="8424936" cy="4373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6722"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latin typeface="Arial Narrow" panose="020B05060201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 Narrow" panose="020B0506020102020204" pitchFamily="34" charset="0"/>
                        </a:rPr>
                        <a:t>SDAC</a:t>
                      </a:r>
                      <a:endParaRPr lang="en-AU" sz="2400" dirty="0">
                        <a:latin typeface="Arial Narrow" panose="020B05060201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 Narrow" panose="020B0506020102020204" pitchFamily="34" charset="0"/>
                        </a:rPr>
                        <a:t>SDS</a:t>
                      </a:r>
                      <a:endParaRPr lang="en-AU" sz="2400" dirty="0">
                        <a:latin typeface="Arial Narrow" panose="020B05060201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 Narrow" panose="020B0506020102020204" pitchFamily="34" charset="0"/>
                        </a:rPr>
                        <a:t>WG Short</a:t>
                      </a:r>
                      <a:r>
                        <a:rPr lang="en-AU" sz="2400" baseline="0" dirty="0" smtClean="0">
                          <a:latin typeface="Arial Narrow" panose="020B0506020102020204" pitchFamily="34" charset="0"/>
                        </a:rPr>
                        <a:t> Set</a:t>
                      </a:r>
                      <a:endParaRPr lang="en-AU" sz="2400" dirty="0">
                        <a:latin typeface="Arial Narrow" panose="020B05060201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9020"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Age</a:t>
                      </a:r>
                      <a:endParaRPr lang="en-AU" sz="2000" b="1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All ages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Aged</a:t>
                      </a:r>
                      <a:r>
                        <a:rPr lang="en-AU" sz="2000" baseline="0" dirty="0" smtClean="0">
                          <a:latin typeface="Arial Narrow" panose="020B0506020102020204" pitchFamily="34" charset="0"/>
                        </a:rPr>
                        <a:t> 5 years and over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Adult population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020"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Scope</a:t>
                      </a:r>
                      <a:endParaRPr lang="en-AU" sz="2000" b="1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Households and establishments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Households only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Interview method</a:t>
                      </a:r>
                      <a:endParaRPr lang="en-AU" sz="2000" b="1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Computer-assisted</a:t>
                      </a:r>
                      <a:r>
                        <a:rPr lang="en-AU" sz="2000" baseline="0" dirty="0" smtClean="0">
                          <a:latin typeface="Arial Narrow" panose="020B0506020102020204" pitchFamily="34" charset="0"/>
                        </a:rPr>
                        <a:t> personal interviews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Computer-assisted telephone interviews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Face-to-face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Respondent</a:t>
                      </a:r>
                      <a:endParaRPr lang="en-AU" sz="2000" b="1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Any adult</a:t>
                      </a:r>
                      <a:r>
                        <a:rPr lang="en-AU" sz="2000" baseline="0" dirty="0" smtClean="0">
                          <a:latin typeface="Arial Narrow" panose="020B0506020102020204" pitchFamily="34" charset="0"/>
                        </a:rPr>
                        <a:t> followed by personal interviews or proxy interviews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Adult providing</a:t>
                      </a:r>
                      <a:r>
                        <a:rPr lang="en-AU" sz="2000" baseline="0" dirty="0" smtClean="0">
                          <a:latin typeface="Arial Narrow" panose="020B0506020102020204" pitchFamily="34" charset="0"/>
                        </a:rPr>
                        <a:t> information on behalf of household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Individual </a:t>
                      </a:r>
                      <a:br>
                        <a:rPr lang="en-AU" sz="2000" dirty="0" smtClean="0">
                          <a:latin typeface="Arial Narrow" panose="020B0506020102020204" pitchFamily="34" charset="0"/>
                        </a:rPr>
                      </a:br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(self-response)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Number of questions</a:t>
                      </a:r>
                      <a:endParaRPr lang="en-AU" sz="2000" b="1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Up to 150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aseline="0" dirty="0" smtClean="0">
                          <a:latin typeface="Arial Narrow" panose="020B0506020102020204" pitchFamily="34" charset="0"/>
                        </a:rPr>
                        <a:t>6 questions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latin typeface="Arial Narrow" panose="020B0506020102020204" pitchFamily="34" charset="0"/>
                        </a:rPr>
                        <a:t>6 questions</a:t>
                      </a:r>
                      <a:endParaRPr lang="en-AU" sz="2000" dirty="0">
                        <a:solidFill>
                          <a:schemeClr val="bg1"/>
                        </a:solidFill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124744"/>
            <a:ext cx="8698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latin typeface="Arial Narrow" panose="020B0506020102020204" pitchFamily="34" charset="0"/>
              </a:rPr>
              <a:t>When comparing disability prevalence rates from Australia it’s important to be aware </a:t>
            </a:r>
            <a:br>
              <a:rPr lang="en-AU" sz="2000" b="1" dirty="0" smtClean="0">
                <a:latin typeface="Arial Narrow" panose="020B0506020102020204" pitchFamily="34" charset="0"/>
              </a:rPr>
            </a:br>
            <a:r>
              <a:rPr lang="en-AU" sz="2000" b="1" dirty="0" smtClean="0">
                <a:latin typeface="Arial Narrow" panose="020B0506020102020204" pitchFamily="34" charset="0"/>
              </a:rPr>
              <a:t>of the different approaches used</a:t>
            </a:r>
            <a:endParaRPr lang="en-AU" sz="2000" b="1" i="1" dirty="0">
              <a:solidFill>
                <a:srgbClr val="FF0000"/>
              </a:solidFill>
              <a:latin typeface="Arial Narrow" panose="020B0506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Arial Narrow" panose="020B0506020102020204" pitchFamily="34" charset="0"/>
              </a:rPr>
              <a:t>Comparing disability surveys</a:t>
            </a:r>
          </a:p>
        </p:txBody>
      </p:sp>
    </p:spTree>
    <p:extLst>
      <p:ext uri="{BB962C8B-B14F-4D97-AF65-F5344CB8AC3E}">
        <p14:creationId xmlns:p14="http://schemas.microsoft.com/office/powerpoint/2010/main" val="36625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753891"/>
            <a:ext cx="339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atin typeface="Arial Narrow" panose="020B0506020102020204" pitchFamily="34" charset="0"/>
              </a:rPr>
              <a:t>5.9% </a:t>
            </a:r>
            <a:r>
              <a:rPr lang="en-AU" sz="2400" b="1" dirty="0" smtClean="0">
                <a:latin typeface="Arial Narrow" panose="020B0506020102020204" pitchFamily="34" charset="0"/>
              </a:rPr>
              <a:t>of males</a:t>
            </a:r>
            <a:endParaRPr lang="en-AU" sz="2400" b="1" dirty="0">
              <a:latin typeface="Arial Narrow" panose="020B0506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0116" y="5753891"/>
            <a:ext cx="3855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Arial Narrow" panose="020B0506020102020204" pitchFamily="34" charset="0"/>
              </a:rPr>
              <a:t>7.3% </a:t>
            </a:r>
            <a:r>
              <a:rPr lang="en-AU" sz="2400" b="1" dirty="0">
                <a:latin typeface="Arial Narrow" panose="020B0506020102020204" pitchFamily="34" charset="0"/>
              </a:rPr>
              <a:t>of </a:t>
            </a:r>
            <a:r>
              <a:rPr lang="en-AU" sz="2400" b="1" dirty="0" smtClean="0">
                <a:latin typeface="Arial Narrow" panose="020B0506020102020204" pitchFamily="34" charset="0"/>
              </a:rPr>
              <a:t>females</a:t>
            </a:r>
            <a:endParaRPr lang="en-AU" sz="2400" dirty="0">
              <a:latin typeface="Arial Narrow" panose="020B0506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008334"/>
            <a:ext cx="6731000" cy="344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124744"/>
            <a:ext cx="494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latin typeface="Arial Narrow" panose="020B0506020102020204" pitchFamily="34" charset="0"/>
              </a:rPr>
              <a:t>6.7% </a:t>
            </a:r>
            <a:r>
              <a:rPr lang="en-AU" sz="2400" b="1" dirty="0">
                <a:latin typeface="Arial Narrow" panose="020B0506020102020204" pitchFamily="34" charset="0"/>
              </a:rPr>
              <a:t>of Australians </a:t>
            </a:r>
            <a:r>
              <a:rPr lang="en-AU" sz="2400" b="1" dirty="0" smtClean="0">
                <a:latin typeface="Arial Narrow" panose="020B0506020102020204" pitchFamily="34" charset="0"/>
              </a:rPr>
              <a:t>reported disability</a:t>
            </a:r>
            <a:endParaRPr lang="en-AU" sz="2400" b="1" dirty="0">
              <a:latin typeface="Arial Narrow" panose="020B0506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Arial Narrow" panose="020B0506020102020204" pitchFamily="34" charset="0"/>
              </a:rPr>
              <a:t>Results from </a:t>
            </a:r>
            <a:r>
              <a:rPr lang="en-AU" sz="3000" b="1" dirty="0" smtClean="0">
                <a:latin typeface="Arial Narrow" panose="020B0506020102020204" pitchFamily="34" charset="0"/>
              </a:rPr>
              <a:t>Australia’s WG survey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349523"/>
              </p:ext>
            </p:extLst>
          </p:nvPr>
        </p:nvGraphicFramePr>
        <p:xfrm>
          <a:off x="395536" y="1916832"/>
          <a:ext cx="84249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124744"/>
            <a:ext cx="633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latin typeface="Arial Narrow" panose="020B0506020102020204" pitchFamily="34" charset="0"/>
              </a:rPr>
              <a:t>As expected, the WG disability prevalence increased with age</a:t>
            </a:r>
            <a:endParaRPr lang="en-AU" sz="2000" b="1" i="1" dirty="0">
              <a:solidFill>
                <a:srgbClr val="FF0000"/>
              </a:solidFill>
              <a:latin typeface="Arial Narrow" panose="020B0506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Arial Narrow" panose="020B0506020102020204" pitchFamily="34" charset="0"/>
              </a:rPr>
              <a:t>Results from </a:t>
            </a:r>
            <a:r>
              <a:rPr lang="en-AU" sz="3000" b="1" dirty="0" smtClean="0">
                <a:latin typeface="Arial Narrow" panose="020B0506020102020204" pitchFamily="34" charset="0"/>
              </a:rPr>
              <a:t>Australia’s WG survey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43402" y="5320165"/>
            <a:ext cx="2670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6600"/>
                </a:solidFill>
                <a:latin typeface="Arial Narrow" panose="020B0506020102020204" pitchFamily="34" charset="0"/>
              </a:rPr>
              <a:t>5.3% of those living in </a:t>
            </a:r>
            <a:r>
              <a:rPr lang="en-AU" sz="2400" b="1" dirty="0" smtClean="0">
                <a:solidFill>
                  <a:srgbClr val="006600"/>
                </a:solidFill>
                <a:latin typeface="Arial Narrow" panose="020B0506020102020204" pitchFamily="34" charset="0"/>
              </a:rPr>
              <a:t>capital cities had disability</a:t>
            </a:r>
            <a:endParaRPr lang="en-AU" sz="2400" dirty="0">
              <a:solidFill>
                <a:srgbClr val="006600"/>
              </a:solidFill>
              <a:latin typeface="Arial Narrow" panose="020B0506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59791"/>
            <a:ext cx="5391345" cy="4953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68760"/>
            <a:ext cx="7096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B08600"/>
                </a:solidFill>
                <a:latin typeface="Arial Narrow" panose="020B0506020102020204" pitchFamily="34" charset="0"/>
              </a:rPr>
              <a:t>9.5% of those living outside of </a:t>
            </a:r>
            <a:r>
              <a:rPr lang="en-AU" sz="2400" b="1" dirty="0" smtClean="0">
                <a:solidFill>
                  <a:srgbClr val="B08600"/>
                </a:solidFill>
                <a:latin typeface="Arial Narrow" panose="020B0506020102020204" pitchFamily="34" charset="0"/>
              </a:rPr>
              <a:t>capital </a:t>
            </a:r>
            <a:r>
              <a:rPr lang="en-AU" sz="2400" b="1" dirty="0">
                <a:solidFill>
                  <a:srgbClr val="B08600"/>
                </a:solidFill>
                <a:latin typeface="Arial Narrow" panose="020B0506020102020204" pitchFamily="34" charset="0"/>
              </a:rPr>
              <a:t>cities </a:t>
            </a:r>
            <a:r>
              <a:rPr lang="en-AU" sz="2400" b="1" dirty="0" smtClean="0">
                <a:solidFill>
                  <a:srgbClr val="B08600"/>
                </a:solidFill>
                <a:latin typeface="Arial Narrow" panose="020B0506020102020204" pitchFamily="34" charset="0"/>
              </a:rPr>
              <a:t>had </a:t>
            </a:r>
            <a:r>
              <a:rPr lang="en-AU" sz="2400" b="1" dirty="0">
                <a:solidFill>
                  <a:srgbClr val="B08600"/>
                </a:solidFill>
                <a:latin typeface="Arial Narrow" panose="020B0506020102020204" pitchFamily="34" charset="0"/>
              </a:rPr>
              <a:t>disability</a:t>
            </a:r>
            <a:endParaRPr lang="en-AU" sz="2400" b="1" i="1" dirty="0">
              <a:solidFill>
                <a:srgbClr val="B08600"/>
              </a:solidFill>
              <a:latin typeface="Arial Narrow" panose="020B0506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Arial Narrow" panose="020B0506020102020204" pitchFamily="34" charset="0"/>
              </a:rPr>
              <a:t>Results from </a:t>
            </a:r>
            <a:r>
              <a:rPr lang="en-AU" sz="3000" b="1" dirty="0" smtClean="0">
                <a:latin typeface="Arial Narrow" panose="020B0506020102020204" pitchFamily="34" charset="0"/>
              </a:rPr>
              <a:t>Australia’s WG survey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9252"/>
              </p:ext>
            </p:extLst>
          </p:nvPr>
        </p:nvGraphicFramePr>
        <p:xfrm>
          <a:off x="971600" y="1988840"/>
          <a:ext cx="6480720" cy="40482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77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3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83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Domain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Seeing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0.9%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Hearing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1.6%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Walking or climbing stairs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4.1%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Remembering or concentrating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1.6%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Self care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0.9%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Communication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0.6%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899592" y="6165304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latin typeface="Arial Narrow" panose="020B0506020102020204" pitchFamily="34" charset="0"/>
              </a:rPr>
              <a:t>People </a:t>
            </a:r>
            <a:r>
              <a:rPr lang="en-AU" sz="1600" dirty="0">
                <a:latin typeface="Arial Narrow" panose="020B0506020102020204" pitchFamily="34" charset="0"/>
              </a:rPr>
              <a:t>with disability are those who reported </a:t>
            </a:r>
            <a:r>
              <a:rPr lang="en-AU" sz="1600" i="1" dirty="0">
                <a:latin typeface="Arial Narrow" panose="020B0506020102020204" pitchFamily="34" charset="0"/>
              </a:rPr>
              <a:t>a lot of difficulty</a:t>
            </a:r>
            <a:r>
              <a:rPr lang="en-AU" sz="1600" dirty="0">
                <a:latin typeface="Arial Narrow" panose="020B0506020102020204" pitchFamily="34" charset="0"/>
              </a:rPr>
              <a:t> or </a:t>
            </a:r>
            <a:r>
              <a:rPr lang="en-AU" sz="1600" i="1" dirty="0">
                <a:latin typeface="Arial Narrow" panose="020B0506020102020204" pitchFamily="34" charset="0"/>
              </a:rPr>
              <a:t>cannot do at all</a:t>
            </a:r>
            <a:r>
              <a:rPr lang="en-AU" sz="1600" dirty="0" smtClean="0">
                <a:latin typeface="Arial Narrow" panose="020B0506020102020204" pitchFamily="34" charset="0"/>
              </a:rPr>
              <a:t>.</a:t>
            </a:r>
            <a:endParaRPr lang="en-AU" sz="2000" dirty="0">
              <a:latin typeface="Arial Narrow" panose="020B0506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36938"/>
            <a:ext cx="5750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latin typeface="Arial Narrow" panose="020B0506020102020204" pitchFamily="34" charset="0"/>
              </a:rPr>
              <a:t>Disability prevalence varied across the six </a:t>
            </a:r>
            <a:r>
              <a:rPr lang="en-AU" sz="2000" b="1" dirty="0">
                <a:latin typeface="Arial Narrow" panose="020B0506020102020204" pitchFamily="34" charset="0"/>
              </a:rPr>
              <a:t>WG domains</a:t>
            </a:r>
            <a:endParaRPr lang="en-AU" sz="2000" b="1" i="1" dirty="0">
              <a:solidFill>
                <a:srgbClr val="FF0000"/>
              </a:solidFill>
              <a:latin typeface="Arial Narrow" panose="020B0506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Arial Narrow" panose="020B0506020102020204" pitchFamily="34" charset="0"/>
              </a:rPr>
              <a:t>Results from </a:t>
            </a:r>
            <a:r>
              <a:rPr lang="en-AU" sz="3000" b="1" dirty="0" smtClean="0">
                <a:latin typeface="Arial Narrow" panose="020B0506020102020204" pitchFamily="34" charset="0"/>
              </a:rPr>
              <a:t>Australia’s WG survey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9804" y="3492642"/>
            <a:ext cx="289086" cy="296398"/>
            <a:chOff x="251518" y="1203599"/>
            <a:chExt cx="499780" cy="5124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08133" y="3399383"/>
            <a:ext cx="826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 Narrow" panose="020B0506020102020204" pitchFamily="34" charset="0"/>
              </a:rPr>
              <a:t>The mobility module was reportedly well understood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9804" y="2268506"/>
            <a:ext cx="289086" cy="296398"/>
            <a:chOff x="251518" y="1203599"/>
            <a:chExt cx="499780" cy="51242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808133" y="2111084"/>
            <a:ext cx="826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 Narrow" panose="020B0506020102020204" pitchFamily="34" charset="0"/>
              </a:rPr>
              <a:t>Some interviewers noted comprehension concerns, for example needing to reinforce and repeat the statement </a:t>
            </a:r>
            <a:r>
              <a:rPr lang="en-AU" sz="2400" i="1" dirty="0" smtClean="0">
                <a:latin typeface="Arial Narrow" panose="020B0506020102020204" pitchFamily="34" charset="0"/>
              </a:rPr>
              <a:t>even if wearing glasses or wearing a hearing aid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92961" y="4149080"/>
            <a:ext cx="289086" cy="296398"/>
            <a:chOff x="251518" y="1203599"/>
            <a:chExt cx="499780" cy="51242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821290" y="4028871"/>
            <a:ext cx="826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 Narrow" panose="020B0506020102020204" pitchFamily="34" charset="0"/>
              </a:rPr>
              <a:t>Interviewers suspected under-reporting of difficulty for ‘remembering and concentrating’ with respondents sharing experiences of having difficulty then often answering </a:t>
            </a:r>
            <a:r>
              <a:rPr lang="en-AU" sz="2400" i="1" dirty="0" smtClean="0">
                <a:latin typeface="Arial Narrow" panose="020B0506020102020204" pitchFamily="34" charset="0"/>
              </a:rPr>
              <a:t>No difficulty</a:t>
            </a:r>
            <a:endParaRPr lang="en-AU" sz="2400" dirty="0" smtClean="0">
              <a:latin typeface="Arial Narrow" panose="020B05060201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9804" y="1476418"/>
            <a:ext cx="289086" cy="296398"/>
            <a:chOff x="251518" y="1203599"/>
            <a:chExt cx="499780" cy="512422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808133" y="1403484"/>
            <a:ext cx="826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 Narrow" panose="020B0506020102020204" pitchFamily="34" charset="0"/>
              </a:rPr>
              <a:t>Interviews were, on average, 2.9 minutes per household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13341" y="5508866"/>
            <a:ext cx="289086" cy="296398"/>
            <a:chOff x="251518" y="1203599"/>
            <a:chExt cx="499780" cy="512422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841670" y="5420763"/>
            <a:ext cx="826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 Narrow" panose="020B0506020102020204" pitchFamily="34" charset="0"/>
              </a:rPr>
              <a:t>Some interviewers would have preferred more information on the WG and modules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Lessons </a:t>
            </a:r>
            <a:r>
              <a:rPr lang="en-AU" sz="3000" b="1" dirty="0">
                <a:latin typeface="Arial Narrow" panose="020B0506020102020204" pitchFamily="34" charset="0"/>
              </a:rPr>
              <a:t>from the field</a:t>
            </a:r>
          </a:p>
        </p:txBody>
      </p:sp>
    </p:spTree>
    <p:extLst>
      <p:ext uri="{BB962C8B-B14F-4D97-AF65-F5344CB8AC3E}">
        <p14:creationId xmlns:p14="http://schemas.microsoft.com/office/powerpoint/2010/main" val="42396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 Narrow" panose="020B0506020102020204" pitchFamily="34" charset="0"/>
              </a:rPr>
              <a:t>The SDAC identified just over 4 million Australians as having a disability, while </a:t>
            </a:r>
            <a:r>
              <a:rPr lang="en-AU" sz="2400" dirty="0" smtClean="0">
                <a:latin typeface="Arial Narrow" panose="020B0506020102020204" pitchFamily="34" charset="0"/>
              </a:rPr>
              <a:t>the WG </a:t>
            </a:r>
            <a:r>
              <a:rPr lang="en-AU" sz="2400" dirty="0">
                <a:latin typeface="Arial Narrow" panose="020B0506020102020204" pitchFamily="34" charset="0"/>
              </a:rPr>
              <a:t>questions </a:t>
            </a:r>
            <a:r>
              <a:rPr lang="en-AU" sz="2400" dirty="0" smtClean="0">
                <a:latin typeface="Arial Narrow" panose="020B0506020102020204" pitchFamily="34" charset="0"/>
              </a:rPr>
              <a:t>gave </a:t>
            </a:r>
            <a:r>
              <a:rPr lang="en-AU" sz="2400" dirty="0">
                <a:latin typeface="Arial Narrow" panose="020B0506020102020204" pitchFamily="34" charset="0"/>
              </a:rPr>
              <a:t>an estimate of </a:t>
            </a:r>
            <a:r>
              <a:rPr lang="en-AU" sz="2400" dirty="0" smtClean="0">
                <a:latin typeface="Arial Narrow" panose="020B0506020102020204" pitchFamily="34" charset="0"/>
              </a:rPr>
              <a:t>1.3 </a:t>
            </a:r>
            <a:r>
              <a:rPr lang="en-AU" sz="2400" dirty="0">
                <a:latin typeface="Arial Narrow" panose="020B0506020102020204" pitchFamily="34" charset="0"/>
              </a:rPr>
              <a:t>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>
              <a:latin typeface="Arial Narrow" panose="020B0506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 Narrow" panose="020B0506020102020204" pitchFamily="34" charset="0"/>
              </a:rPr>
              <a:t>The </a:t>
            </a:r>
            <a:r>
              <a:rPr lang="en-AU" sz="2400" dirty="0">
                <a:latin typeface="Arial Narrow" panose="020B0506020102020204" pitchFamily="34" charset="0"/>
              </a:rPr>
              <a:t>positive and negative predictive values of the WG questions were both </a:t>
            </a:r>
            <a:r>
              <a:rPr lang="en-AU" sz="2400" dirty="0" smtClean="0">
                <a:latin typeface="Arial Narrow" panose="020B0506020102020204" pitchFamily="34" charset="0"/>
              </a:rPr>
              <a:t>85%, indicating that when the </a:t>
            </a:r>
            <a:r>
              <a:rPr lang="en-AU" sz="2400" dirty="0">
                <a:latin typeface="Arial Narrow" panose="020B0506020102020204" pitchFamily="34" charset="0"/>
              </a:rPr>
              <a:t>WG questions </a:t>
            </a:r>
            <a:r>
              <a:rPr lang="en-AU" sz="2400" dirty="0" smtClean="0">
                <a:latin typeface="Arial Narrow" panose="020B0506020102020204" pitchFamily="34" charset="0"/>
              </a:rPr>
              <a:t>identified someone with or without disability, this was usually correct </a:t>
            </a:r>
            <a:endParaRPr lang="en-AU" sz="2400" dirty="0">
              <a:latin typeface="Arial Narrow" panose="020B0506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8367"/>
              </p:ext>
            </p:extLst>
          </p:nvPr>
        </p:nvGraphicFramePr>
        <p:xfrm>
          <a:off x="395536" y="4077072"/>
          <a:ext cx="8208912" cy="21601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5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  <a:latin typeface="Arial Narrow" panose="020B0506020102020204" pitchFamily="34" charset="0"/>
                        </a:rPr>
                        <a:t>SDAC – with disability</a:t>
                      </a: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  <a:latin typeface="Arial Narrow" panose="020B0506020102020204" pitchFamily="34" charset="0"/>
                        </a:rPr>
                        <a:t>SDAC – without  disability</a:t>
                      </a: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  <a:latin typeface="Arial Narrow" panose="020B0506020102020204" pitchFamily="34" charset="0"/>
                        </a:rPr>
                        <a:t>Total</a:t>
                      </a: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 Narrow" panose="020B0506020102020204" pitchFamily="34" charset="0"/>
                        </a:rPr>
                        <a:t>WG – </a:t>
                      </a:r>
                      <a:r>
                        <a:rPr lang="en-AU" sz="2000" dirty="0" smtClean="0">
                          <a:effectLst/>
                          <a:latin typeface="Arial Narrow" panose="020B0506020102020204" pitchFamily="34" charset="0"/>
                        </a:rPr>
                        <a:t>with disability</a:t>
                      </a: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A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 Narrow" panose="020B0506020102020204" pitchFamily="34" charset="0"/>
                        </a:rPr>
                        <a:t>85%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15%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100%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5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 Narrow" panose="020B0506020102020204" pitchFamily="34" charset="0"/>
                        </a:rPr>
                        <a:t>WG – </a:t>
                      </a:r>
                      <a:r>
                        <a:rPr lang="en-AU" sz="2000" dirty="0" smtClean="0">
                          <a:effectLst/>
                          <a:latin typeface="Arial Narrow" panose="020B0506020102020204" pitchFamily="34" charset="0"/>
                        </a:rPr>
                        <a:t>without disability</a:t>
                      </a: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15%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85%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AU" sz="2000" u="none" strike="noStrike" kern="1200" dirty="0" smtClean="0">
                        <a:effectLst/>
                        <a:latin typeface="Arial Narrow" panose="020B0506020102020204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AU" sz="2000" u="none" strike="noStrike" kern="1200" dirty="0" smtClean="0">
                          <a:effectLst/>
                          <a:latin typeface="Arial Narrow" panose="020B0506020102020204" pitchFamily="34" charset="0"/>
                        </a:rPr>
                        <a:t>100%</a:t>
                      </a:r>
                      <a:endParaRPr lang="en-A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  <a:latin typeface="Arial Narrow" panose="020B0506020102020204" pitchFamily="34" charset="0"/>
                        </a:rPr>
                        <a:t>Total</a:t>
                      </a: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19%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81%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100%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61743" y="1476418"/>
            <a:ext cx="289086" cy="296398"/>
            <a:chOff x="251518" y="1203599"/>
            <a:chExt cx="499780" cy="5124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87824" y="4725097"/>
            <a:ext cx="864096" cy="50405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5076056" y="5229153"/>
            <a:ext cx="864096" cy="50405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382985" y="2484530"/>
            <a:ext cx="289086" cy="296398"/>
            <a:chOff x="251518" y="1203599"/>
            <a:chExt cx="499780" cy="51242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63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346" y="134076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 Narrow" panose="020B0506020102020204" pitchFamily="34" charset="0"/>
              </a:rPr>
              <a:t>The </a:t>
            </a:r>
            <a:r>
              <a:rPr lang="en-AU" sz="2400" dirty="0">
                <a:latin typeface="Arial Narrow" panose="020B0506020102020204" pitchFamily="34" charset="0"/>
              </a:rPr>
              <a:t>sensitivity </a:t>
            </a:r>
            <a:r>
              <a:rPr lang="en-AU" sz="2400" dirty="0" smtClean="0">
                <a:latin typeface="Arial Narrow" panose="020B0506020102020204" pitchFamily="34" charset="0"/>
              </a:rPr>
              <a:t>was low </a:t>
            </a:r>
            <a:r>
              <a:rPr lang="en-AU" sz="2400" dirty="0">
                <a:latin typeface="Arial Narrow" panose="020B0506020102020204" pitchFamily="34" charset="0"/>
              </a:rPr>
              <a:t>at 26</a:t>
            </a:r>
            <a:r>
              <a:rPr lang="en-AU" sz="2400" dirty="0" smtClean="0">
                <a:latin typeface="Arial Narrow" panose="020B0506020102020204" pitchFamily="34" charset="0"/>
              </a:rPr>
              <a:t>%, indicating the WG questions missed a large portion of the population who live with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>
              <a:latin typeface="Arial Narrow" panose="020B0506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 Narrow" panose="020B0506020102020204" pitchFamily="34" charset="0"/>
              </a:rPr>
              <a:t>In </a:t>
            </a:r>
            <a:r>
              <a:rPr lang="en-AU" sz="2400" dirty="0">
                <a:latin typeface="Arial Narrow" panose="020B0506020102020204" pitchFamily="34" charset="0"/>
              </a:rPr>
              <a:t>contrast </a:t>
            </a:r>
            <a:r>
              <a:rPr lang="en-AU" sz="2400" dirty="0" smtClean="0">
                <a:latin typeface="Arial Narrow" panose="020B0506020102020204" pitchFamily="34" charset="0"/>
              </a:rPr>
              <a:t>specificity </a:t>
            </a:r>
            <a:r>
              <a:rPr lang="en-AU" sz="2400" dirty="0">
                <a:latin typeface="Arial Narrow" panose="020B0506020102020204" pitchFamily="34" charset="0"/>
              </a:rPr>
              <a:t>was </a:t>
            </a:r>
            <a:r>
              <a:rPr lang="en-AU" sz="2400" dirty="0" smtClean="0">
                <a:latin typeface="Arial Narrow" panose="020B0506020102020204" pitchFamily="34" charset="0"/>
              </a:rPr>
              <a:t>high </a:t>
            </a:r>
            <a:r>
              <a:rPr lang="en-AU" sz="2400" dirty="0">
                <a:latin typeface="Arial Narrow" panose="020B0506020102020204" pitchFamily="34" charset="0"/>
              </a:rPr>
              <a:t>at 99</a:t>
            </a:r>
            <a:r>
              <a:rPr lang="en-AU" sz="2400" dirty="0" smtClean="0">
                <a:latin typeface="Arial Narrow" panose="020B0506020102020204" pitchFamily="34" charset="0"/>
              </a:rPr>
              <a:t>%, indicating the WG questions could accurately identify those who do not live with disability</a:t>
            </a:r>
            <a:endParaRPr lang="en-AU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17072"/>
              </p:ext>
            </p:extLst>
          </p:nvPr>
        </p:nvGraphicFramePr>
        <p:xfrm>
          <a:off x="395536" y="4077072"/>
          <a:ext cx="8208912" cy="21601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5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 Narrow" panose="020B0506020102020204" pitchFamily="34" charset="0"/>
                        </a:rPr>
                        <a:t>SDAC – </a:t>
                      </a:r>
                      <a:r>
                        <a:rPr lang="en-AU" sz="2000" dirty="0" smtClean="0">
                          <a:effectLst/>
                          <a:latin typeface="Arial Narrow" panose="020B0506020102020204" pitchFamily="34" charset="0"/>
                        </a:rPr>
                        <a:t>with disability</a:t>
                      </a: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 Narrow" panose="020B0506020102020204" pitchFamily="34" charset="0"/>
                        </a:rPr>
                        <a:t>SDAC – </a:t>
                      </a:r>
                      <a:r>
                        <a:rPr lang="en-AU" sz="2000" dirty="0" smtClean="0">
                          <a:effectLst/>
                          <a:latin typeface="Arial Narrow" panose="020B0506020102020204" pitchFamily="34" charset="0"/>
                        </a:rPr>
                        <a:t>without  </a:t>
                      </a:r>
                      <a:r>
                        <a:rPr lang="en-AU" sz="2000" dirty="0">
                          <a:effectLst/>
                          <a:latin typeface="Arial Narrow" panose="020B0506020102020204" pitchFamily="34" charset="0"/>
                        </a:rPr>
                        <a:t>disability</a:t>
                      </a: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  <a:latin typeface="Arial Narrow" panose="020B0506020102020204" pitchFamily="34" charset="0"/>
                        </a:rPr>
                        <a:t>Total</a:t>
                      </a: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 Narrow" panose="020B0506020102020204" pitchFamily="34" charset="0"/>
                        </a:rPr>
                        <a:t>WG – </a:t>
                      </a:r>
                      <a:r>
                        <a:rPr lang="en-AU" sz="2000" dirty="0" smtClean="0">
                          <a:effectLst/>
                          <a:latin typeface="Arial Narrow" panose="020B0506020102020204" pitchFamily="34" charset="0"/>
                        </a:rPr>
                        <a:t>with disability</a:t>
                      </a: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A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 Narrow" panose="020B0506020102020204" pitchFamily="34" charset="0"/>
                        </a:rPr>
                        <a:t>26%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1%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6%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5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 Narrow" panose="020B0506020102020204" pitchFamily="34" charset="0"/>
                        </a:rPr>
                        <a:t>WG – </a:t>
                      </a:r>
                      <a:r>
                        <a:rPr lang="en-AU" sz="2000" dirty="0" smtClean="0">
                          <a:effectLst/>
                          <a:latin typeface="Arial Narrow" panose="020B0506020102020204" pitchFamily="34" charset="0"/>
                        </a:rPr>
                        <a:t>without disability </a:t>
                      </a: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74%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99%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AU" sz="2000" u="none" strike="noStrike" kern="1200" dirty="0" smtClean="0">
                        <a:effectLst/>
                        <a:latin typeface="Arial Narrow" panose="020B0506020102020204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AU" sz="2000" u="none" strike="noStrike" kern="1200" dirty="0" smtClean="0">
                          <a:effectLst/>
                          <a:latin typeface="Arial Narrow" panose="020B0506020102020204" pitchFamily="34" charset="0"/>
                        </a:rPr>
                        <a:t>94%</a:t>
                      </a:r>
                      <a:endParaRPr lang="en-A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  <a:latin typeface="Arial Narrow" panose="020B0506020102020204" pitchFamily="34" charset="0"/>
                        </a:rPr>
                        <a:t>Total</a:t>
                      </a:r>
                      <a:endParaRPr lang="en-AU" sz="2000" dirty="0">
                        <a:effectLst/>
                        <a:latin typeface="Arial Narrow" panose="020B0506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100%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100%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AU" sz="2000" u="none" strike="noStrike" dirty="0" smtClean="0">
                          <a:effectLst/>
                          <a:latin typeface="Arial Narrow" panose="020B0506020102020204" pitchFamily="34" charset="0"/>
                        </a:rPr>
                        <a:t>100%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95536" y="1476418"/>
            <a:ext cx="289086" cy="296399"/>
            <a:chOff x="251518" y="1203598"/>
            <a:chExt cx="499780" cy="51242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3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61743" y="2556538"/>
            <a:ext cx="289086" cy="296398"/>
            <a:chOff x="251518" y="1203599"/>
            <a:chExt cx="499780" cy="5124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87824" y="4725097"/>
            <a:ext cx="864096" cy="50405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5076056" y="5229153"/>
            <a:ext cx="864096" cy="50405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8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057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latin typeface="Arial Narrow" panose="020B0506020102020204" pitchFamily="34" charset="0"/>
              </a:rPr>
              <a:t>For people that SDAC identified as having a loss of hearing, the </a:t>
            </a:r>
            <a:r>
              <a:rPr lang="en-AU" sz="2000" b="1" dirty="0" smtClean="0">
                <a:latin typeface="Arial Narrow" panose="020B0506020102020204" pitchFamily="34" charset="0"/>
              </a:rPr>
              <a:t>WG questions </a:t>
            </a:r>
            <a:br>
              <a:rPr lang="en-AU" sz="2000" b="1" dirty="0" smtClean="0">
                <a:latin typeface="Arial Narrow" panose="020B0506020102020204" pitchFamily="34" charset="0"/>
              </a:rPr>
            </a:br>
            <a:r>
              <a:rPr lang="en-AU" sz="2000" b="1" dirty="0" smtClean="0">
                <a:latin typeface="Arial Narrow" panose="020B0506020102020204" pitchFamily="34" charset="0"/>
              </a:rPr>
              <a:t>identified around </a:t>
            </a:r>
            <a:r>
              <a:rPr lang="en-AU" sz="2000" b="1" dirty="0">
                <a:latin typeface="Arial Narrow" panose="020B0506020102020204" pitchFamily="34" charset="0"/>
              </a:rPr>
              <a:t>34% </a:t>
            </a:r>
            <a:r>
              <a:rPr lang="en-AU" sz="2000" b="1" dirty="0" smtClean="0">
                <a:latin typeface="Arial Narrow" panose="020B0506020102020204" pitchFamily="34" charset="0"/>
              </a:rPr>
              <a:t>of this group as living with disability </a:t>
            </a:r>
            <a:endParaRPr lang="en-AU" sz="2000" b="1" dirty="0">
              <a:latin typeface="Arial Narrow" panose="020B05060201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812360" y="2852936"/>
            <a:ext cx="360040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56733"/>
              </p:ext>
            </p:extLst>
          </p:nvPr>
        </p:nvGraphicFramePr>
        <p:xfrm>
          <a:off x="611560" y="2226920"/>
          <a:ext cx="7056784" cy="40320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662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AU" sz="24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506020102020204" pitchFamily="34" charset="0"/>
                        </a:rPr>
                        <a:t>Disability Type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506020102020204" pitchFamily="34" charset="0"/>
                        </a:rPr>
                        <a:t>%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Loss of hearing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34%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Difficulty learning or understanding things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37%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Speech difficulties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47%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Loss of sight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50%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Incomplete use of feet or legs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51%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Memory problems or periods of confusion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64%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>
            <a:off x="7812360" y="4581128"/>
            <a:ext cx="360040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124744"/>
            <a:ext cx="780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latin typeface="Arial Narrow" panose="020B0506020102020204" pitchFamily="34" charset="0"/>
              </a:rPr>
              <a:t>For people that SDAC identified as having a loss of </a:t>
            </a:r>
            <a:r>
              <a:rPr lang="en-AU" sz="2000" b="1" dirty="0" smtClean="0">
                <a:latin typeface="Arial Narrow" panose="020B0506020102020204" pitchFamily="34" charset="0"/>
              </a:rPr>
              <a:t>sight, </a:t>
            </a:r>
            <a:r>
              <a:rPr lang="en-AU" sz="2000" b="1" dirty="0">
                <a:latin typeface="Arial Narrow" panose="020B0506020102020204" pitchFamily="34" charset="0"/>
              </a:rPr>
              <a:t>the </a:t>
            </a:r>
            <a:r>
              <a:rPr lang="en-AU" sz="2000" b="1" dirty="0" smtClean="0">
                <a:latin typeface="Arial Narrow" panose="020B0506020102020204" pitchFamily="34" charset="0"/>
              </a:rPr>
              <a:t>WG questions </a:t>
            </a:r>
            <a:br>
              <a:rPr lang="en-AU" sz="2000" b="1" dirty="0" smtClean="0">
                <a:latin typeface="Arial Narrow" panose="020B0506020102020204" pitchFamily="34" charset="0"/>
              </a:rPr>
            </a:br>
            <a:r>
              <a:rPr lang="en-AU" sz="2000" b="1" dirty="0" smtClean="0">
                <a:latin typeface="Arial Narrow" panose="020B0506020102020204" pitchFamily="34" charset="0"/>
              </a:rPr>
              <a:t>identified around 50% of </a:t>
            </a:r>
            <a:r>
              <a:rPr lang="en-AU" sz="2000" b="1" dirty="0">
                <a:latin typeface="Arial Narrow" panose="020B0506020102020204" pitchFamily="34" charset="0"/>
              </a:rPr>
              <a:t>this group as living with disability </a:t>
            </a:r>
          </a:p>
          <a:p>
            <a:endParaRPr lang="en-AU" sz="2000" b="1" dirty="0">
              <a:latin typeface="Arial Narrow" panose="020B05060201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23"/>
              </p:ext>
            </p:extLst>
          </p:nvPr>
        </p:nvGraphicFramePr>
        <p:xfrm>
          <a:off x="611560" y="2226920"/>
          <a:ext cx="7056784" cy="40320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662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AU" sz="24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506020102020204" pitchFamily="34" charset="0"/>
                        </a:rPr>
                        <a:t>Disability Type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506020102020204" pitchFamily="34" charset="0"/>
                        </a:rPr>
                        <a:t>%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Loss of hearing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34%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Difficulty learning or understanding things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37%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Speech difficulties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47%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Loss of sight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50%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Incomplete use of feet or legs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51%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Memory problems or periods of confusion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64%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49961" y="1314804"/>
            <a:ext cx="7386040" cy="818052"/>
          </a:xfrm>
        </p:spPr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chemeClr val="tx1"/>
                </a:solidFill>
              </a:rPr>
              <a:t>Development for All </a:t>
            </a:r>
            <a:r>
              <a:rPr lang="en-AU" b="1" dirty="0" smtClean="0">
                <a:solidFill>
                  <a:schemeClr val="tx1"/>
                </a:solidFill>
              </a:rPr>
              <a:t>2015-2020: Strategy for strengthening disability-inclusive development in Australia’s aid program</a:t>
            </a:r>
            <a:endParaRPr lang="en-A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028" y="2130458"/>
            <a:ext cx="3120020" cy="441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6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>
            <a:off x="7743952" y="5733256"/>
            <a:ext cx="360040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124744"/>
            <a:ext cx="8770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latin typeface="Arial Narrow" panose="020B0506020102020204" pitchFamily="34" charset="0"/>
              </a:rPr>
              <a:t>For people that SDAC identified as having </a:t>
            </a:r>
            <a:r>
              <a:rPr lang="en-AU" sz="2000" b="1" dirty="0" smtClean="0">
                <a:latin typeface="Arial Narrow" panose="020B0506020102020204" pitchFamily="34" charset="0"/>
              </a:rPr>
              <a:t>memory problems or periods of confusion, </a:t>
            </a:r>
            <a:br>
              <a:rPr lang="en-AU" sz="2000" b="1" dirty="0" smtClean="0">
                <a:latin typeface="Arial Narrow" panose="020B0506020102020204" pitchFamily="34" charset="0"/>
              </a:rPr>
            </a:br>
            <a:r>
              <a:rPr lang="en-AU" sz="2000" b="1" dirty="0" smtClean="0">
                <a:latin typeface="Arial Narrow" panose="020B0506020102020204" pitchFamily="34" charset="0"/>
              </a:rPr>
              <a:t>the WG questions identified around 64% </a:t>
            </a:r>
            <a:r>
              <a:rPr lang="en-AU" sz="2000" b="1" dirty="0">
                <a:latin typeface="Arial Narrow" panose="020B0506020102020204" pitchFamily="34" charset="0"/>
              </a:rPr>
              <a:t>of </a:t>
            </a:r>
            <a:r>
              <a:rPr lang="en-AU" sz="2000" b="1" dirty="0" smtClean="0">
                <a:latin typeface="Arial Narrow" panose="020B0506020102020204" pitchFamily="34" charset="0"/>
              </a:rPr>
              <a:t>this group as living with disability</a:t>
            </a:r>
            <a:endParaRPr lang="en-AU" sz="2000" b="1" dirty="0">
              <a:latin typeface="Arial Narrow" panose="020B05060201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23"/>
              </p:ext>
            </p:extLst>
          </p:nvPr>
        </p:nvGraphicFramePr>
        <p:xfrm>
          <a:off x="611560" y="2226920"/>
          <a:ext cx="7056784" cy="40320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662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AU" sz="24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506020102020204" pitchFamily="34" charset="0"/>
                        </a:rPr>
                        <a:t>Disability Type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506020102020204" pitchFamily="34" charset="0"/>
                        </a:rPr>
                        <a:t>%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Loss of hearing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34%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Difficulty learning or understanding things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37%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Speech difficulties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47%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Loss of sight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50%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Incomplete use of feet or legs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51%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2400" b="0" kern="1200" dirty="0">
                          <a:latin typeface="Arial Narrow" panose="020B0506020102020204" pitchFamily="34" charset="0"/>
                        </a:rPr>
                        <a:t>Memory problems or periods of confusion</a:t>
                      </a:r>
                      <a:endParaRPr lang="en-AU" sz="2400" b="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2400" kern="1200" dirty="0" smtClean="0">
                          <a:latin typeface="Arial Narrow" panose="020B0506020102020204" pitchFamily="34" charset="0"/>
                        </a:rPr>
                        <a:t>64%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Arial Narrow" panose="020B0506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6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395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latin typeface="Arial Narrow" panose="020B0506020102020204" pitchFamily="34" charset="0"/>
              </a:rPr>
              <a:t>As severity of disability increased so too did the WG questions ability to correctly </a:t>
            </a:r>
            <a:r>
              <a:rPr lang="en-AU" sz="2000" b="1" dirty="0" smtClean="0">
                <a:latin typeface="Arial Narrow" panose="020B0506020102020204" pitchFamily="34" charset="0"/>
              </a:rPr>
              <a:t/>
            </a:r>
            <a:br>
              <a:rPr lang="en-AU" sz="2000" b="1" dirty="0" smtClean="0">
                <a:latin typeface="Arial Narrow" panose="020B0506020102020204" pitchFamily="34" charset="0"/>
              </a:rPr>
            </a:br>
            <a:r>
              <a:rPr lang="en-AU" sz="2000" b="1" dirty="0" smtClean="0">
                <a:latin typeface="Arial Narrow" panose="020B0506020102020204" pitchFamily="34" charset="0"/>
              </a:rPr>
              <a:t>identify </a:t>
            </a:r>
            <a:r>
              <a:rPr lang="en-AU" sz="2000" b="1" dirty="0">
                <a:latin typeface="Arial Narrow" panose="020B0506020102020204" pitchFamily="34" charset="0"/>
              </a:rPr>
              <a:t>someone as living with disability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848401"/>
              </p:ext>
            </p:extLst>
          </p:nvPr>
        </p:nvGraphicFramePr>
        <p:xfrm>
          <a:off x="0" y="1832630"/>
          <a:ext cx="8964488" cy="490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7356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latin typeface="Arial Narrow" panose="020B0506020102020204" pitchFamily="34" charset="0"/>
              </a:rPr>
              <a:t>The WG questions were better able to detect disability in those in lower </a:t>
            </a:r>
            <a:br>
              <a:rPr lang="en-AU" sz="2000" b="1" dirty="0" smtClean="0">
                <a:latin typeface="Arial Narrow" panose="020B0506020102020204" pitchFamily="34" charset="0"/>
              </a:rPr>
            </a:br>
            <a:r>
              <a:rPr lang="en-AU" sz="2000" b="1" dirty="0" smtClean="0">
                <a:latin typeface="Arial Narrow" panose="020B0506020102020204" pitchFamily="34" charset="0"/>
              </a:rPr>
              <a:t>socioeconomic groups and in older age groups</a:t>
            </a:r>
            <a:endParaRPr lang="en-AU" sz="2000" b="1" dirty="0">
              <a:latin typeface="Arial Narrow" panose="020B05060201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656209"/>
              </p:ext>
            </p:extLst>
          </p:nvPr>
        </p:nvGraphicFramePr>
        <p:xfrm>
          <a:off x="323528" y="2118739"/>
          <a:ext cx="36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761194"/>
              </p:ext>
            </p:extLst>
          </p:nvPr>
        </p:nvGraphicFramePr>
        <p:xfrm>
          <a:off x="4829751" y="2233650"/>
          <a:ext cx="36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Arrow 3"/>
          <p:cNvSpPr/>
          <p:nvPr/>
        </p:nvSpPr>
        <p:spPr>
          <a:xfrm rot="10800000">
            <a:off x="539552" y="6016642"/>
            <a:ext cx="3456384" cy="585356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827584" y="612465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bg1"/>
                </a:solidFill>
                <a:latin typeface="Arial Narrow" panose="020B0506020102020204" pitchFamily="34" charset="0"/>
              </a:rPr>
              <a:t>More disadvantage</a:t>
            </a:r>
            <a:endParaRPr lang="en-AU" b="1" dirty="0">
              <a:solidFill>
                <a:schemeClr val="bg1"/>
              </a:solidFill>
              <a:latin typeface="Arial Narrow" panose="020B0506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4305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latin typeface="Arial Narrow" panose="020B0506020102020204" pitchFamily="34" charset="0"/>
              </a:rPr>
              <a:t>There </a:t>
            </a:r>
            <a:r>
              <a:rPr lang="en-AU" sz="2000" b="1" dirty="0" smtClean="0">
                <a:latin typeface="Arial Narrow" panose="020B0506020102020204" pitchFamily="34" charset="0"/>
              </a:rPr>
              <a:t>were also </a:t>
            </a:r>
            <a:r>
              <a:rPr lang="en-AU" sz="2000" b="1" dirty="0">
                <a:latin typeface="Arial Narrow" panose="020B0506020102020204" pitchFamily="34" charset="0"/>
              </a:rPr>
              <a:t>some interaction </a:t>
            </a:r>
            <a:r>
              <a:rPr lang="en-AU" sz="2000" b="1" dirty="0" smtClean="0">
                <a:latin typeface="Arial Narrow" panose="020B0506020102020204" pitchFamily="34" charset="0"/>
              </a:rPr>
              <a:t>effects </a:t>
            </a:r>
            <a:endParaRPr lang="en-AU" sz="2000" b="1" dirty="0">
              <a:latin typeface="Arial Narrow" panose="020B05060201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604448" y="5517232"/>
            <a:ext cx="360040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0872"/>
              </p:ext>
            </p:extLst>
          </p:nvPr>
        </p:nvGraphicFramePr>
        <p:xfrm>
          <a:off x="611560" y="1772816"/>
          <a:ext cx="7870831" cy="48600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088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1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0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506020102020204" pitchFamily="34" charset="0"/>
                        </a:rPr>
                        <a:t>Disability Type</a:t>
                      </a:r>
                      <a:endParaRPr lang="en-AU" sz="2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Males</a:t>
                      </a:r>
                      <a:endParaRPr lang="en-AU" sz="2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Females</a:t>
                      </a:r>
                      <a:endParaRPr lang="en-AU" sz="2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u="none" strike="noStrike" dirty="0">
                          <a:effectLst/>
                          <a:latin typeface="Arial Narrow" panose="020B0506020102020204" pitchFamily="34" charset="0"/>
                        </a:rPr>
                        <a:t>Nervous or emotional condition</a:t>
                      </a:r>
                      <a:endParaRPr lang="en-A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29%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36%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u="none" strike="noStrike" dirty="0">
                          <a:effectLst/>
                          <a:latin typeface="Arial Narrow" panose="020B0506020102020204" pitchFamily="34" charset="0"/>
                        </a:rPr>
                        <a:t>Difficulty gripping or holding things</a:t>
                      </a:r>
                      <a:endParaRPr lang="en-A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41%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36%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u="none" strike="noStrike" dirty="0">
                          <a:effectLst/>
                          <a:latin typeface="Arial Narrow" panose="020B0506020102020204" pitchFamily="34" charset="0"/>
                        </a:rPr>
                        <a:t>Loss of hearing</a:t>
                      </a:r>
                      <a:endParaRPr lang="en-A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31%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38%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u="none" strike="noStrike" dirty="0">
                          <a:effectLst/>
                          <a:latin typeface="Arial Narrow" panose="020B0506020102020204" pitchFamily="34" charset="0"/>
                        </a:rPr>
                        <a:t>Social or behavioural difficulties</a:t>
                      </a:r>
                      <a:endParaRPr lang="en-A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36%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41%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u="none" strike="noStrike" dirty="0">
                          <a:effectLst/>
                          <a:latin typeface="Arial Narrow" panose="020B0506020102020204" pitchFamily="34" charset="0"/>
                        </a:rPr>
                        <a:t>Speech difficulties</a:t>
                      </a:r>
                      <a:endParaRPr lang="en-A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47%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47%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u="none" strike="noStrike" dirty="0">
                          <a:effectLst/>
                          <a:latin typeface="Arial Narrow" panose="020B0506020102020204" pitchFamily="34" charset="0"/>
                        </a:rPr>
                        <a:t>Loss of sight</a:t>
                      </a:r>
                      <a:endParaRPr lang="en-A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47%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53%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u="none" strike="noStrike" dirty="0">
                          <a:effectLst/>
                          <a:latin typeface="Arial Narrow" panose="020B0506020102020204" pitchFamily="34" charset="0"/>
                        </a:rPr>
                        <a:t>Incomplete use of feet or legs</a:t>
                      </a:r>
                      <a:endParaRPr lang="en-A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47%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54%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u="none" strike="noStrike" dirty="0">
                          <a:effectLst/>
                          <a:latin typeface="Arial Narrow" panose="020B0506020102020204" pitchFamily="34" charset="0"/>
                        </a:rPr>
                        <a:t>Memory problems or periods of confusion</a:t>
                      </a:r>
                      <a:endParaRPr lang="en-A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66%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u="none" strike="noStrike" dirty="0" smtClean="0">
                          <a:effectLst/>
                          <a:latin typeface="Arial Narrow" panose="020B0506020102020204" pitchFamily="34" charset="0"/>
                        </a:rPr>
                        <a:t>62%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506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99866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6600"/>
                </a:solidFill>
                <a:latin typeface="Arial Narrow" panose="020B0506020102020204" pitchFamily="34" charset="0"/>
              </a:rPr>
              <a:t>WG Response</a:t>
            </a:r>
            <a:endParaRPr lang="en-AU" sz="1600" b="1" dirty="0">
              <a:solidFill>
                <a:srgbClr val="006600"/>
              </a:solidFill>
              <a:latin typeface="Arial Narrow" panose="020B05060201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81929"/>
              </p:ext>
            </p:extLst>
          </p:nvPr>
        </p:nvGraphicFramePr>
        <p:xfrm>
          <a:off x="3203848" y="1196752"/>
          <a:ext cx="23762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latin typeface="Arial Narrow" panose="020B0506020102020204" pitchFamily="34" charset="0"/>
                        </a:rPr>
                        <a:t>Seeing </a:t>
                      </a:r>
                      <a:endParaRPr lang="en-AU" sz="2400" b="1" dirty="0"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302780"/>
              </p:ext>
            </p:extLst>
          </p:nvPr>
        </p:nvGraphicFramePr>
        <p:xfrm>
          <a:off x="467544" y="1969232"/>
          <a:ext cx="8227220" cy="490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ounded Rectangular Callout 16"/>
          <p:cNvSpPr/>
          <p:nvPr/>
        </p:nvSpPr>
        <p:spPr>
          <a:xfrm>
            <a:off x="1259632" y="2819392"/>
            <a:ext cx="1908262" cy="1224156"/>
          </a:xfrm>
          <a:prstGeom prst="wedgeRoundRectCallout">
            <a:avLst>
              <a:gd name="adj1" fmla="val -20844"/>
              <a:gd name="adj2" fmla="val 48408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AU" sz="1600" kern="120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Where a person had no</a:t>
            </a:r>
            <a:r>
              <a:rPr lang="en-AU" sz="1600" kern="1200" baseline="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 loss of sight, WG questions also showed this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6804248" y="3068960"/>
            <a:ext cx="2088215" cy="1152150"/>
          </a:xfrm>
          <a:prstGeom prst="wedgeRoundRectCallout">
            <a:avLst>
              <a:gd name="adj1" fmla="val -20222"/>
              <a:gd name="adj2" fmla="val 50348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AU" sz="1600" kern="120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Where a person had partial or total loss </a:t>
            </a:r>
            <a:r>
              <a:rPr lang="en-AU" sz="1600" kern="1200" baseline="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of sight, they</a:t>
            </a:r>
            <a:r>
              <a:rPr lang="en-AU" sz="1600" kern="1200" dirty="0" smtClean="0">
                <a:solidFill>
                  <a:schemeClr val="tx1"/>
                </a:solidFill>
                <a:latin typeface="Arial Narrow" panose="020B0506020102020204" pitchFamily="34" charset="0"/>
              </a:rPr>
              <a:t> fell into a range of WG categories</a:t>
            </a:r>
            <a:endParaRPr lang="en-AU" sz="1600" kern="1200" baseline="0" dirty="0" smtClean="0">
              <a:solidFill>
                <a:schemeClr val="tx1"/>
              </a:solidFill>
              <a:effectLst/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65781"/>
              </p:ext>
            </p:extLst>
          </p:nvPr>
        </p:nvGraphicFramePr>
        <p:xfrm>
          <a:off x="3203848" y="1196752"/>
          <a:ext cx="23762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latin typeface="Arial Narrow" panose="020B0506020102020204" pitchFamily="34" charset="0"/>
                        </a:rPr>
                        <a:t>Hearing</a:t>
                      </a:r>
                      <a:endParaRPr lang="en-AU" sz="2400" b="1" dirty="0"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383305"/>
              </p:ext>
            </p:extLst>
          </p:nvPr>
        </p:nvGraphicFramePr>
        <p:xfrm>
          <a:off x="467544" y="1918473"/>
          <a:ext cx="8227220" cy="493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199866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6600"/>
                </a:solidFill>
                <a:latin typeface="Arial Narrow" panose="020B0506020102020204" pitchFamily="34" charset="0"/>
              </a:rPr>
              <a:t>WG Response</a:t>
            </a:r>
            <a:endParaRPr lang="en-AU" sz="1600" b="1" dirty="0">
              <a:solidFill>
                <a:srgbClr val="006600"/>
              </a:solidFill>
              <a:latin typeface="Arial Narrow" panose="020B05060201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259632" y="3068960"/>
            <a:ext cx="1494242" cy="1584176"/>
          </a:xfrm>
          <a:prstGeom prst="wedgeRoundRectCallout">
            <a:avLst>
              <a:gd name="adj1" fmla="val -20844"/>
              <a:gd name="adj2" fmla="val 48408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AU" sz="1600" kern="120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Where a person had no</a:t>
            </a:r>
            <a:r>
              <a:rPr lang="en-AU" sz="1600" kern="1200" baseline="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 loss of hearing, WG questions also showed this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516216" y="2601186"/>
            <a:ext cx="2232248" cy="1257523"/>
          </a:xfrm>
          <a:prstGeom prst="wedgeRoundRectCallout">
            <a:avLst>
              <a:gd name="adj1" fmla="val -20222"/>
              <a:gd name="adj2" fmla="val 50348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AU" sz="1600" kern="120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Where a person had partial or total loss </a:t>
            </a:r>
            <a:r>
              <a:rPr lang="en-AU" sz="1600" kern="1200" baseline="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of hearing, they</a:t>
            </a:r>
            <a:r>
              <a:rPr lang="en-AU" sz="1600" kern="1200" dirty="0" smtClean="0">
                <a:solidFill>
                  <a:schemeClr val="tx1"/>
                </a:solidFill>
                <a:latin typeface="Arial Narrow" panose="020B0506020102020204" pitchFamily="34" charset="0"/>
              </a:rPr>
              <a:t> fell into a range of WG categories</a:t>
            </a:r>
            <a:endParaRPr lang="en-AU" sz="1600" kern="1200" baseline="0" dirty="0" smtClean="0">
              <a:solidFill>
                <a:schemeClr val="tx1"/>
              </a:solidFill>
              <a:effectLst/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55664"/>
              </p:ext>
            </p:extLst>
          </p:nvPr>
        </p:nvGraphicFramePr>
        <p:xfrm>
          <a:off x="3203848" y="1196752"/>
          <a:ext cx="23762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latin typeface="Arial Narrow" panose="020B0506020102020204" pitchFamily="34" charset="0"/>
                        </a:rPr>
                        <a:t>Mobility</a:t>
                      </a:r>
                      <a:endParaRPr lang="en-AU" sz="2400" b="1" dirty="0"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603911"/>
              </p:ext>
            </p:extLst>
          </p:nvPr>
        </p:nvGraphicFramePr>
        <p:xfrm>
          <a:off x="467544" y="1925515"/>
          <a:ext cx="8227220" cy="493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04" y="199866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6600"/>
                </a:solidFill>
                <a:latin typeface="Arial Narrow" panose="020B0506020102020204" pitchFamily="34" charset="0"/>
              </a:rPr>
              <a:t>WG Response</a:t>
            </a:r>
            <a:endParaRPr lang="en-AU" sz="1600" b="1" dirty="0">
              <a:solidFill>
                <a:srgbClr val="006600"/>
              </a:solidFill>
              <a:latin typeface="Arial Narrow" panose="020B05060201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660232" y="2337217"/>
            <a:ext cx="2411760" cy="1800200"/>
          </a:xfrm>
          <a:prstGeom prst="wedgeRoundRectCallout">
            <a:avLst>
              <a:gd name="adj1" fmla="val -20844"/>
              <a:gd name="adj2" fmla="val 48408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AU" sz="1600" kern="120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A mix of responses in people with the most mobility restriction, although the WG performed a little better than the sight and hearing domains</a:t>
            </a:r>
            <a:endParaRPr lang="en-AU" sz="1600" kern="1200" baseline="0" dirty="0" smtClean="0">
              <a:solidFill>
                <a:schemeClr val="tx1"/>
              </a:solidFill>
              <a:effectLst/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309107"/>
              </p:ext>
            </p:extLst>
          </p:nvPr>
        </p:nvGraphicFramePr>
        <p:xfrm>
          <a:off x="3203848" y="1196752"/>
          <a:ext cx="23762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latin typeface="Arial Narrow" panose="020B0506020102020204" pitchFamily="34" charset="0"/>
                        </a:rPr>
                        <a:t>Cognition</a:t>
                      </a:r>
                      <a:endParaRPr lang="en-AU" sz="2400" b="1" dirty="0"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76588"/>
              </p:ext>
            </p:extLst>
          </p:nvPr>
        </p:nvGraphicFramePr>
        <p:xfrm>
          <a:off x="467544" y="1925515"/>
          <a:ext cx="8227220" cy="493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199866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6600"/>
                </a:solidFill>
                <a:latin typeface="Arial Narrow" panose="020B0506020102020204" pitchFamily="34" charset="0"/>
              </a:rPr>
              <a:t>WG Response</a:t>
            </a:r>
            <a:endParaRPr lang="en-AU" sz="1600" b="1" dirty="0">
              <a:solidFill>
                <a:srgbClr val="006600"/>
              </a:solidFill>
              <a:latin typeface="Arial Narrow" panose="020B05060201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259632" y="3140968"/>
            <a:ext cx="1494130" cy="982600"/>
          </a:xfrm>
          <a:prstGeom prst="wedgeRoundRectCallout">
            <a:avLst>
              <a:gd name="adj1" fmla="val -20844"/>
              <a:gd name="adj2" fmla="val 48408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AU" sz="1600" kern="120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Again, here we see high specificity</a:t>
            </a:r>
            <a:endParaRPr lang="en-AU" sz="1600" kern="1200" baseline="0" dirty="0" smtClean="0">
              <a:solidFill>
                <a:schemeClr val="tx1"/>
              </a:solidFill>
              <a:effectLst/>
              <a:latin typeface="Arial Narrow" panose="020B05060201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516216" y="2528912"/>
            <a:ext cx="2232233" cy="1224111"/>
          </a:xfrm>
          <a:prstGeom prst="wedgeRoundRectCallout">
            <a:avLst>
              <a:gd name="adj1" fmla="val -20844"/>
              <a:gd name="adj2" fmla="val 48408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AU" sz="1600" kern="120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Cognition was one of the domains where the WG questions performed the strongest</a:t>
            </a:r>
            <a:endParaRPr lang="en-AU" sz="1600" kern="1200" baseline="0" dirty="0" smtClean="0">
              <a:solidFill>
                <a:schemeClr val="tx1"/>
              </a:solidFill>
              <a:effectLst/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96546"/>
              </p:ext>
            </p:extLst>
          </p:nvPr>
        </p:nvGraphicFramePr>
        <p:xfrm>
          <a:off x="3203848" y="1196752"/>
          <a:ext cx="23762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latin typeface="Arial Narrow" panose="020B0506020102020204" pitchFamily="34" charset="0"/>
                        </a:rPr>
                        <a:t>Self-care</a:t>
                      </a:r>
                      <a:endParaRPr lang="en-AU" sz="2400" b="1" dirty="0"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526218"/>
              </p:ext>
            </p:extLst>
          </p:nvPr>
        </p:nvGraphicFramePr>
        <p:xfrm>
          <a:off x="467544" y="1925515"/>
          <a:ext cx="8227220" cy="493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199866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6600"/>
                </a:solidFill>
                <a:latin typeface="Arial Narrow" panose="020B0506020102020204" pitchFamily="34" charset="0"/>
              </a:rPr>
              <a:t>WG Response</a:t>
            </a:r>
            <a:endParaRPr lang="en-AU" sz="1600" b="1" dirty="0">
              <a:solidFill>
                <a:srgbClr val="006600"/>
              </a:solidFill>
              <a:latin typeface="Arial Narrow" panose="020B05060201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331640" y="2852936"/>
            <a:ext cx="1494221" cy="982585"/>
          </a:xfrm>
          <a:prstGeom prst="wedgeRoundRectCallout">
            <a:avLst>
              <a:gd name="adj1" fmla="val -20844"/>
              <a:gd name="adj2" fmla="val 48408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AU" sz="1600" kern="120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Again, here we see high specificity</a:t>
            </a:r>
            <a:endParaRPr lang="en-AU" sz="1600" kern="1200" baseline="0" dirty="0" smtClean="0">
              <a:solidFill>
                <a:schemeClr val="tx1"/>
              </a:solidFill>
              <a:effectLst/>
              <a:latin typeface="Arial Narrow" panose="020B05060201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60231" y="2996952"/>
            <a:ext cx="2232233" cy="1224109"/>
          </a:xfrm>
          <a:prstGeom prst="wedgeRoundRectCallout">
            <a:avLst>
              <a:gd name="adj1" fmla="val -20844"/>
              <a:gd name="adj2" fmla="val 48408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AU" sz="1600" kern="1200" dirty="0" smtClean="0">
                <a:solidFill>
                  <a:schemeClr val="tx1"/>
                </a:solidFill>
                <a:effectLst/>
                <a:latin typeface="Arial Narrow" panose="020B0506020102020204" pitchFamily="34" charset="0"/>
              </a:rPr>
              <a:t>And a range of outcomes where a person has a severe or profound self-care limitation</a:t>
            </a:r>
            <a:endParaRPr lang="en-AU" sz="1600" kern="1200" baseline="0" dirty="0" smtClean="0">
              <a:solidFill>
                <a:schemeClr val="tx1"/>
              </a:solidFill>
              <a:effectLst/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Comparing Australia’s WG and SDAC results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96844"/>
              </p:ext>
            </p:extLst>
          </p:nvPr>
        </p:nvGraphicFramePr>
        <p:xfrm>
          <a:off x="3203848" y="1196752"/>
          <a:ext cx="23762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latin typeface="Arial Narrow" panose="020B0506020102020204" pitchFamily="34" charset="0"/>
                        </a:rPr>
                        <a:t>Communication</a:t>
                      </a:r>
                      <a:endParaRPr lang="en-AU" sz="2400" b="1" dirty="0">
                        <a:latin typeface="Arial Narrow" panose="020B0506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706051"/>
              </p:ext>
            </p:extLst>
          </p:nvPr>
        </p:nvGraphicFramePr>
        <p:xfrm>
          <a:off x="467544" y="1925515"/>
          <a:ext cx="8227220" cy="493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199866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6600"/>
                </a:solidFill>
                <a:latin typeface="Arial Narrow" panose="020B0506020102020204" pitchFamily="34" charset="0"/>
              </a:rPr>
              <a:t>WG Response</a:t>
            </a:r>
            <a:endParaRPr lang="en-AU" sz="1600" b="1" dirty="0">
              <a:solidFill>
                <a:srgbClr val="006600"/>
              </a:solidFill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549076" y="1439863"/>
            <a:ext cx="7326956" cy="523049"/>
          </a:xfrm>
        </p:spPr>
        <p:txBody>
          <a:bodyPr/>
          <a:lstStyle/>
          <a:p>
            <a:r>
              <a:rPr lang="en-A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International disability </a:t>
            </a:r>
            <a:r>
              <a:rPr lang="en-AU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A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artnerships</a:t>
            </a:r>
            <a:endParaRPr lang="en-A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552" y="1720997"/>
            <a:ext cx="8094143" cy="4429264"/>
            <a:chOff x="1049857" y="1720997"/>
            <a:chExt cx="8094143" cy="44292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159" y="1962913"/>
              <a:ext cx="4278456" cy="64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381" y="1962913"/>
              <a:ext cx="1744389" cy="64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57" y="2724912"/>
              <a:ext cx="2389222" cy="689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381" y="4599545"/>
              <a:ext cx="1100683" cy="1550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823" y="2771919"/>
              <a:ext cx="2160466" cy="64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314" y="3567497"/>
              <a:ext cx="1405483" cy="94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663" y="4878531"/>
              <a:ext cx="1204367" cy="1126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"/>
            <a:stretch/>
          </p:blipFill>
          <p:spPr bwMode="auto">
            <a:xfrm>
              <a:off x="6173130" y="5008506"/>
              <a:ext cx="2607990" cy="88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174" y="1720997"/>
              <a:ext cx="1438275" cy="948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875" y="3596973"/>
              <a:ext cx="3349100" cy="83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57" y="3535942"/>
              <a:ext cx="2617437" cy="97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810521" y="2725968"/>
              <a:ext cx="3333479" cy="672609"/>
              <a:chOff x="5810521" y="2725968"/>
              <a:chExt cx="3333479" cy="672609"/>
            </a:xfrm>
          </p:grpSpPr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649" y="2725968"/>
                <a:ext cx="2267447" cy="47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810521" y="3152356"/>
                <a:ext cx="333347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34A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rPr>
                  <a:t>Australian Development Research Awards Scheme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378630" y="4875723"/>
              <a:ext cx="2574369" cy="1208607"/>
              <a:chOff x="2407205" y="4904298"/>
              <a:chExt cx="2574369" cy="1208607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886"/>
              <a:stretch/>
            </p:blipFill>
            <p:spPr bwMode="auto">
              <a:xfrm>
                <a:off x="2407205" y="4904298"/>
                <a:ext cx="2204951" cy="1198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407205" y="5712795"/>
                <a:ext cx="25743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rPr>
                  <a:t>UN Special Rapporteur on the </a:t>
                </a:r>
                <a:br>
                  <a:rPr kumimoji="0" lang="en-AU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rPr>
                </a:br>
                <a:r>
                  <a:rPr kumimoji="0" lang="en-AU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rPr>
                  <a:t>Rights of Persons with Disabilities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32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5127" y="3348626"/>
            <a:ext cx="289086" cy="296398"/>
            <a:chOff x="251518" y="1203599"/>
            <a:chExt cx="499780" cy="51242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34674" y="4572762"/>
            <a:ext cx="289086" cy="296398"/>
            <a:chOff x="251518" y="1203599"/>
            <a:chExt cx="499780" cy="51242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27247" y="2772562"/>
            <a:ext cx="289086" cy="296398"/>
            <a:chOff x="251518" y="1203599"/>
            <a:chExt cx="499780" cy="51242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34674" y="3933056"/>
            <a:ext cx="289086" cy="296398"/>
            <a:chOff x="251518" y="1203599"/>
            <a:chExt cx="499780" cy="51242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43082" y="6084930"/>
            <a:ext cx="289086" cy="296398"/>
            <a:chOff x="251518" y="1203599"/>
            <a:chExt cx="499780" cy="51242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251520" y="2076345"/>
            <a:ext cx="831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Arial Narrow" panose="020B0506020102020204" pitchFamily="34" charset="0"/>
              </a:rPr>
              <a:t>We are currently considering what effect the following had:</a:t>
            </a:r>
            <a:endParaRPr lang="en-AU" sz="2000" dirty="0">
              <a:latin typeface="Arial Narrow" panose="020B0506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2699335"/>
            <a:ext cx="8268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Arial Narrow" panose="020B0506020102020204" pitchFamily="34" charset="0"/>
              </a:rPr>
              <a:t>Interview method – using a phone interview?</a:t>
            </a:r>
          </a:p>
          <a:p>
            <a:endParaRPr lang="en-AU" sz="2000" dirty="0" smtClean="0">
              <a:latin typeface="Arial Narrow" panose="020B0506020102020204" pitchFamily="34" charset="0"/>
            </a:endParaRPr>
          </a:p>
          <a:p>
            <a:r>
              <a:rPr lang="en-AU" sz="2000" dirty="0" smtClean="0">
                <a:latin typeface="Arial Narrow" panose="020B0506020102020204" pitchFamily="34" charset="0"/>
              </a:rPr>
              <a:t>Respondent – answering for all in household?</a:t>
            </a:r>
          </a:p>
          <a:p>
            <a:endParaRPr lang="en-AU" sz="2000" dirty="0" smtClean="0">
              <a:latin typeface="Arial Narrow" panose="020B0506020102020204" pitchFamily="34" charset="0"/>
            </a:endParaRPr>
          </a:p>
          <a:p>
            <a:r>
              <a:rPr lang="en-AU" sz="2000" dirty="0" smtClean="0">
                <a:latin typeface="Arial Narrow" panose="020B0506020102020204" pitchFamily="34" charset="0"/>
              </a:rPr>
              <a:t>Number of questions – 6 compared to an extensive set?</a:t>
            </a:r>
          </a:p>
          <a:p>
            <a:endParaRPr lang="en-AU" sz="2000" dirty="0" smtClean="0">
              <a:latin typeface="Arial Narrow" panose="020B0506020102020204" pitchFamily="34" charset="0"/>
            </a:endParaRPr>
          </a:p>
          <a:p>
            <a:r>
              <a:rPr lang="en-AU" sz="2000" dirty="0" smtClean="0">
                <a:latin typeface="Arial Narrow" panose="020B0506020102020204" pitchFamily="34" charset="0"/>
              </a:rPr>
              <a:t>Collection mode – follow up survey?</a:t>
            </a:r>
          </a:p>
          <a:p>
            <a:endParaRPr lang="en-AU" sz="2000" dirty="0" smtClean="0">
              <a:latin typeface="Arial Narrow" panose="020B0506020102020204" pitchFamily="34" charset="0"/>
            </a:endParaRPr>
          </a:p>
          <a:p>
            <a:r>
              <a:rPr lang="en-AU" sz="2000" dirty="0" smtClean="0">
                <a:latin typeface="Arial Narrow" panose="020B0506020102020204" pitchFamily="34" charset="0"/>
              </a:rPr>
              <a:t>Question format – asking question for each domain of everyone in household before proceeding to next domain?</a:t>
            </a:r>
          </a:p>
          <a:p>
            <a:endParaRPr lang="en-AU" sz="2000" dirty="0">
              <a:latin typeface="Arial Narrow" panose="020B0506020102020204" pitchFamily="34" charset="0"/>
            </a:endParaRPr>
          </a:p>
          <a:p>
            <a:r>
              <a:rPr lang="en-AU" sz="2000" dirty="0" smtClean="0">
                <a:latin typeface="Arial Narrow" panose="020B0506020102020204" pitchFamily="34" charset="0"/>
              </a:rPr>
              <a:t>Interviewer training– more supporting material for interviewers?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34674" y="5220834"/>
            <a:ext cx="289086" cy="296398"/>
            <a:chOff x="251518" y="1203599"/>
            <a:chExt cx="499780" cy="512422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51520" y="1124744"/>
            <a:ext cx="841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latin typeface="Arial Narrow" panose="020B0506020102020204" pitchFamily="34" charset="0"/>
              </a:rPr>
              <a:t>Differences in survey methodology </a:t>
            </a:r>
            <a:r>
              <a:rPr lang="en-AU" sz="2000" b="1" dirty="0" smtClean="0">
                <a:latin typeface="Arial Narrow" panose="020B0506020102020204" pitchFamily="34" charset="0"/>
              </a:rPr>
              <a:t>may explain </a:t>
            </a:r>
            <a:r>
              <a:rPr lang="en-AU" sz="2000" b="1" dirty="0">
                <a:latin typeface="Arial Narrow" panose="020B0506020102020204" pitchFamily="34" charset="0"/>
              </a:rPr>
              <a:t>some of the </a:t>
            </a:r>
            <a:r>
              <a:rPr lang="en-AU" sz="2000" b="1" dirty="0" smtClean="0">
                <a:latin typeface="Arial Narrow" panose="020B0506020102020204" pitchFamily="34" charset="0"/>
              </a:rPr>
              <a:t>observed differences </a:t>
            </a:r>
            <a:br>
              <a:rPr lang="en-AU" sz="2000" b="1" dirty="0" smtClean="0">
                <a:latin typeface="Arial Narrow" panose="020B0506020102020204" pitchFamily="34" charset="0"/>
              </a:rPr>
            </a:br>
            <a:r>
              <a:rPr lang="en-AU" sz="2000" b="1" dirty="0" smtClean="0">
                <a:latin typeface="Arial Narrow" panose="020B0506020102020204" pitchFamily="34" charset="0"/>
              </a:rPr>
              <a:t>in Australia’s WG disability estimates</a:t>
            </a:r>
            <a:r>
              <a:rPr lang="en-AU" sz="2000" b="1" dirty="0">
                <a:latin typeface="Arial Narrow" panose="020B0506020102020204" pitchFamily="34" charset="0"/>
              </a:rPr>
              <a:t> </a:t>
            </a:r>
            <a:r>
              <a:rPr lang="en-AU" sz="2000" b="1" dirty="0" smtClean="0">
                <a:latin typeface="Arial Narrow" panose="020B0506020102020204" pitchFamily="34" charset="0"/>
              </a:rPr>
              <a:t>compared to the SDAC</a:t>
            </a:r>
            <a:endParaRPr lang="en-AU" sz="2000" b="1" dirty="0">
              <a:latin typeface="Arial Narrow" panose="020B0506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Arial Narrow" panose="020B0506020102020204" pitchFamily="34" charset="0"/>
              </a:rPr>
              <a:t>Comparing Australia’s WG and SDAC</a:t>
            </a:r>
          </a:p>
        </p:txBody>
      </p:sp>
    </p:spTree>
    <p:extLst>
      <p:ext uri="{BB962C8B-B14F-4D97-AF65-F5344CB8AC3E}">
        <p14:creationId xmlns:p14="http://schemas.microsoft.com/office/powerpoint/2010/main" val="22841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44824"/>
            <a:ext cx="2497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 smtClean="0">
                <a:latin typeface="Arial Narrow" panose="020B0506020102020204" pitchFamily="34" charset="0"/>
              </a:rPr>
              <a:t>Thank you</a:t>
            </a:r>
            <a:endParaRPr lang="en-AU" sz="4400" b="1" dirty="0">
              <a:latin typeface="Arial Narrow" panose="020B0506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299695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AU" sz="2000" b="1" dirty="0" smtClean="0">
                <a:solidFill>
                  <a:srgbClr val="000000"/>
                </a:solidFill>
                <a:latin typeface="Arial Narrow" panose="020B0506020102020204" pitchFamily="34" charset="0"/>
              </a:rPr>
              <a:t>Contact us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AU" sz="2000" dirty="0" smtClean="0">
                <a:solidFill>
                  <a:srgbClr val="000000"/>
                </a:solidFill>
                <a:latin typeface="Arial Narrow" panose="020B0506020102020204" pitchFamily="34" charset="0"/>
              </a:rPr>
              <a:t>disability.statistics@abs.gov.au</a:t>
            </a:r>
            <a:endParaRPr lang="en-AU" sz="2000" dirty="0">
              <a:solidFill>
                <a:srgbClr val="000000"/>
              </a:solidFill>
              <a:latin typeface="Arial Narrow" panose="020B0506020102020204" pitchFamily="34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AU" sz="2000" dirty="0" smtClean="0">
                <a:solidFill>
                  <a:srgbClr val="000000"/>
                </a:solidFill>
                <a:latin typeface="Arial Narrow" panose="020B0506020102020204" pitchFamily="34" charset="0"/>
              </a:rPr>
              <a:t>Suraksha.Maharaj@abs.gov.au </a:t>
            </a:r>
            <a:endParaRPr lang="en-AU" sz="2000" dirty="0">
              <a:solidFill>
                <a:srgbClr val="000000"/>
              </a:solidFill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1439863"/>
            <a:ext cx="7952433" cy="818052"/>
          </a:xfrm>
        </p:spPr>
        <p:txBody>
          <a:bodyPr>
            <a:normAutofit/>
          </a:bodyPr>
          <a:lstStyle/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b="1" dirty="0">
                <a:solidFill>
                  <a:srgbClr val="54534A"/>
                </a:solidFill>
                <a:ea typeface="ＭＳ Ｐゴシック" charset="-128"/>
                <a:cs typeface="Helvetica" panose="020B0604020202020204" pitchFamily="34" charset="0"/>
              </a:rPr>
              <a:t>Strengthening disability data collection and analysis globally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5" y="2301337"/>
            <a:ext cx="4472758" cy="2981840"/>
          </a:xfr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51" y="2165448"/>
            <a:ext cx="2389222" cy="68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67" y="3340071"/>
            <a:ext cx="1744389" cy="64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21" y="4507819"/>
            <a:ext cx="1100683" cy="15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6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2060848"/>
            <a:ext cx="5328592" cy="4285760"/>
          </a:xfrm>
        </p:spPr>
        <p:txBody>
          <a:bodyPr/>
          <a:lstStyle/>
          <a:p>
            <a:pPr marL="285750" lvl="1" indent="-285750">
              <a:spcBef>
                <a:spcPts val="550"/>
              </a:spcBef>
              <a:spcAft>
                <a:spcPts val="55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GLAD Network is an international group of donors, multilateral agencies, foundations and philanthropic organisations, and private sector entities actively contributing resources internationally to disability inclusive development</a:t>
            </a:r>
          </a:p>
          <a:p>
            <a:pPr marL="285750" lvl="1" indent="-285750">
              <a:spcBef>
                <a:spcPts val="550"/>
              </a:spcBef>
              <a:spcAft>
                <a:spcPts val="55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GLAD promotes international cooperation on disability-inclusive development </a:t>
            </a:r>
          </a:p>
          <a:p>
            <a:pPr marL="285750" lvl="1" indent="-285750">
              <a:spcBef>
                <a:spcPts val="550"/>
              </a:spcBef>
              <a:spcAft>
                <a:spcPts val="55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DFAT and IDA co-chairs of GLAD in 2016-17</a:t>
            </a:r>
          </a:p>
          <a:p>
            <a:pPr marL="285750" lvl="1" indent="-285750">
              <a:spcBef>
                <a:spcPts val="550"/>
              </a:spcBef>
              <a:spcAft>
                <a:spcPts val="550"/>
              </a:spcAft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GLAD Steering Committee meeting held in New York in June 2016</a:t>
            </a:r>
          </a:p>
          <a:p>
            <a:pPr marL="285750" lvl="1" indent="-285750">
              <a:spcBef>
                <a:spcPts val="550"/>
              </a:spcBef>
              <a:spcAft>
                <a:spcPts val="55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GLAD Network meeting in Berlin in March 2017</a:t>
            </a:r>
            <a:endParaRPr lang="en-A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489992" y="1439859"/>
            <a:ext cx="8654008" cy="523049"/>
          </a:xfrm>
        </p:spPr>
        <p:txBody>
          <a:bodyPr>
            <a:noAutofit/>
          </a:bodyPr>
          <a:lstStyle/>
          <a:p>
            <a:pPr lvl="1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000" b="1" kern="1200" dirty="0">
                <a:solidFill>
                  <a:srgbClr val="54534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Global Action on Disability (GLAD) Network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9"/>
          <a:stretch/>
        </p:blipFill>
        <p:spPr bwMode="auto">
          <a:xfrm>
            <a:off x="6295770" y="3305547"/>
            <a:ext cx="2396842" cy="302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6249" y="6144740"/>
            <a:ext cx="17134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Photo: DFAT Photo/Miller Lokanata</a:t>
            </a:r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95770" y="1970796"/>
            <a:ext cx="2380124" cy="13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96752"/>
            <a:ext cx="658685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800" b="1" dirty="0" smtClean="0">
                <a:latin typeface="+mj-lt"/>
              </a:rPr>
              <a:t>Sharing Australia’s experiences – disability statistics nationally and internationally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8345" y="2805526"/>
            <a:ext cx="5485903" cy="1019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A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506020102020204" pitchFamily="34" charset="0"/>
                <a:ea typeface="Calibri"/>
                <a:cs typeface="Times New Roman"/>
              </a:rPr>
              <a:t>Suraksha </a:t>
            </a:r>
            <a:r>
              <a:rPr lang="en-A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506020102020204" pitchFamily="34" charset="0"/>
                <a:ea typeface="Calibri"/>
                <a:cs typeface="Times New Roman"/>
              </a:rPr>
              <a:t>Maharaj</a:t>
            </a:r>
            <a:r>
              <a:rPr lang="en-A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506020102020204" pitchFamily="34" charset="0"/>
                <a:ea typeface="Calibri"/>
                <a:cs typeface="Times New Roman"/>
              </a:rPr>
              <a:t/>
            </a:r>
            <a:br>
              <a:rPr lang="en-A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506020102020204" pitchFamily="34" charset="0"/>
                <a:ea typeface="Calibri"/>
                <a:cs typeface="Times New Roman"/>
              </a:rPr>
            </a:br>
            <a:r>
              <a:rPr lang="en-A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506020102020204" pitchFamily="34" charset="0"/>
                <a:ea typeface="Calibri"/>
                <a:cs typeface="Times New Roman"/>
              </a:rPr>
              <a:t>Director</a:t>
            </a:r>
            <a:br>
              <a:rPr lang="en-A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506020102020204" pitchFamily="34" charset="0"/>
                <a:ea typeface="Calibri"/>
                <a:cs typeface="Times New Roman"/>
              </a:rPr>
            </a:br>
            <a:r>
              <a:rPr lang="en-A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506020102020204" pitchFamily="34" charset="0"/>
                <a:ea typeface="Calibri"/>
                <a:cs typeface="Times New Roman"/>
              </a:rPr>
              <a:t>Disability, Ageing and Carers National Statistical Centre</a:t>
            </a:r>
            <a:endParaRPr lang="en-A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506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86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44369" y="1340768"/>
            <a:ext cx="2507494" cy="1131912"/>
          </a:xfrm>
          <a:prstGeom prst="ellipse">
            <a:avLst/>
          </a:prstGeom>
          <a:solidFill>
            <a:schemeClr val="tx2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Prevalence of disability in</a:t>
            </a:r>
            <a:r>
              <a:rPr kumimoji="0" lang="en-CA" sz="1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Australia</a:t>
            </a:r>
            <a:endParaRPr kumimoji="0" lang="en-CA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79435" y="5337212"/>
            <a:ext cx="2527294" cy="1224136"/>
          </a:xfrm>
          <a:prstGeom prst="ellipse">
            <a:avLst/>
          </a:prstGeom>
          <a:solidFill>
            <a:srgbClr val="DA7637"/>
          </a:solidFill>
          <a:ln w="25400" cap="flat" cmpd="sng" algn="ctr">
            <a:solidFill>
              <a:srgbClr val="DA76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Need for support of those</a:t>
            </a:r>
            <a:r>
              <a:rPr kumimoji="0" lang="en-CA" sz="1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disability</a:t>
            </a:r>
            <a:endParaRPr kumimoji="0" lang="en-CA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06729" y="3626568"/>
            <a:ext cx="2539001" cy="1368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Demographic information </a:t>
            </a:r>
          </a:p>
        </p:txBody>
      </p:sp>
      <p:sp>
        <p:nvSpPr>
          <p:cNvPr id="12" name="Oval 11"/>
          <p:cNvSpPr/>
          <p:nvPr/>
        </p:nvSpPr>
        <p:spPr>
          <a:xfrm>
            <a:off x="118056" y="2636912"/>
            <a:ext cx="2413385" cy="1128488"/>
          </a:xfrm>
          <a:prstGeom prst="ellipse">
            <a:avLst/>
          </a:prstGeom>
          <a:solidFill>
            <a:srgbClr val="004200"/>
          </a:solidFill>
          <a:ln w="25400" cap="flat" cmpd="sng" algn="ctr">
            <a:solidFill>
              <a:srgbClr val="0042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Carers information</a:t>
            </a:r>
          </a:p>
        </p:txBody>
      </p:sp>
      <p:sp>
        <p:nvSpPr>
          <p:cNvPr id="13" name="Oval 12"/>
          <p:cNvSpPr/>
          <p:nvPr/>
        </p:nvSpPr>
        <p:spPr>
          <a:xfrm>
            <a:off x="6029829" y="1676663"/>
            <a:ext cx="2695564" cy="1210813"/>
          </a:xfrm>
          <a:prstGeom prst="ellipse">
            <a:avLst/>
          </a:prstGeom>
          <a:solidFill>
            <a:srgbClr val="A43D3A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Socioeconomic information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87476"/>
            <a:ext cx="3186021" cy="21072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latin typeface="Arial Narrow" panose="020B0506020102020204" pitchFamily="34" charset="0"/>
              </a:rPr>
              <a:t>Survey of Disability, Ageing and Carers</a:t>
            </a:r>
            <a:endParaRPr lang="en-AU" sz="3000" b="1" dirty="0">
              <a:latin typeface="Arial Narrow" panose="020B05060201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0882" y="4653136"/>
            <a:ext cx="2527294" cy="122413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Older Australians</a:t>
            </a:r>
          </a:p>
        </p:txBody>
      </p:sp>
    </p:spTree>
    <p:extLst>
      <p:ext uri="{BB962C8B-B14F-4D97-AF65-F5344CB8AC3E}">
        <p14:creationId xmlns:p14="http://schemas.microsoft.com/office/powerpoint/2010/main" val="17051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1754" y="2713854"/>
            <a:ext cx="82001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Washington Group Short Set on Functioning questions</a:t>
            </a:r>
          </a:p>
          <a:p>
            <a:endParaRPr lang="en-AU" sz="2000" dirty="0" smtClean="0"/>
          </a:p>
          <a:p>
            <a:r>
              <a:rPr lang="en-AU" sz="2000" dirty="0" smtClean="0"/>
              <a:t>Voluntary follow-up survey, sampled from SDAC</a:t>
            </a:r>
          </a:p>
          <a:p>
            <a:endParaRPr lang="en-AU" sz="2000" dirty="0"/>
          </a:p>
          <a:p>
            <a:r>
              <a:rPr lang="en-AU" sz="2000" dirty="0" smtClean="0"/>
              <a:t>6,213 households </a:t>
            </a:r>
            <a:endParaRPr lang="en-AU" sz="2000" dirty="0"/>
          </a:p>
          <a:p>
            <a:r>
              <a:rPr lang="en-AU" sz="2000" dirty="0" smtClean="0"/>
              <a:t>(13,837 people)</a:t>
            </a:r>
          </a:p>
          <a:p>
            <a:endParaRPr lang="en-AU" sz="2000" dirty="0"/>
          </a:p>
          <a:p>
            <a:r>
              <a:rPr lang="en-AU" sz="2000" dirty="0"/>
              <a:t>Computer-assisted </a:t>
            </a:r>
            <a:endParaRPr lang="en-AU" sz="2000" dirty="0" smtClean="0"/>
          </a:p>
          <a:p>
            <a:r>
              <a:rPr lang="en-AU" sz="2000" dirty="0" smtClean="0"/>
              <a:t>telephone </a:t>
            </a:r>
            <a:r>
              <a:rPr lang="en-AU" sz="2000" dirty="0"/>
              <a:t>interviews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446619" y="4917392"/>
            <a:ext cx="289086" cy="296398"/>
            <a:chOff x="251518" y="1203599"/>
            <a:chExt cx="499780" cy="5124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94482" y="3356992"/>
            <a:ext cx="289086" cy="296398"/>
            <a:chOff x="251518" y="1203599"/>
            <a:chExt cx="499780" cy="51242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02668" y="2787577"/>
            <a:ext cx="289086" cy="296398"/>
            <a:chOff x="251518" y="1203599"/>
            <a:chExt cx="499780" cy="51242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97709" y="4013430"/>
            <a:ext cx="289086" cy="296398"/>
            <a:chOff x="251518" y="1203599"/>
            <a:chExt cx="499780" cy="51242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21" y="3717032"/>
            <a:ext cx="4915256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1520" y="1268760"/>
            <a:ext cx="8241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latin typeface="Arial Narrow" panose="020B0506020102020204" pitchFamily="34" charset="0"/>
              </a:rPr>
              <a:t>The 2016 SDS was conducted </a:t>
            </a:r>
            <a:r>
              <a:rPr lang="en-AU" sz="2000" b="1" dirty="0" smtClean="0">
                <a:latin typeface="Arial Narrow" panose="020B0506020102020204" pitchFamily="34" charset="0"/>
              </a:rPr>
              <a:t>in collaboration with the </a:t>
            </a:r>
            <a:r>
              <a:rPr lang="en-AU" sz="2000" b="1" dirty="0">
                <a:latin typeface="Arial Narrow" panose="020B0506020102020204" pitchFamily="34" charset="0"/>
              </a:rPr>
              <a:t>Australian </a:t>
            </a:r>
            <a:r>
              <a:rPr lang="en-AU" sz="2000" b="1" dirty="0" smtClean="0">
                <a:latin typeface="Arial Narrow" panose="020B0506020102020204" pitchFamily="34" charset="0"/>
              </a:rPr>
              <a:t>Department </a:t>
            </a:r>
            <a:r>
              <a:rPr lang="en-AU" sz="2000" b="1" dirty="0">
                <a:latin typeface="Arial Narrow" panose="020B0506020102020204" pitchFamily="34" charset="0"/>
              </a:rPr>
              <a:t>of </a:t>
            </a:r>
            <a:r>
              <a:rPr lang="en-AU" sz="2000" b="1" dirty="0" smtClean="0">
                <a:latin typeface="Arial Narrow" panose="020B0506020102020204" pitchFamily="34" charset="0"/>
              </a:rPr>
              <a:t/>
            </a:r>
            <a:br>
              <a:rPr lang="en-AU" sz="2000" b="1" dirty="0" smtClean="0">
                <a:latin typeface="Arial Narrow" panose="020B0506020102020204" pitchFamily="34" charset="0"/>
              </a:rPr>
            </a:br>
            <a:r>
              <a:rPr lang="en-AU" sz="2000" b="1" dirty="0" smtClean="0">
                <a:latin typeface="Arial Narrow" panose="020B0506020102020204" pitchFamily="34" charset="0"/>
              </a:rPr>
              <a:t>Foreign </a:t>
            </a:r>
            <a:r>
              <a:rPr lang="en-AU" sz="2000" b="1" dirty="0">
                <a:latin typeface="Arial Narrow" panose="020B0506020102020204" pitchFamily="34" charset="0"/>
              </a:rPr>
              <a:t>Affairs and Trade to provide an internationally comparable </a:t>
            </a:r>
            <a:r>
              <a:rPr lang="en-AU" sz="2000" b="1" dirty="0" smtClean="0">
                <a:latin typeface="Arial Narrow" panose="020B0506020102020204" pitchFamily="34" charset="0"/>
              </a:rPr>
              <a:t>disability </a:t>
            </a:r>
            <a:br>
              <a:rPr lang="en-AU" sz="2000" b="1" dirty="0" smtClean="0">
                <a:latin typeface="Arial Narrow" panose="020B0506020102020204" pitchFamily="34" charset="0"/>
              </a:rPr>
            </a:br>
            <a:r>
              <a:rPr lang="en-AU" sz="2000" b="1" dirty="0" smtClean="0">
                <a:latin typeface="Arial Narrow" panose="020B0506020102020204" pitchFamily="34" charset="0"/>
              </a:rPr>
              <a:t>measure for Australia</a:t>
            </a:r>
            <a:endParaRPr lang="en-AU" sz="2000" b="1" i="1" dirty="0">
              <a:solidFill>
                <a:srgbClr val="FF0000"/>
              </a:solidFill>
              <a:latin typeface="Arial Narrow" panose="020B0506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Arial Narrow" panose="020B0506020102020204" pitchFamily="34" charset="0"/>
              </a:rPr>
              <a:t>The 2016 Supplementary Disability Survey</a:t>
            </a:r>
          </a:p>
        </p:txBody>
      </p:sp>
    </p:spTree>
    <p:extLst>
      <p:ext uri="{BB962C8B-B14F-4D97-AF65-F5344CB8AC3E}">
        <p14:creationId xmlns:p14="http://schemas.microsoft.com/office/powerpoint/2010/main" val="5578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4266966"/>
            <a:ext cx="3603591" cy="2402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17" y="170080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Respondents were asked about their level of difficulty because of a health problem</a:t>
            </a:r>
          </a:p>
          <a:p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r>
              <a:rPr lang="en-AU" sz="2400" dirty="0" smtClean="0"/>
              <a:t>Weights calculated based on SDAC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endParaRPr lang="en-AU" sz="2400" dirty="0" smtClean="0"/>
          </a:p>
          <a:p>
            <a:r>
              <a:rPr lang="en-AU" sz="2400" dirty="0" smtClean="0"/>
              <a:t>Estimated resident population                                  benchmarks (ERP) and person                                             level benchmarks from the SDAC</a:t>
            </a:r>
            <a:endParaRPr lang="en-AU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2554" y="1764450"/>
            <a:ext cx="289086" cy="296398"/>
            <a:chOff x="251518" y="1203599"/>
            <a:chExt cx="499780" cy="51242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98404" y="3260769"/>
            <a:ext cx="289086" cy="296398"/>
            <a:chOff x="251518" y="1203599"/>
            <a:chExt cx="499780" cy="51242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65770" y="4387719"/>
            <a:ext cx="289086" cy="296398"/>
            <a:chOff x="251518" y="1203599"/>
            <a:chExt cx="499780" cy="51242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00"/>
            <a:stretch/>
          </p:blipFill>
          <p:spPr bwMode="auto">
            <a:xfrm rot="5400000">
              <a:off x="373951" y="1338675"/>
              <a:ext cx="254913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441"/>
            <a:stretch/>
          </p:blipFill>
          <p:spPr bwMode="auto">
            <a:xfrm rot="5400000">
              <a:off x="372654" y="1082464"/>
              <a:ext cx="257509" cy="4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050504" y="2606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Arial Narrow" panose="020B0506020102020204" pitchFamily="34" charset="0"/>
              </a:rPr>
              <a:t>The 2016 Supplementary Disability Survey</a:t>
            </a:r>
          </a:p>
        </p:txBody>
      </p:sp>
    </p:spTree>
    <p:extLst>
      <p:ext uri="{BB962C8B-B14F-4D97-AF65-F5344CB8AC3E}">
        <p14:creationId xmlns:p14="http://schemas.microsoft.com/office/powerpoint/2010/main" val="3797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_powerp_horiz_3by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BS Circles - Cover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 Circles - Cover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BS Placeholder">
  <a:themeElements>
    <a:clrScheme name="ABS Circles - Cover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S Circles - Cover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 Circles - Cover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BS_powerp_horiz_3by4">
  <a:themeElements>
    <a:clrScheme name="ABS Circles - Cover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S Circles - Cover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 Circles - Cover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usAID MDG-Alternate">
  <a:themeElements>
    <a:clrScheme name="AusAID">
      <a:dk1>
        <a:srgbClr val="54534A"/>
      </a:dk1>
      <a:lt1>
        <a:sysClr val="window" lastClr="FFFFFF"/>
      </a:lt1>
      <a:dk2>
        <a:srgbClr val="54534A"/>
      </a:dk2>
      <a:lt2>
        <a:srgbClr val="EEECE1"/>
      </a:lt2>
      <a:accent1>
        <a:srgbClr val="AD495D"/>
      </a:accent1>
      <a:accent2>
        <a:srgbClr val="74CBC8"/>
      </a:accent2>
      <a:accent3>
        <a:srgbClr val="AB9C8F"/>
      </a:accent3>
      <a:accent4>
        <a:srgbClr val="F68B33"/>
      </a:accent4>
      <a:accent5>
        <a:srgbClr val="5B9B98"/>
      </a:accent5>
      <a:accent6>
        <a:srgbClr val="DDD056"/>
      </a:accent6>
      <a:hlink>
        <a:srgbClr val="68BAD6"/>
      </a:hlink>
      <a:folHlink>
        <a:srgbClr val="F265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ABS_powerp_horiz_3_4</Template>
  <TotalTime>12530</TotalTime>
  <Words>1380</Words>
  <Application>Microsoft Office PowerPoint</Application>
  <PresentationFormat>On-screen Show (4:3)</PresentationFormat>
  <Paragraphs>313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ABS_powerp_horiz_3by4</vt:lpstr>
      <vt:lpstr>ABS Placeholder</vt:lpstr>
      <vt:lpstr>1_ABS_powerp_horiz_3by4</vt:lpstr>
      <vt:lpstr>Office Theme</vt:lpstr>
      <vt:lpstr>AusAID MDG-Alternate</vt:lpstr>
      <vt:lpstr>Sharing Australia’s experiences: Disability statistics nationally and internationally </vt:lpstr>
      <vt:lpstr>PowerPoint Presentation</vt:lpstr>
      <vt:lpstr>International disability partnerships</vt:lpstr>
      <vt:lpstr>PowerPoint Presentation</vt:lpstr>
      <vt:lpstr>Global Action on Disability (GLAD)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ABS</dc:subject>
  <dc:creator>ABS</dc:creator>
  <cp:lastModifiedBy>Emma Bird</cp:lastModifiedBy>
  <cp:revision>645</cp:revision>
  <cp:lastPrinted>2016-11-29T04:09:32Z</cp:lastPrinted>
  <dcterms:created xsi:type="dcterms:W3CDTF">2016-05-23T04:19:09Z</dcterms:created>
  <dcterms:modified xsi:type="dcterms:W3CDTF">2016-12-19T11:34:28Z</dcterms:modified>
  <cp:category>ABS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7989c960-a387-4239-9786-67a10c13bd06</vt:lpwstr>
  </property>
  <property fmtid="{D5CDD505-2E9C-101B-9397-08002B2CF9AE}" pid="3" name="DFATTrimPowerPointDocId">
    <vt:lpwstr>54d2a8dc-953f-499c-bd3f-325e932ca202</vt:lpwstr>
  </property>
  <property fmtid="{D5CDD505-2E9C-101B-9397-08002B2CF9AE}" pid="4" name="hptrimdataset">
    <vt:lpwstr>CH</vt:lpwstr>
  </property>
  <property fmtid="{D5CDD505-2E9C-101B-9397-08002B2CF9AE}" pid="5" name="hptrimfileref">
    <vt:lpwstr>16/13739#1</vt:lpwstr>
  </property>
  <property fmtid="{D5CDD505-2E9C-101B-9397-08002B2CF9AE}" pid="6" name="hptrimrecordref">
    <vt:lpwstr/>
  </property>
  <property fmtid="{D5CDD505-2E9C-101B-9397-08002B2CF9AE}" pid="7" name="SEC">
    <vt:lpwstr>UNCLASSIFIED</vt:lpwstr>
  </property>
  <property fmtid="{D5CDD505-2E9C-101B-9397-08002B2CF9AE}" pid="8" name="DLM">
    <vt:lpwstr>No DLM</vt:lpwstr>
  </property>
</Properties>
</file>