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2" r:id="rId3"/>
    <p:sldId id="262" r:id="rId4"/>
    <p:sldId id="263" r:id="rId5"/>
    <p:sldId id="267" r:id="rId6"/>
    <p:sldId id="297" r:id="rId7"/>
    <p:sldId id="298" r:id="rId8"/>
    <p:sldId id="289" r:id="rId9"/>
    <p:sldId id="272" r:id="rId10"/>
    <p:sldId id="279" r:id="rId11"/>
    <p:sldId id="280" r:id="rId12"/>
    <p:sldId id="285" r:id="rId13"/>
    <p:sldId id="281" r:id="rId14"/>
    <p:sldId id="282" r:id="rId15"/>
    <p:sldId id="295" r:id="rId16"/>
    <p:sldId id="284" r:id="rId17"/>
    <p:sldId id="288" r:id="rId1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CCFF"/>
    <a:srgbClr val="00FFFF"/>
    <a:srgbClr val="CCECFF"/>
    <a:srgbClr val="66FFFF"/>
    <a:srgbClr val="FF7C80"/>
    <a:srgbClr val="FF505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084" autoAdjust="0"/>
  </p:normalViewPr>
  <p:slideViewPr>
    <p:cSldViewPr>
      <p:cViewPr varScale="1">
        <p:scale>
          <a:sx n="77" d="100"/>
          <a:sy n="77" d="100"/>
        </p:scale>
        <p:origin x="-26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32" y="-6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nms-03s-fsk10\home01$\FP28872\South%20Africa\00%20Analysis_poverty\SA_poverty08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'Fig1'!$W$2</c:f>
              <c:strCache>
                <c:ptCount val="1"/>
                <c:pt idx="0">
                  <c:v>Males without disabilities</c:v>
                </c:pt>
              </c:strCache>
            </c:strRef>
          </c:tx>
          <c:spPr>
            <a:pattFill prst="ltDnDiag">
              <a:fgClr>
                <a:schemeClr val="accent1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cat>
            <c:numRef>
              <c:f>'Fig1'!$N$3:$N$61</c:f>
              <c:numCache>
                <c:formatCode>General</c:formatCode>
                <c:ptCount val="5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  <c:pt idx="21">
                  <c:v>27</c:v>
                </c:pt>
                <c:pt idx="22">
                  <c:v>28</c:v>
                </c:pt>
                <c:pt idx="23">
                  <c:v>29</c:v>
                </c:pt>
                <c:pt idx="24">
                  <c:v>30</c:v>
                </c:pt>
                <c:pt idx="25">
                  <c:v>31</c:v>
                </c:pt>
                <c:pt idx="26">
                  <c:v>32</c:v>
                </c:pt>
                <c:pt idx="27">
                  <c:v>33</c:v>
                </c:pt>
                <c:pt idx="28">
                  <c:v>34</c:v>
                </c:pt>
                <c:pt idx="29">
                  <c:v>35</c:v>
                </c:pt>
                <c:pt idx="30">
                  <c:v>36</c:v>
                </c:pt>
                <c:pt idx="31">
                  <c:v>37</c:v>
                </c:pt>
                <c:pt idx="32">
                  <c:v>38</c:v>
                </c:pt>
                <c:pt idx="33">
                  <c:v>39</c:v>
                </c:pt>
                <c:pt idx="34">
                  <c:v>40</c:v>
                </c:pt>
                <c:pt idx="35">
                  <c:v>41</c:v>
                </c:pt>
                <c:pt idx="36">
                  <c:v>42</c:v>
                </c:pt>
                <c:pt idx="37">
                  <c:v>43</c:v>
                </c:pt>
                <c:pt idx="38">
                  <c:v>44</c:v>
                </c:pt>
                <c:pt idx="39">
                  <c:v>45</c:v>
                </c:pt>
                <c:pt idx="40">
                  <c:v>46</c:v>
                </c:pt>
                <c:pt idx="41">
                  <c:v>47</c:v>
                </c:pt>
                <c:pt idx="42">
                  <c:v>48</c:v>
                </c:pt>
                <c:pt idx="43">
                  <c:v>49</c:v>
                </c:pt>
                <c:pt idx="44">
                  <c:v>50</c:v>
                </c:pt>
                <c:pt idx="45">
                  <c:v>51</c:v>
                </c:pt>
                <c:pt idx="46">
                  <c:v>52</c:v>
                </c:pt>
                <c:pt idx="47">
                  <c:v>53</c:v>
                </c:pt>
                <c:pt idx="48">
                  <c:v>54</c:v>
                </c:pt>
                <c:pt idx="49">
                  <c:v>55</c:v>
                </c:pt>
                <c:pt idx="50">
                  <c:v>56</c:v>
                </c:pt>
                <c:pt idx="51">
                  <c:v>57</c:v>
                </c:pt>
                <c:pt idx="52">
                  <c:v>58</c:v>
                </c:pt>
                <c:pt idx="53">
                  <c:v>59</c:v>
                </c:pt>
                <c:pt idx="54">
                  <c:v>60</c:v>
                </c:pt>
                <c:pt idx="55">
                  <c:v>61</c:v>
                </c:pt>
                <c:pt idx="56">
                  <c:v>62</c:v>
                </c:pt>
                <c:pt idx="57">
                  <c:v>63</c:v>
                </c:pt>
                <c:pt idx="58">
                  <c:v>64</c:v>
                </c:pt>
              </c:numCache>
            </c:numRef>
          </c:cat>
          <c:val>
            <c:numRef>
              <c:f>'Fig1'!$W$3:$W$61</c:f>
              <c:numCache>
                <c:formatCode>General</c:formatCode>
                <c:ptCount val="59"/>
                <c:pt idx="0">
                  <c:v>2.3099999999999999E-2</c:v>
                </c:pt>
                <c:pt idx="1">
                  <c:v>2.2599999999999999E-2</c:v>
                </c:pt>
                <c:pt idx="2">
                  <c:v>2.2000000000000002E-2</c:v>
                </c:pt>
                <c:pt idx="3">
                  <c:v>2.1899999999999999E-2</c:v>
                </c:pt>
                <c:pt idx="4">
                  <c:v>2.3799999999999998E-2</c:v>
                </c:pt>
                <c:pt idx="5">
                  <c:v>2.5000000000000001E-2</c:v>
                </c:pt>
                <c:pt idx="6">
                  <c:v>2.4799999999999999E-2</c:v>
                </c:pt>
                <c:pt idx="7">
                  <c:v>2.52E-2</c:v>
                </c:pt>
                <c:pt idx="8">
                  <c:v>2.64E-2</c:v>
                </c:pt>
                <c:pt idx="9">
                  <c:v>2.6800000000000001E-2</c:v>
                </c:pt>
                <c:pt idx="10">
                  <c:v>2.6699999999999998E-2</c:v>
                </c:pt>
                <c:pt idx="11">
                  <c:v>2.76E-2</c:v>
                </c:pt>
                <c:pt idx="12">
                  <c:v>2.7099999999999999E-2</c:v>
                </c:pt>
                <c:pt idx="13">
                  <c:v>2.76E-2</c:v>
                </c:pt>
                <c:pt idx="14">
                  <c:v>2.76E-2</c:v>
                </c:pt>
                <c:pt idx="15">
                  <c:v>2.7999999999999997E-2</c:v>
                </c:pt>
                <c:pt idx="16">
                  <c:v>2.5699999999999997E-2</c:v>
                </c:pt>
                <c:pt idx="17">
                  <c:v>2.5600000000000001E-2</c:v>
                </c:pt>
                <c:pt idx="18">
                  <c:v>2.4900000000000002E-2</c:v>
                </c:pt>
                <c:pt idx="19">
                  <c:v>2.5499999999999998E-2</c:v>
                </c:pt>
                <c:pt idx="20">
                  <c:v>2.5699999999999997E-2</c:v>
                </c:pt>
                <c:pt idx="21">
                  <c:v>2.4300000000000002E-2</c:v>
                </c:pt>
                <c:pt idx="22">
                  <c:v>2.41E-2</c:v>
                </c:pt>
                <c:pt idx="23">
                  <c:v>2.3700000000000002E-2</c:v>
                </c:pt>
                <c:pt idx="24">
                  <c:v>2.1299999999999999E-2</c:v>
                </c:pt>
                <c:pt idx="25">
                  <c:v>2.1600000000000001E-2</c:v>
                </c:pt>
                <c:pt idx="26">
                  <c:v>1.95E-2</c:v>
                </c:pt>
                <c:pt idx="27">
                  <c:v>1.7299999999999999E-2</c:v>
                </c:pt>
                <c:pt idx="28">
                  <c:v>1.77E-2</c:v>
                </c:pt>
                <c:pt idx="29">
                  <c:v>1.8000000000000002E-2</c:v>
                </c:pt>
                <c:pt idx="30">
                  <c:v>1.7899999999999999E-2</c:v>
                </c:pt>
                <c:pt idx="31">
                  <c:v>1.6200000000000003E-2</c:v>
                </c:pt>
                <c:pt idx="32">
                  <c:v>1.61E-2</c:v>
                </c:pt>
                <c:pt idx="33">
                  <c:v>1.6E-2</c:v>
                </c:pt>
                <c:pt idx="34">
                  <c:v>1.41E-2</c:v>
                </c:pt>
                <c:pt idx="35">
                  <c:v>1.4800000000000001E-2</c:v>
                </c:pt>
                <c:pt idx="36">
                  <c:v>1.37E-2</c:v>
                </c:pt>
                <c:pt idx="37">
                  <c:v>1.3000000000000001E-2</c:v>
                </c:pt>
                <c:pt idx="38">
                  <c:v>1.0800000000000001E-2</c:v>
                </c:pt>
                <c:pt idx="39">
                  <c:v>1.1299999999999999E-2</c:v>
                </c:pt>
                <c:pt idx="40">
                  <c:v>1.1000000000000001E-2</c:v>
                </c:pt>
                <c:pt idx="41">
                  <c:v>1.1000000000000001E-2</c:v>
                </c:pt>
                <c:pt idx="42">
                  <c:v>1.0500000000000001E-2</c:v>
                </c:pt>
                <c:pt idx="43">
                  <c:v>9.7999999999999997E-3</c:v>
                </c:pt>
                <c:pt idx="44">
                  <c:v>8.6999999999999994E-3</c:v>
                </c:pt>
                <c:pt idx="45">
                  <c:v>8.8999999999999999E-3</c:v>
                </c:pt>
                <c:pt idx="46">
                  <c:v>8.0000000000000002E-3</c:v>
                </c:pt>
                <c:pt idx="47">
                  <c:v>8.0000000000000002E-3</c:v>
                </c:pt>
                <c:pt idx="48">
                  <c:v>7.0999999999999995E-3</c:v>
                </c:pt>
                <c:pt idx="49">
                  <c:v>6.7000000000000002E-3</c:v>
                </c:pt>
                <c:pt idx="50">
                  <c:v>6.3E-3</c:v>
                </c:pt>
                <c:pt idx="51">
                  <c:v>5.7999999999999996E-3</c:v>
                </c:pt>
                <c:pt idx="52">
                  <c:v>5.6999999999999993E-3</c:v>
                </c:pt>
                <c:pt idx="53">
                  <c:v>5.7999999999999996E-3</c:v>
                </c:pt>
                <c:pt idx="54">
                  <c:v>4.7999999999999996E-3</c:v>
                </c:pt>
                <c:pt idx="55">
                  <c:v>4.8999999999999998E-3</c:v>
                </c:pt>
                <c:pt idx="56">
                  <c:v>4.3E-3</c:v>
                </c:pt>
                <c:pt idx="57">
                  <c:v>4.0999999999999995E-3</c:v>
                </c:pt>
                <c:pt idx="58">
                  <c:v>3.7000000000000002E-3</c:v>
                </c:pt>
              </c:numCache>
            </c:numRef>
          </c:val>
        </c:ser>
        <c:ser>
          <c:idx val="0"/>
          <c:order val="1"/>
          <c:tx>
            <c:strRef>
              <c:f>'Fig1'!$U$2</c:f>
              <c:strCache>
                <c:ptCount val="1"/>
                <c:pt idx="0">
                  <c:v>Males with disabilities</c:v>
                </c:pt>
              </c:strCache>
            </c:strRef>
          </c:tx>
          <c:invertIfNegative val="0"/>
          <c:cat>
            <c:numRef>
              <c:f>'Fig1'!$N$3:$N$61</c:f>
              <c:numCache>
                <c:formatCode>General</c:formatCode>
                <c:ptCount val="5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  <c:pt idx="21">
                  <c:v>27</c:v>
                </c:pt>
                <c:pt idx="22">
                  <c:v>28</c:v>
                </c:pt>
                <c:pt idx="23">
                  <c:v>29</c:v>
                </c:pt>
                <c:pt idx="24">
                  <c:v>30</c:v>
                </c:pt>
                <c:pt idx="25">
                  <c:v>31</c:v>
                </c:pt>
                <c:pt idx="26">
                  <c:v>32</c:v>
                </c:pt>
                <c:pt idx="27">
                  <c:v>33</c:v>
                </c:pt>
                <c:pt idx="28">
                  <c:v>34</c:v>
                </c:pt>
                <c:pt idx="29">
                  <c:v>35</c:v>
                </c:pt>
                <c:pt idx="30">
                  <c:v>36</c:v>
                </c:pt>
                <c:pt idx="31">
                  <c:v>37</c:v>
                </c:pt>
                <c:pt idx="32">
                  <c:v>38</c:v>
                </c:pt>
                <c:pt idx="33">
                  <c:v>39</c:v>
                </c:pt>
                <c:pt idx="34">
                  <c:v>40</c:v>
                </c:pt>
                <c:pt idx="35">
                  <c:v>41</c:v>
                </c:pt>
                <c:pt idx="36">
                  <c:v>42</c:v>
                </c:pt>
                <c:pt idx="37">
                  <c:v>43</c:v>
                </c:pt>
                <c:pt idx="38">
                  <c:v>44</c:v>
                </c:pt>
                <c:pt idx="39">
                  <c:v>45</c:v>
                </c:pt>
                <c:pt idx="40">
                  <c:v>46</c:v>
                </c:pt>
                <c:pt idx="41">
                  <c:v>47</c:v>
                </c:pt>
                <c:pt idx="42">
                  <c:v>48</c:v>
                </c:pt>
                <c:pt idx="43">
                  <c:v>49</c:v>
                </c:pt>
                <c:pt idx="44">
                  <c:v>50</c:v>
                </c:pt>
                <c:pt idx="45">
                  <c:v>51</c:v>
                </c:pt>
                <c:pt idx="46">
                  <c:v>52</c:v>
                </c:pt>
                <c:pt idx="47">
                  <c:v>53</c:v>
                </c:pt>
                <c:pt idx="48">
                  <c:v>54</c:v>
                </c:pt>
                <c:pt idx="49">
                  <c:v>55</c:v>
                </c:pt>
                <c:pt idx="50">
                  <c:v>56</c:v>
                </c:pt>
                <c:pt idx="51">
                  <c:v>57</c:v>
                </c:pt>
                <c:pt idx="52">
                  <c:v>58</c:v>
                </c:pt>
                <c:pt idx="53">
                  <c:v>59</c:v>
                </c:pt>
                <c:pt idx="54">
                  <c:v>60</c:v>
                </c:pt>
                <c:pt idx="55">
                  <c:v>61</c:v>
                </c:pt>
                <c:pt idx="56">
                  <c:v>62</c:v>
                </c:pt>
                <c:pt idx="57">
                  <c:v>63</c:v>
                </c:pt>
                <c:pt idx="58">
                  <c:v>64</c:v>
                </c:pt>
              </c:numCache>
            </c:numRef>
          </c:cat>
          <c:val>
            <c:numRef>
              <c:f>'Fig1'!$U$3:$U$61</c:f>
              <c:numCache>
                <c:formatCode>General</c:formatCode>
                <c:ptCount val="59"/>
                <c:pt idx="0">
                  <c:v>3.6400000000000002E-2</c:v>
                </c:pt>
                <c:pt idx="1">
                  <c:v>2.4199999999999999E-2</c:v>
                </c:pt>
                <c:pt idx="2">
                  <c:v>2.2599999999999999E-2</c:v>
                </c:pt>
                <c:pt idx="3">
                  <c:v>1.8500000000000003E-2</c:v>
                </c:pt>
                <c:pt idx="4">
                  <c:v>1.9199999999999998E-2</c:v>
                </c:pt>
                <c:pt idx="5">
                  <c:v>1.8200000000000001E-2</c:v>
                </c:pt>
                <c:pt idx="6">
                  <c:v>1.6200000000000003E-2</c:v>
                </c:pt>
                <c:pt idx="7">
                  <c:v>1.6E-2</c:v>
                </c:pt>
                <c:pt idx="8">
                  <c:v>1.5900000000000001E-2</c:v>
                </c:pt>
                <c:pt idx="9">
                  <c:v>1.8200000000000001E-2</c:v>
                </c:pt>
                <c:pt idx="10">
                  <c:v>1.5700000000000002E-2</c:v>
                </c:pt>
                <c:pt idx="11">
                  <c:v>1.49E-2</c:v>
                </c:pt>
                <c:pt idx="12">
                  <c:v>1.4999999999999999E-2</c:v>
                </c:pt>
                <c:pt idx="13">
                  <c:v>1.61E-2</c:v>
                </c:pt>
                <c:pt idx="14">
                  <c:v>1.5100000000000001E-2</c:v>
                </c:pt>
                <c:pt idx="15">
                  <c:v>1.3899999999999999E-2</c:v>
                </c:pt>
                <c:pt idx="16">
                  <c:v>1.3100000000000001E-2</c:v>
                </c:pt>
                <c:pt idx="17">
                  <c:v>1.37E-2</c:v>
                </c:pt>
                <c:pt idx="18">
                  <c:v>1.37E-2</c:v>
                </c:pt>
                <c:pt idx="19">
                  <c:v>1.41E-2</c:v>
                </c:pt>
                <c:pt idx="20">
                  <c:v>1.3300000000000001E-2</c:v>
                </c:pt>
                <c:pt idx="21">
                  <c:v>1.3899999999999999E-2</c:v>
                </c:pt>
                <c:pt idx="22">
                  <c:v>1.3500000000000002E-2</c:v>
                </c:pt>
                <c:pt idx="23">
                  <c:v>1.43E-2</c:v>
                </c:pt>
                <c:pt idx="24">
                  <c:v>1.2800000000000001E-2</c:v>
                </c:pt>
                <c:pt idx="25">
                  <c:v>1.32E-2</c:v>
                </c:pt>
                <c:pt idx="26">
                  <c:v>1.26E-2</c:v>
                </c:pt>
                <c:pt idx="27">
                  <c:v>1.0800000000000001E-2</c:v>
                </c:pt>
                <c:pt idx="28">
                  <c:v>1.34E-2</c:v>
                </c:pt>
                <c:pt idx="29">
                  <c:v>1.34E-2</c:v>
                </c:pt>
                <c:pt idx="30">
                  <c:v>1.24E-2</c:v>
                </c:pt>
                <c:pt idx="31">
                  <c:v>1.3600000000000001E-2</c:v>
                </c:pt>
                <c:pt idx="32">
                  <c:v>1.18E-2</c:v>
                </c:pt>
                <c:pt idx="33">
                  <c:v>1.4999999999999999E-2</c:v>
                </c:pt>
                <c:pt idx="34">
                  <c:v>1.2199999999999999E-2</c:v>
                </c:pt>
                <c:pt idx="35">
                  <c:v>1.5600000000000001E-2</c:v>
                </c:pt>
                <c:pt idx="36">
                  <c:v>1.47E-2</c:v>
                </c:pt>
                <c:pt idx="37">
                  <c:v>1.5100000000000001E-2</c:v>
                </c:pt>
                <c:pt idx="38">
                  <c:v>1.29E-2</c:v>
                </c:pt>
                <c:pt idx="39">
                  <c:v>1.55E-2</c:v>
                </c:pt>
                <c:pt idx="40">
                  <c:v>1.7000000000000001E-2</c:v>
                </c:pt>
                <c:pt idx="41">
                  <c:v>1.89E-2</c:v>
                </c:pt>
                <c:pt idx="42">
                  <c:v>2.1000000000000001E-2</c:v>
                </c:pt>
                <c:pt idx="43">
                  <c:v>1.8799999999999997E-2</c:v>
                </c:pt>
                <c:pt idx="44">
                  <c:v>1.8200000000000001E-2</c:v>
                </c:pt>
                <c:pt idx="45">
                  <c:v>2.1099999999999997E-2</c:v>
                </c:pt>
                <c:pt idx="46">
                  <c:v>0.02</c:v>
                </c:pt>
                <c:pt idx="47">
                  <c:v>2.1099999999999997E-2</c:v>
                </c:pt>
                <c:pt idx="48">
                  <c:v>2.1400000000000002E-2</c:v>
                </c:pt>
                <c:pt idx="49">
                  <c:v>2.1099999999999997E-2</c:v>
                </c:pt>
                <c:pt idx="50">
                  <c:v>1.9900000000000001E-2</c:v>
                </c:pt>
                <c:pt idx="51">
                  <c:v>2.1099999999999997E-2</c:v>
                </c:pt>
                <c:pt idx="52">
                  <c:v>2.0899999999999998E-2</c:v>
                </c:pt>
                <c:pt idx="53">
                  <c:v>2.23E-2</c:v>
                </c:pt>
                <c:pt idx="54">
                  <c:v>1.8799999999999997E-2</c:v>
                </c:pt>
                <c:pt idx="55">
                  <c:v>2.12E-2</c:v>
                </c:pt>
                <c:pt idx="56">
                  <c:v>1.8799999999999997E-2</c:v>
                </c:pt>
                <c:pt idx="57">
                  <c:v>1.9799999999999998E-2</c:v>
                </c:pt>
                <c:pt idx="58">
                  <c:v>1.8100000000000002E-2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74821376"/>
        <c:axId val="174822912"/>
      </c:barChart>
      <c:barChart>
        <c:barDir val="bar"/>
        <c:grouping val="clustered"/>
        <c:varyColors val="0"/>
        <c:ser>
          <c:idx val="3"/>
          <c:order val="2"/>
          <c:tx>
            <c:strRef>
              <c:f>'Fig1'!$X$2</c:f>
              <c:strCache>
                <c:ptCount val="1"/>
                <c:pt idx="0">
                  <c:v>Female without disabilities</c:v>
                </c:pt>
              </c:strCache>
            </c:strRef>
          </c:tx>
          <c:spPr>
            <a:pattFill prst="ltDnDiag">
              <a:fgClr>
                <a:srgbClr val="A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</c:spPr>
          <c:invertIfNegative val="0"/>
          <c:cat>
            <c:numRef>
              <c:f>'Fig1'!$N$3:$N$61</c:f>
              <c:numCache>
                <c:formatCode>General</c:formatCode>
                <c:ptCount val="5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  <c:pt idx="21">
                  <c:v>27</c:v>
                </c:pt>
                <c:pt idx="22">
                  <c:v>28</c:v>
                </c:pt>
                <c:pt idx="23">
                  <c:v>29</c:v>
                </c:pt>
                <c:pt idx="24">
                  <c:v>30</c:v>
                </c:pt>
                <c:pt idx="25">
                  <c:v>31</c:v>
                </c:pt>
                <c:pt idx="26">
                  <c:v>32</c:v>
                </c:pt>
                <c:pt idx="27">
                  <c:v>33</c:v>
                </c:pt>
                <c:pt idx="28">
                  <c:v>34</c:v>
                </c:pt>
                <c:pt idx="29">
                  <c:v>35</c:v>
                </c:pt>
                <c:pt idx="30">
                  <c:v>36</c:v>
                </c:pt>
                <c:pt idx="31">
                  <c:v>37</c:v>
                </c:pt>
                <c:pt idx="32">
                  <c:v>38</c:v>
                </c:pt>
                <c:pt idx="33">
                  <c:v>39</c:v>
                </c:pt>
                <c:pt idx="34">
                  <c:v>40</c:v>
                </c:pt>
                <c:pt idx="35">
                  <c:v>41</c:v>
                </c:pt>
                <c:pt idx="36">
                  <c:v>42</c:v>
                </c:pt>
                <c:pt idx="37">
                  <c:v>43</c:v>
                </c:pt>
                <c:pt idx="38">
                  <c:v>44</c:v>
                </c:pt>
                <c:pt idx="39">
                  <c:v>45</c:v>
                </c:pt>
                <c:pt idx="40">
                  <c:v>46</c:v>
                </c:pt>
                <c:pt idx="41">
                  <c:v>47</c:v>
                </c:pt>
                <c:pt idx="42">
                  <c:v>48</c:v>
                </c:pt>
                <c:pt idx="43">
                  <c:v>49</c:v>
                </c:pt>
                <c:pt idx="44">
                  <c:v>50</c:v>
                </c:pt>
                <c:pt idx="45">
                  <c:v>51</c:v>
                </c:pt>
                <c:pt idx="46">
                  <c:v>52</c:v>
                </c:pt>
                <c:pt idx="47">
                  <c:v>53</c:v>
                </c:pt>
                <c:pt idx="48">
                  <c:v>54</c:v>
                </c:pt>
                <c:pt idx="49">
                  <c:v>55</c:v>
                </c:pt>
                <c:pt idx="50">
                  <c:v>56</c:v>
                </c:pt>
                <c:pt idx="51">
                  <c:v>57</c:v>
                </c:pt>
                <c:pt idx="52">
                  <c:v>58</c:v>
                </c:pt>
                <c:pt idx="53">
                  <c:v>59</c:v>
                </c:pt>
                <c:pt idx="54">
                  <c:v>60</c:v>
                </c:pt>
                <c:pt idx="55">
                  <c:v>61</c:v>
                </c:pt>
                <c:pt idx="56">
                  <c:v>62</c:v>
                </c:pt>
                <c:pt idx="57">
                  <c:v>63</c:v>
                </c:pt>
                <c:pt idx="58">
                  <c:v>64</c:v>
                </c:pt>
              </c:numCache>
            </c:numRef>
          </c:cat>
          <c:val>
            <c:numRef>
              <c:f>'Fig1'!$X$3:$X$61</c:f>
              <c:numCache>
                <c:formatCode>General</c:formatCode>
                <c:ptCount val="59"/>
                <c:pt idx="0">
                  <c:v>2.2000000000000002E-2</c:v>
                </c:pt>
                <c:pt idx="1">
                  <c:v>2.1600000000000001E-2</c:v>
                </c:pt>
                <c:pt idx="2">
                  <c:v>2.1299999999999999E-2</c:v>
                </c:pt>
                <c:pt idx="3">
                  <c:v>2.1400000000000002E-2</c:v>
                </c:pt>
                <c:pt idx="4">
                  <c:v>2.3E-2</c:v>
                </c:pt>
                <c:pt idx="5">
                  <c:v>2.3900000000000001E-2</c:v>
                </c:pt>
                <c:pt idx="6">
                  <c:v>2.2499999999999999E-2</c:v>
                </c:pt>
                <c:pt idx="7">
                  <c:v>2.3199999999999998E-2</c:v>
                </c:pt>
                <c:pt idx="8">
                  <c:v>2.41E-2</c:v>
                </c:pt>
                <c:pt idx="9">
                  <c:v>2.5499999999999998E-2</c:v>
                </c:pt>
                <c:pt idx="10">
                  <c:v>2.5600000000000001E-2</c:v>
                </c:pt>
                <c:pt idx="11">
                  <c:v>2.63E-2</c:v>
                </c:pt>
                <c:pt idx="12">
                  <c:v>2.6000000000000002E-2</c:v>
                </c:pt>
                <c:pt idx="13">
                  <c:v>2.6699999999999998E-2</c:v>
                </c:pt>
                <c:pt idx="14">
                  <c:v>2.63E-2</c:v>
                </c:pt>
                <c:pt idx="15">
                  <c:v>2.7400000000000001E-2</c:v>
                </c:pt>
                <c:pt idx="16">
                  <c:v>2.58E-2</c:v>
                </c:pt>
                <c:pt idx="17">
                  <c:v>2.5899999999999999E-2</c:v>
                </c:pt>
                <c:pt idx="18">
                  <c:v>2.52E-2</c:v>
                </c:pt>
                <c:pt idx="19">
                  <c:v>2.5600000000000001E-2</c:v>
                </c:pt>
                <c:pt idx="20">
                  <c:v>2.5600000000000001E-2</c:v>
                </c:pt>
                <c:pt idx="21">
                  <c:v>2.41E-2</c:v>
                </c:pt>
                <c:pt idx="22">
                  <c:v>2.41E-2</c:v>
                </c:pt>
                <c:pt idx="23">
                  <c:v>2.3099999999999999E-2</c:v>
                </c:pt>
                <c:pt idx="24">
                  <c:v>2.0499999999999997E-2</c:v>
                </c:pt>
                <c:pt idx="25">
                  <c:v>2.07E-2</c:v>
                </c:pt>
                <c:pt idx="26">
                  <c:v>1.9E-2</c:v>
                </c:pt>
                <c:pt idx="27">
                  <c:v>1.7600000000000001E-2</c:v>
                </c:pt>
                <c:pt idx="28">
                  <c:v>1.8100000000000002E-2</c:v>
                </c:pt>
                <c:pt idx="29">
                  <c:v>1.8000000000000002E-2</c:v>
                </c:pt>
                <c:pt idx="30">
                  <c:v>1.77E-2</c:v>
                </c:pt>
                <c:pt idx="31">
                  <c:v>1.67E-2</c:v>
                </c:pt>
                <c:pt idx="32">
                  <c:v>1.6500000000000001E-2</c:v>
                </c:pt>
                <c:pt idx="33">
                  <c:v>1.67E-2</c:v>
                </c:pt>
                <c:pt idx="34">
                  <c:v>1.43E-2</c:v>
                </c:pt>
                <c:pt idx="35">
                  <c:v>1.5600000000000001E-2</c:v>
                </c:pt>
                <c:pt idx="36">
                  <c:v>1.46E-2</c:v>
                </c:pt>
                <c:pt idx="37">
                  <c:v>1.4199999999999999E-2</c:v>
                </c:pt>
                <c:pt idx="38">
                  <c:v>1.1899999999999999E-2</c:v>
                </c:pt>
                <c:pt idx="39">
                  <c:v>1.2199999999999999E-2</c:v>
                </c:pt>
                <c:pt idx="40">
                  <c:v>1.21E-2</c:v>
                </c:pt>
                <c:pt idx="41">
                  <c:v>1.18E-2</c:v>
                </c:pt>
                <c:pt idx="42">
                  <c:v>1.1599999999999999E-2</c:v>
                </c:pt>
                <c:pt idx="43">
                  <c:v>1.0700000000000001E-2</c:v>
                </c:pt>
                <c:pt idx="44">
                  <c:v>9.300000000000001E-3</c:v>
                </c:pt>
                <c:pt idx="45">
                  <c:v>0.01</c:v>
                </c:pt>
                <c:pt idx="46">
                  <c:v>8.6999999999999994E-3</c:v>
                </c:pt>
                <c:pt idx="47">
                  <c:v>8.6999999999999994E-3</c:v>
                </c:pt>
                <c:pt idx="48">
                  <c:v>7.6E-3</c:v>
                </c:pt>
                <c:pt idx="49">
                  <c:v>7.3000000000000001E-3</c:v>
                </c:pt>
                <c:pt idx="50">
                  <c:v>6.8999999999999999E-3</c:v>
                </c:pt>
                <c:pt idx="51">
                  <c:v>6.6E-3</c:v>
                </c:pt>
                <c:pt idx="52">
                  <c:v>6.4000000000000003E-3</c:v>
                </c:pt>
                <c:pt idx="53">
                  <c:v>6.3E-3</c:v>
                </c:pt>
                <c:pt idx="54">
                  <c:v>5.3E-3</c:v>
                </c:pt>
                <c:pt idx="55">
                  <c:v>5.7999999999999996E-3</c:v>
                </c:pt>
                <c:pt idx="56">
                  <c:v>4.8999999999999998E-3</c:v>
                </c:pt>
                <c:pt idx="57">
                  <c:v>4.7999999999999996E-3</c:v>
                </c:pt>
                <c:pt idx="58">
                  <c:v>4.3E-3</c:v>
                </c:pt>
              </c:numCache>
            </c:numRef>
          </c:val>
        </c:ser>
        <c:ser>
          <c:idx val="2"/>
          <c:order val="3"/>
          <c:tx>
            <c:strRef>
              <c:f>'Fig1'!$V$2</c:f>
              <c:strCache>
                <c:ptCount val="1"/>
                <c:pt idx="0">
                  <c:v>Females with disabilties</c:v>
                </c:pt>
              </c:strCache>
            </c:strRef>
          </c:tx>
          <c:spPr>
            <a:solidFill>
              <a:srgbClr val="A00000"/>
            </a:solidFill>
          </c:spPr>
          <c:invertIfNegative val="0"/>
          <c:cat>
            <c:numRef>
              <c:f>'Fig1'!$N$3:$N$61</c:f>
              <c:numCache>
                <c:formatCode>General</c:formatCode>
                <c:ptCount val="5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  <c:pt idx="21">
                  <c:v>27</c:v>
                </c:pt>
                <c:pt idx="22">
                  <c:v>28</c:v>
                </c:pt>
                <c:pt idx="23">
                  <c:v>29</c:v>
                </c:pt>
                <c:pt idx="24">
                  <c:v>30</c:v>
                </c:pt>
                <c:pt idx="25">
                  <c:v>31</c:v>
                </c:pt>
                <c:pt idx="26">
                  <c:v>32</c:v>
                </c:pt>
                <c:pt idx="27">
                  <c:v>33</c:v>
                </c:pt>
                <c:pt idx="28">
                  <c:v>34</c:v>
                </c:pt>
                <c:pt idx="29">
                  <c:v>35</c:v>
                </c:pt>
                <c:pt idx="30">
                  <c:v>36</c:v>
                </c:pt>
                <c:pt idx="31">
                  <c:v>37</c:v>
                </c:pt>
                <c:pt idx="32">
                  <c:v>38</c:v>
                </c:pt>
                <c:pt idx="33">
                  <c:v>39</c:v>
                </c:pt>
                <c:pt idx="34">
                  <c:v>40</c:v>
                </c:pt>
                <c:pt idx="35">
                  <c:v>41</c:v>
                </c:pt>
                <c:pt idx="36">
                  <c:v>42</c:v>
                </c:pt>
                <c:pt idx="37">
                  <c:v>43</c:v>
                </c:pt>
                <c:pt idx="38">
                  <c:v>44</c:v>
                </c:pt>
                <c:pt idx="39">
                  <c:v>45</c:v>
                </c:pt>
                <c:pt idx="40">
                  <c:v>46</c:v>
                </c:pt>
                <c:pt idx="41">
                  <c:v>47</c:v>
                </c:pt>
                <c:pt idx="42">
                  <c:v>48</c:v>
                </c:pt>
                <c:pt idx="43">
                  <c:v>49</c:v>
                </c:pt>
                <c:pt idx="44">
                  <c:v>50</c:v>
                </c:pt>
                <c:pt idx="45">
                  <c:v>51</c:v>
                </c:pt>
                <c:pt idx="46">
                  <c:v>52</c:v>
                </c:pt>
                <c:pt idx="47">
                  <c:v>53</c:v>
                </c:pt>
                <c:pt idx="48">
                  <c:v>54</c:v>
                </c:pt>
                <c:pt idx="49">
                  <c:v>55</c:v>
                </c:pt>
                <c:pt idx="50">
                  <c:v>56</c:v>
                </c:pt>
                <c:pt idx="51">
                  <c:v>57</c:v>
                </c:pt>
                <c:pt idx="52">
                  <c:v>58</c:v>
                </c:pt>
                <c:pt idx="53">
                  <c:v>59</c:v>
                </c:pt>
                <c:pt idx="54">
                  <c:v>60</c:v>
                </c:pt>
                <c:pt idx="55">
                  <c:v>61</c:v>
                </c:pt>
                <c:pt idx="56">
                  <c:v>62</c:v>
                </c:pt>
                <c:pt idx="57">
                  <c:v>63</c:v>
                </c:pt>
                <c:pt idx="58">
                  <c:v>64</c:v>
                </c:pt>
              </c:numCache>
            </c:numRef>
          </c:cat>
          <c:val>
            <c:numRef>
              <c:f>'Fig1'!$V$3:$V$61</c:f>
              <c:numCache>
                <c:formatCode>General</c:formatCode>
                <c:ptCount val="59"/>
                <c:pt idx="0">
                  <c:v>2.7699999999999999E-2</c:v>
                </c:pt>
                <c:pt idx="1">
                  <c:v>1.9400000000000001E-2</c:v>
                </c:pt>
                <c:pt idx="2">
                  <c:v>1.6E-2</c:v>
                </c:pt>
                <c:pt idx="3">
                  <c:v>1.3600000000000001E-2</c:v>
                </c:pt>
                <c:pt idx="4">
                  <c:v>1.3500000000000002E-2</c:v>
                </c:pt>
                <c:pt idx="5">
                  <c:v>1.2699999999999999E-2</c:v>
                </c:pt>
                <c:pt idx="6">
                  <c:v>1.15E-2</c:v>
                </c:pt>
                <c:pt idx="7">
                  <c:v>1.06E-2</c:v>
                </c:pt>
                <c:pt idx="8">
                  <c:v>0.01</c:v>
                </c:pt>
                <c:pt idx="9">
                  <c:v>1.4499999999999999E-2</c:v>
                </c:pt>
                <c:pt idx="10">
                  <c:v>1.29E-2</c:v>
                </c:pt>
                <c:pt idx="11">
                  <c:v>1.3300000000000001E-2</c:v>
                </c:pt>
                <c:pt idx="12">
                  <c:v>1.3100000000000001E-2</c:v>
                </c:pt>
                <c:pt idx="13">
                  <c:v>1.0700000000000001E-2</c:v>
                </c:pt>
                <c:pt idx="14">
                  <c:v>1.2199999999999999E-2</c:v>
                </c:pt>
                <c:pt idx="15">
                  <c:v>1.1699999999999999E-2</c:v>
                </c:pt>
                <c:pt idx="16">
                  <c:v>1.1599999999999999E-2</c:v>
                </c:pt>
                <c:pt idx="17">
                  <c:v>1.06E-2</c:v>
                </c:pt>
                <c:pt idx="18">
                  <c:v>1.18E-2</c:v>
                </c:pt>
                <c:pt idx="19">
                  <c:v>1.1599999999999999E-2</c:v>
                </c:pt>
                <c:pt idx="20">
                  <c:v>1.15E-2</c:v>
                </c:pt>
                <c:pt idx="21">
                  <c:v>1.0800000000000001E-2</c:v>
                </c:pt>
                <c:pt idx="22">
                  <c:v>1.23E-2</c:v>
                </c:pt>
                <c:pt idx="23">
                  <c:v>1.2199999999999999E-2</c:v>
                </c:pt>
                <c:pt idx="24">
                  <c:v>1.0800000000000001E-2</c:v>
                </c:pt>
                <c:pt idx="25">
                  <c:v>1.15E-2</c:v>
                </c:pt>
                <c:pt idx="26">
                  <c:v>1.18E-2</c:v>
                </c:pt>
                <c:pt idx="27">
                  <c:v>1.11E-2</c:v>
                </c:pt>
                <c:pt idx="28">
                  <c:v>1.2E-2</c:v>
                </c:pt>
                <c:pt idx="29">
                  <c:v>1.15E-2</c:v>
                </c:pt>
                <c:pt idx="30">
                  <c:v>1.2199999999999999E-2</c:v>
                </c:pt>
                <c:pt idx="31">
                  <c:v>1.2500000000000001E-2</c:v>
                </c:pt>
                <c:pt idx="32">
                  <c:v>1.29E-2</c:v>
                </c:pt>
                <c:pt idx="33">
                  <c:v>1.2800000000000001E-2</c:v>
                </c:pt>
                <c:pt idx="34">
                  <c:v>1.2199999999999999E-2</c:v>
                </c:pt>
                <c:pt idx="35">
                  <c:v>1.52E-2</c:v>
                </c:pt>
                <c:pt idx="36">
                  <c:v>1.67E-2</c:v>
                </c:pt>
                <c:pt idx="37">
                  <c:v>1.8000000000000002E-2</c:v>
                </c:pt>
                <c:pt idx="38">
                  <c:v>1.55E-2</c:v>
                </c:pt>
                <c:pt idx="39">
                  <c:v>1.8600000000000002E-2</c:v>
                </c:pt>
                <c:pt idx="40">
                  <c:v>2.12E-2</c:v>
                </c:pt>
                <c:pt idx="41">
                  <c:v>2.29E-2</c:v>
                </c:pt>
                <c:pt idx="42">
                  <c:v>2.4900000000000002E-2</c:v>
                </c:pt>
                <c:pt idx="43">
                  <c:v>2.5000000000000001E-2</c:v>
                </c:pt>
                <c:pt idx="44">
                  <c:v>2.3099999999999999E-2</c:v>
                </c:pt>
                <c:pt idx="45">
                  <c:v>2.6699999999999998E-2</c:v>
                </c:pt>
                <c:pt idx="46">
                  <c:v>2.58E-2</c:v>
                </c:pt>
                <c:pt idx="47">
                  <c:v>2.7699999999999999E-2</c:v>
                </c:pt>
                <c:pt idx="48">
                  <c:v>2.5099999999999997E-2</c:v>
                </c:pt>
                <c:pt idx="49">
                  <c:v>2.5699999999999997E-2</c:v>
                </c:pt>
                <c:pt idx="50">
                  <c:v>2.5899999999999999E-2</c:v>
                </c:pt>
                <c:pt idx="51">
                  <c:v>2.4700000000000003E-2</c:v>
                </c:pt>
                <c:pt idx="52">
                  <c:v>2.6499999999999999E-2</c:v>
                </c:pt>
                <c:pt idx="53">
                  <c:v>2.7000000000000003E-2</c:v>
                </c:pt>
                <c:pt idx="54">
                  <c:v>2.2499999999999999E-2</c:v>
                </c:pt>
                <c:pt idx="55">
                  <c:v>2.6099999999999998E-2</c:v>
                </c:pt>
                <c:pt idx="56">
                  <c:v>2.35E-2</c:v>
                </c:pt>
                <c:pt idx="57">
                  <c:v>2.3900000000000001E-2</c:v>
                </c:pt>
                <c:pt idx="58">
                  <c:v>2.0899999999999998E-2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74826240"/>
        <c:axId val="174824448"/>
      </c:barChart>
      <c:catAx>
        <c:axId val="174821376"/>
        <c:scaling>
          <c:orientation val="minMax"/>
        </c:scaling>
        <c:delete val="0"/>
        <c:axPos val="r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</c:spPr>
        <c:txPr>
          <a:bodyPr/>
          <a:lstStyle/>
          <a:p>
            <a:pPr>
              <a:defRPr lang="ja-JP"/>
            </a:pPr>
            <a:endParaRPr lang="en-US"/>
          </a:p>
        </c:txPr>
        <c:crossAx val="174822912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174822912"/>
        <c:scaling>
          <c:orientation val="maxMin"/>
          <c:max val="4.0000000000000008E-2"/>
          <c:min val="-4.5000000000000012E-2"/>
        </c:scaling>
        <c:delete val="0"/>
        <c:axPos val="b"/>
        <c:majorGridlines>
          <c:spPr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</c:majorGridlines>
        <c:numFmt formatCode="#.000;" sourceLinked="0"/>
        <c:majorTickMark val="in"/>
        <c:minorTickMark val="none"/>
        <c:tickLblPos val="nextTo"/>
        <c:txPr>
          <a:bodyPr/>
          <a:lstStyle/>
          <a:p>
            <a:pPr>
              <a:defRPr lang="ja-JP"/>
            </a:pPr>
            <a:endParaRPr lang="en-US"/>
          </a:p>
        </c:txPr>
        <c:crossAx val="174821376"/>
        <c:crosses val="autoZero"/>
        <c:crossBetween val="between"/>
        <c:majorUnit val="5.000000000000001E-3"/>
      </c:valAx>
      <c:valAx>
        <c:axId val="174824448"/>
        <c:scaling>
          <c:orientation val="minMax"/>
          <c:max val="4.0000000000000008E-2"/>
          <c:min val="-4.5000000000000012E-2"/>
        </c:scaling>
        <c:delete val="0"/>
        <c:axPos val="t"/>
        <c:numFmt formatCode="#.000;" sourceLinked="0"/>
        <c:majorTickMark val="in"/>
        <c:minorTickMark val="none"/>
        <c:tickLblPos val="high"/>
        <c:txPr>
          <a:bodyPr/>
          <a:lstStyle/>
          <a:p>
            <a:pPr>
              <a:defRPr lang="ja-JP"/>
            </a:pPr>
            <a:endParaRPr lang="en-US"/>
          </a:p>
        </c:txPr>
        <c:crossAx val="174826240"/>
        <c:crosses val="max"/>
        <c:crossBetween val="between"/>
        <c:majorUnit val="5.000000000000001E-3"/>
      </c:valAx>
      <c:catAx>
        <c:axId val="1748262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482444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lang="ja-JP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60EEE-2976-4296-AFB7-5DDF96551FC0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108518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373C5-6D8C-4ED7-B724-69CA461FF572}" type="datetimeFigureOut">
              <a:rPr kumimoji="1" lang="en-US" smtClean="0"/>
              <a:t>12/19/2016</a:t>
            </a:fld>
            <a:endParaRPr kumimoji="1"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76448-266B-489B-9C05-AC3821B31EA4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11874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76448-266B-489B-9C05-AC3821B31EA4}" type="slidenum">
              <a:rPr kumimoji="1" lang="en-US" smtClean="0"/>
              <a:t>1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7557914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76448-266B-489B-9C05-AC3821B31EA4}" type="slidenum">
              <a:rPr kumimoji="1" lang="en-US" smtClean="0"/>
              <a:t>10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914845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76448-266B-489B-9C05-AC3821B31EA4}" type="slidenum">
              <a:rPr kumimoji="1" lang="en-US" smtClean="0"/>
              <a:t>11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1762172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76448-266B-489B-9C05-AC3821B31EA4}" type="slidenum">
              <a:rPr kumimoji="1" lang="en-US" smtClean="0"/>
              <a:t>12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517803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76448-266B-489B-9C05-AC3821B31EA4}" type="slidenum">
              <a:rPr kumimoji="1" lang="en-US" smtClean="0"/>
              <a:t>13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435398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76448-266B-489B-9C05-AC3821B31EA4}" type="slidenum">
              <a:rPr kumimoji="1" lang="en-US" smtClean="0"/>
              <a:t>14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11849778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0496C-F6DE-448F-A0E5-C2DFEA424239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9410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76448-266B-489B-9C05-AC3821B31EA4}" type="slidenum">
              <a:rPr kumimoji="1" lang="en-US" smtClean="0"/>
              <a:t>16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620129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0496C-F6DE-448F-A0E5-C2DFEA424239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512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1963794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0496C-F6DE-448F-A0E5-C2DFEA42423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708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3794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76448-266B-489B-9C05-AC3821B31EA4}" type="slidenum">
              <a:rPr kumimoji="1" lang="en-US" smtClean="0"/>
              <a:t>5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86793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76448-266B-489B-9C05-AC3821B31EA4}" type="slidenum">
              <a:rPr kumimoji="1" lang="en-US" smtClean="0"/>
              <a:t>6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877583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76448-266B-489B-9C05-AC3821B31EA4}" type="slidenum">
              <a:rPr kumimoji="1" lang="en-US" smtClean="0"/>
              <a:t>7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1350064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18579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18579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表紙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8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14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グレー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86556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8072"/>
          </a:xfrm>
        </p:spPr>
        <p:txBody>
          <a:bodyPr>
            <a:normAutofit/>
          </a:bodyPr>
          <a:lstStyle>
            <a:lvl1pPr>
              <a:defRPr sz="36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576" y="1052736"/>
            <a:ext cx="8362895" cy="5184576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100392" y="6309320"/>
            <a:ext cx="792088" cy="365125"/>
          </a:xfrm>
        </p:spPr>
        <p:txBody>
          <a:bodyPr/>
          <a:lstStyle/>
          <a:p>
            <a:fld id="{0F13227D-8D57-4203-8B46-27D8FEA898DD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4196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白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3008313" cy="670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332656"/>
            <a:ext cx="5111750" cy="56886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988841"/>
            <a:ext cx="3008313" cy="4032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‹#›</a:t>
            </a:fld>
            <a:endParaRPr kumimoji="1" 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62581" cy="87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96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‹#›</a:t>
            </a:fld>
            <a:endParaRPr kumimoji="1" 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386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058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表紙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21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247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ユーザー設定レイアウ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‹#›</a:t>
            </a:fld>
            <a:endParaRPr kumimoji="1" 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7" y="0"/>
            <a:ext cx="14386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420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1839696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100392" y="6309320"/>
            <a:ext cx="792088" cy="3651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F13227D-8D57-4203-8B46-27D8FEA898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73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8315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220072" y="6309320"/>
            <a:ext cx="3643200" cy="342000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175956" y="6309320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3227D-8D57-4203-8B46-27D8FEA898DD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116261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-9064" y="3789040"/>
            <a:ext cx="9144000" cy="28529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Kengo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Igei</a:t>
            </a:r>
          </a:p>
          <a:p>
            <a:pPr marL="0" indent="0" algn="ctr">
              <a:buNone/>
            </a:pPr>
            <a:endParaRPr lang="en-US" sz="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Japan International Cooperation Agency Research institute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igei.kengo@jica.go.jp</a:t>
            </a:r>
          </a:p>
          <a:p>
            <a:pPr marL="0" indent="0" algn="ctr">
              <a:buNone/>
            </a:pPr>
            <a:endParaRPr lang="en-US" sz="2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16th m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eeting of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Washington Group on Disability Statistics,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Pretoria, South Africa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December </a:t>
            </a:r>
            <a:r>
              <a:rPr lang="en-US" altLang="ja-JP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2016</a:t>
            </a:r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683568" y="1628800"/>
            <a:ext cx="7772400" cy="1830065"/>
          </a:xfrm>
        </p:spPr>
        <p:txBody>
          <a:bodyPr>
            <a:no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Untangling Disability and Poverty: </a:t>
            </a:r>
            <a:r>
              <a:rPr lang="en-US" altLang="ja-JP" sz="4000" dirty="0">
                <a:latin typeface="Calibri" panose="020F0502020204030204" pitchFamily="34" charset="0"/>
                <a:cs typeface="Calibri" panose="020F0502020204030204" pitchFamily="34" charset="0"/>
              </a:rPr>
              <a:t>A Matching Approach Using Large-scale Data in South Africa</a:t>
            </a:r>
            <a:endParaRPr kumimoji="1"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52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95536" y="5780802"/>
            <a:ext cx="842493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Note) a: A person is defined as “unemployed” if s/he is not employed, but searches for a job and is prepared to start to work if a job offered. A person is defined as not deprived in this indicator if the reason for not searching for a job is health reasons, student, trainee, housewife, or being too old or young, or retirement. b: “Small assets” include refrigerator, electric/gas stove, vacuum cleaner, washing machine, computer, television, satellite television, DVD player, radio, telephone, cell phone. c: This criteria depends on the lower bound of national poverty line in 2011 (Statistics South Africa, </a:t>
            </a:r>
            <a:r>
              <a:rPr lang="en-US" altLang="ja-JP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2015b</a:t>
            </a:r>
            <a:r>
              <a:rPr lang="en-US" altLang="ja-JP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ja-JP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8491658"/>
                  </p:ext>
                </p:extLst>
              </p:nvPr>
            </p:nvGraphicFramePr>
            <p:xfrm>
              <a:off x="467544" y="332656"/>
              <a:ext cx="8354467" cy="544575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32000"/>
                    <a:gridCol w="2484000"/>
                    <a:gridCol w="2982470"/>
                    <a:gridCol w="1555997"/>
                  </a:tblGrid>
                  <a:tr h="415431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Dimension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Indicator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Deprivation cutoff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Weight for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aged </a:t>
                          </a:r>
                          <a:r>
                            <a:rPr lang="en-US" sz="1400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6-14/age&gt;14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Education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School attendance: if aged 6-14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Not attended school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/ -</a:t>
                          </a:r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Years of schooling: if </a:t>
                          </a:r>
                          <a:r>
                            <a:rPr lang="en-US" sz="1400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age&gt;14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Not completed 5 years of education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 /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Employment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Labor market status: if </a:t>
                          </a:r>
                          <a:r>
                            <a:rPr lang="en-US" sz="1400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age&gt;14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Not employed AND not “unemployed”</a:t>
                          </a:r>
                          <a:r>
                            <a:rPr lang="en-US" sz="1400" baseline="300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 /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marL="84138" indent="-84138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Economic well-being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Assets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" indent="-45720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Own zero or only one of the “small assets” AND does not own a </a:t>
                          </a:r>
                          <a:r>
                            <a:rPr lang="en-US" sz="1400" dirty="0" err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motorcar</a:t>
                          </a:r>
                          <a:r>
                            <a:rPr lang="en-US" sz="1400" baseline="30000" dirty="0" err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b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/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Household </a:t>
                          </a:r>
                          <a:r>
                            <a:rPr lang="en-US" sz="1400" dirty="0" err="1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incom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43510" indent="-143510"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Monthly household income per capita is lower than 501 Rand</a:t>
                          </a:r>
                          <a:r>
                            <a:rPr lang="en-US" sz="1400" baseline="300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c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/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Living </a:t>
                          </a:r>
                          <a:r>
                            <a:rPr lang="en-US" sz="1400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standards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Type of dwelling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Informal or traditional dwelling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/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28</m:t>
                                  </m:r>
                                </m:den>
                              </m:f>
                            </m:oMath>
                          </a14:m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Access to water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 access to piped water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/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28</m:t>
                                  </m:r>
                                </m:den>
                              </m:f>
                            </m:oMath>
                          </a14:m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Type of toilet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" indent="-45720"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Not flush, chemical, pit, nor bucket latrine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/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28</m:t>
                                  </m:r>
                                </m:den>
                              </m:f>
                            </m:oMath>
                          </a14:m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Cooking fuel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Neither electricity, gas, nor paraffin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/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28</m:t>
                                  </m:r>
                                </m:den>
                              </m:f>
                            </m:oMath>
                          </a14:m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Heating fuel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Neither electricity, gas, nor paraffin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/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28</m:t>
                                  </m:r>
                                </m:den>
                              </m:f>
                            </m:oMath>
                          </a14:m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Type of lighting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Not electricity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/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28</m:t>
                                  </m:r>
                                </m:den>
                              </m:f>
                            </m:oMath>
                          </a14:m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Access to information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 access to internet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/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ja-JP" sz="1600" i="1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/>
                                      <a:ea typeface="ＭＳ ゴシック"/>
                                      <a:cs typeface="Times New Roman"/>
                                    </a:rPr>
                                    <m:t>28</m:t>
                                  </m:r>
                                </m:den>
                              </m:f>
                            </m:oMath>
                          </a14:m>
                          <a:endParaRPr lang="ja-JP" sz="16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8491658"/>
                  </p:ext>
                </p:extLst>
              </p:nvPr>
            </p:nvGraphicFramePr>
            <p:xfrm>
              <a:off x="467544" y="332656"/>
              <a:ext cx="8354467" cy="544575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32000"/>
                    <a:gridCol w="2484000"/>
                    <a:gridCol w="2982470"/>
                    <a:gridCol w="1555997"/>
                  </a:tblGrid>
                  <a:tr h="42672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Dimension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Indicator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Deprivation cutoff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Weight for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aged </a:t>
                          </a:r>
                          <a:r>
                            <a:rPr lang="en-US" sz="1400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6-14/age&gt;14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Education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School attendance: if aged 6-14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Not attended school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37647" t="-116176" r="-392" b="-1119118"/>
                          </a:stretch>
                        </a:blipFill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Years of schooling: if </a:t>
                          </a:r>
                          <a:r>
                            <a:rPr lang="en-US" sz="1400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age&gt;14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Not completed 5 years of education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37647" t="-216176" r="-392" b="-1019118"/>
                          </a:stretch>
                        </a:blipFill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Employment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Labor market status: if </a:t>
                          </a:r>
                          <a:r>
                            <a:rPr lang="en-US" sz="1400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age&gt;14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Not employed AND not “unemployed”</a:t>
                          </a:r>
                          <a:r>
                            <a:rPr lang="en-US" sz="1400" baseline="300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37647" t="-316176" r="-392" b="-919118"/>
                          </a:stretch>
                        </a:blipFill>
                      </a:tcPr>
                    </a:tc>
                  </a:tr>
                  <a:tr h="426720">
                    <a:tc>
                      <a:txBody>
                        <a:bodyPr/>
                        <a:lstStyle/>
                        <a:p>
                          <a:pPr marL="84138" indent="-84138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Economic well-being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Assets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" indent="-45720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Own zero or only one of the “small assets” AND does not own a </a:t>
                          </a:r>
                          <a:r>
                            <a:rPr lang="en-US" sz="1400" dirty="0" err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motorcar</a:t>
                          </a:r>
                          <a:r>
                            <a:rPr lang="en-US" sz="1400" baseline="30000" dirty="0" err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b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37647" t="-404286" r="-392" b="-792857"/>
                          </a:stretch>
                        </a:blipFill>
                      </a:tcPr>
                    </a:tc>
                  </a:tr>
                  <a:tr h="42672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Household </a:t>
                          </a:r>
                          <a:r>
                            <a:rPr lang="en-US" sz="1400" dirty="0" err="1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incom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43510" indent="-143510"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Monthly household income per capita is lower than 501 Rand</a:t>
                          </a:r>
                          <a:r>
                            <a:rPr lang="en-US" sz="1400" baseline="300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c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37647" t="-504286" r="-392" b="-692857"/>
                          </a:stretch>
                        </a:blipFill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Living </a:t>
                          </a:r>
                          <a:r>
                            <a:rPr lang="en-US" sz="1400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standards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Type of dwelling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Informal or traditional dwelling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37647" t="-622059" r="-392" b="-613235"/>
                          </a:stretch>
                        </a:blipFill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Access to water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 access to piped water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37647" t="-711594" r="-392" b="-504348"/>
                          </a:stretch>
                        </a:blipFill>
                      </a:tcPr>
                    </a:tc>
                  </a:tr>
                  <a:tr h="42672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Type of toilet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" indent="-45720"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Not flush, chemical, pit, nor bucket latrine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37647" t="-800000" r="-392" b="-397143"/>
                          </a:stretch>
                        </a:blipFill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Cooking fuel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Neither electricity, gas, nor paraffin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37647" t="-926471" r="-392" b="-308824"/>
                          </a:stretch>
                        </a:blipFill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Heating fuel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Neither electricity, gas, nor paraffin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37647" t="-1026471" r="-392" b="-208824"/>
                          </a:stretch>
                        </a:blipFill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Type of lighting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Not electricity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37647" t="-1126471" r="-392" b="-108824"/>
                          </a:stretch>
                        </a:blipFill>
                      </a:tcPr>
                    </a:tc>
                  </a:tr>
                  <a:tr h="415431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14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Access to information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 access to internet</a:t>
                          </a:r>
                          <a:endParaRPr lang="ja-JP" sz="14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37647" t="-1226471" r="-392" b="-882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131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028384" cy="648072"/>
          </a:xfrm>
        </p:spPr>
        <p:txBody>
          <a:bodyPr>
            <a:normAutofit/>
          </a:bodyPr>
          <a:lstStyle/>
          <a:p>
            <a:r>
              <a:rPr lang="en-US" sz="2800" dirty="0"/>
              <a:t>Comparison in multidimensional poverty </a:t>
            </a:r>
            <a:r>
              <a:rPr lang="en-US" sz="2800" dirty="0" smtClean="0"/>
              <a:t>measures</a:t>
            </a:r>
            <a:endParaRPr kumimoji="1" 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11</a:t>
            </a:fld>
            <a:endParaRPr kumimoji="1"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8978535"/>
                  </p:ext>
                </p:extLst>
              </p:nvPr>
            </p:nvGraphicFramePr>
            <p:xfrm>
              <a:off x="1259632" y="1268763"/>
              <a:ext cx="6680552" cy="514386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20315"/>
                    <a:gridCol w="799623"/>
                    <a:gridCol w="799623"/>
                    <a:gridCol w="799623"/>
                    <a:gridCol w="161368"/>
                    <a:gridCol w="900000"/>
                    <a:gridCol w="900000"/>
                    <a:gridCol w="900000"/>
                  </a:tblGrid>
                  <a:tr h="198398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Before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After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5333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Non-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PWD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Gap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>
                                    <a:effectLst/>
                                    <a:latin typeface="Cambria Math"/>
                                    <a:ea typeface="ＭＳ ゴシック"/>
                                    <a:cs typeface="Times New Roman"/>
                                  </a:rPr>
                                  <m:t>∆</m:t>
                                </m:r>
                              </m:oMath>
                            </m:oMathPara>
                          </a14:m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Matched 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Matched non-PWD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Gap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ja-JP" sz="1400" i="1"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𝐴𝑇𝑇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198398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(1)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(2)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(3)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(4)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(5)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(6)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i="1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Headcount </a:t>
                          </a:r>
                          <a:r>
                            <a:rPr lang="en-US" sz="1400" i="1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ratio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38430"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0.258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0.164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0.261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0.195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0.066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0.482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0.497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0.364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0.208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0.157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0.461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0.197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0.471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0.586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0.395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0.191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0.604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0.534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 gridSpan="2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Average deprivation share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01600"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0.559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0.529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0.030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0.559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0.531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0.542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0.501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0.041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0.542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0.503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0.039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0.569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0.571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0.566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0.570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0.611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0.012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0.613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0.605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0.008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 gridSpan="2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Adjusted headcount ratio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38430"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0.087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0.058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0.146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0.042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0.189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0.269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0.207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0.070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0.274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0.281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0.062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0.358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0.237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0.121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0.370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0.325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0.045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8978535"/>
                  </p:ext>
                </p:extLst>
              </p:nvPr>
            </p:nvGraphicFramePr>
            <p:xfrm>
              <a:off x="1259632" y="1268763"/>
              <a:ext cx="6680552" cy="514386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20315"/>
                    <a:gridCol w="799623"/>
                    <a:gridCol w="799623"/>
                    <a:gridCol w="799623"/>
                    <a:gridCol w="161368"/>
                    <a:gridCol w="900000"/>
                    <a:gridCol w="900000"/>
                    <a:gridCol w="900000"/>
                  </a:tblGrid>
                  <a:tr h="21336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Before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After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42672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Non-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PWD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375758" t="-61429" r="-355303" b="-107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Matched 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Matched non-PWD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641216" t="-61429" b="-1077143"/>
                          </a:stretch>
                        </a:blipFill>
                      </a:tcPr>
                    </a:tc>
                  </a:tr>
                  <a:tr h="21336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(1)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(2)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(3)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(4)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(5)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(6)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i="1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Headcount </a:t>
                          </a:r>
                          <a:r>
                            <a:rPr lang="en-US" sz="1400" i="1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ratio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38430"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0.258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0.164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0.261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0.195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0.066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0.482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0.497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0.364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0.208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0.157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0.461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0.197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0.471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0.586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0.395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0.604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0.534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 gridSpan="2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Average deprivation share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01600"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0.559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0.529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0.030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0.559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0.531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0.542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0.501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0.542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0.503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0.039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0.569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0.571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0.566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0.570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0.611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0.012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0.613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0.605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0.008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 gridSpan="2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Adjusted headcount ratio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38430"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0.087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0.058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0.146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0.042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0.189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0.207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0.274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0.281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0.219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0.062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0.358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0.237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0.121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0.370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0.325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0.045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角丸四角形 6"/>
          <p:cNvSpPr/>
          <p:nvPr/>
        </p:nvSpPr>
        <p:spPr>
          <a:xfrm>
            <a:off x="4355976" y="2359938"/>
            <a:ext cx="648072" cy="1213078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8" name="角丸四角形 7"/>
          <p:cNvSpPr/>
          <p:nvPr/>
        </p:nvSpPr>
        <p:spPr>
          <a:xfrm>
            <a:off x="7164288" y="2359938"/>
            <a:ext cx="648072" cy="120881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2" name="角丸四角形 11"/>
          <p:cNvSpPr/>
          <p:nvPr/>
        </p:nvSpPr>
        <p:spPr>
          <a:xfrm>
            <a:off x="4355976" y="3789040"/>
            <a:ext cx="648072" cy="1213078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3" name="角丸四角形 12"/>
          <p:cNvSpPr/>
          <p:nvPr/>
        </p:nvSpPr>
        <p:spPr>
          <a:xfrm>
            <a:off x="7164288" y="3789040"/>
            <a:ext cx="648072" cy="120881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4" name="角丸四角形 13"/>
          <p:cNvSpPr/>
          <p:nvPr/>
        </p:nvSpPr>
        <p:spPr>
          <a:xfrm>
            <a:off x="4355976" y="5190215"/>
            <a:ext cx="648072" cy="120881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5" name="角丸四角形 14"/>
          <p:cNvSpPr/>
          <p:nvPr/>
        </p:nvSpPr>
        <p:spPr>
          <a:xfrm>
            <a:off x="7164288" y="5195567"/>
            <a:ext cx="648072" cy="120881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25006" y="5146078"/>
            <a:ext cx="907434" cy="131061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40.7%</a:t>
            </a:r>
          </a:p>
          <a:p>
            <a:pPr>
              <a:lnSpc>
                <a:spcPts val="1900"/>
              </a:lnSpc>
            </a:pPr>
            <a:r>
              <a:rPr kumimoji="1" lang="en-US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25.5%</a:t>
            </a:r>
          </a:p>
          <a:p>
            <a:pPr>
              <a:lnSpc>
                <a:spcPts val="1900"/>
              </a:lnSpc>
            </a:pPr>
            <a:r>
              <a:rPr lang="en-US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48.8%</a:t>
            </a:r>
          </a:p>
          <a:p>
            <a:pPr>
              <a:lnSpc>
                <a:spcPts val="1900"/>
              </a:lnSpc>
            </a:pPr>
            <a:r>
              <a:rPr lang="en-US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28.5%</a:t>
            </a:r>
          </a:p>
          <a:p>
            <a:pPr>
              <a:lnSpc>
                <a:spcPts val="1900"/>
              </a:lnSpc>
            </a:pPr>
            <a:r>
              <a:rPr kumimoji="1" lang="en-US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13.7%</a:t>
            </a:r>
            <a:endParaRPr kumimoji="1" lang="en-US" sz="1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4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028384" cy="648072"/>
          </a:xfrm>
        </p:spPr>
        <p:txBody>
          <a:bodyPr>
            <a:normAutofit/>
          </a:bodyPr>
          <a:lstStyle/>
          <a:p>
            <a:r>
              <a:rPr lang="en-US" sz="2800" dirty="0"/>
              <a:t>Comparison in multidimensional poverty </a:t>
            </a:r>
            <a:r>
              <a:rPr lang="en-US" sz="2800" dirty="0" smtClean="0"/>
              <a:t>measures</a:t>
            </a:r>
            <a:endParaRPr kumimoji="1" 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12</a:t>
            </a:fld>
            <a:endParaRPr kumimoji="1"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2306882"/>
                  </p:ext>
                </p:extLst>
              </p:nvPr>
            </p:nvGraphicFramePr>
            <p:xfrm>
              <a:off x="1259632" y="1268763"/>
              <a:ext cx="6680552" cy="514386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20315"/>
                    <a:gridCol w="799623"/>
                    <a:gridCol w="799623"/>
                    <a:gridCol w="799623"/>
                    <a:gridCol w="161368"/>
                    <a:gridCol w="900000"/>
                    <a:gridCol w="900000"/>
                    <a:gridCol w="900000"/>
                  </a:tblGrid>
                  <a:tr h="198398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Before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After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5333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Non-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PWD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Gap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>
                                    <a:effectLst/>
                                    <a:latin typeface="Cambria Math"/>
                                    <a:ea typeface="ＭＳ ゴシック"/>
                                    <a:cs typeface="Times New Roman"/>
                                  </a:rPr>
                                  <m:t>∆</m:t>
                                </m:r>
                              </m:oMath>
                            </m:oMathPara>
                          </a14:m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Matched 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Matched non-PWD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Gap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ja-JP" sz="1400" i="1"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𝐴𝑇𝑇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198398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(1)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(2)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(3)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(4)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(5)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(6)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i="1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Headcount </a:t>
                          </a:r>
                          <a:r>
                            <a:rPr lang="en-US" sz="1400" i="1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ratio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38430"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0.258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0.164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0.261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0.195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0.066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0.482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0.497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0.364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0.208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0.157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0.461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0.197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0.471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0.586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0.395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0.191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0.604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0.534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 gridSpan="2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i="1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Average deprivation share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01600"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0.559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0.529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0.030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0.559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0.531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0.542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0.501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0.041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0.542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0.503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0.039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0.569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0.525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0.044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0.571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0.050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0.594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0.566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0.597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0.570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0.611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0.012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0.613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0.605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0.008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 gridSpan="2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Adjusted headcount ratio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38430"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0.144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0.087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0.058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0.146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0.104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0.042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0.261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0.189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0.269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0.215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0.055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0.207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0.098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0.214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0.144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0.070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0.274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0.125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0.281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0.062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0.358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0.237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0.121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0.370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0.325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0.045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2306882"/>
                  </p:ext>
                </p:extLst>
              </p:nvPr>
            </p:nvGraphicFramePr>
            <p:xfrm>
              <a:off x="1259632" y="1268763"/>
              <a:ext cx="6680552" cy="514386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20315"/>
                    <a:gridCol w="799623"/>
                    <a:gridCol w="799623"/>
                    <a:gridCol w="799623"/>
                    <a:gridCol w="161368"/>
                    <a:gridCol w="900000"/>
                    <a:gridCol w="900000"/>
                    <a:gridCol w="900000"/>
                  </a:tblGrid>
                  <a:tr h="21336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Before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After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42672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Non-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PWD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375758" t="-61429" r="-355303" b="-107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Matched 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Matched non-PWD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641216" t="-61429" b="-1077143"/>
                          </a:stretch>
                        </a:blipFill>
                      </a:tcPr>
                    </a:tc>
                  </a:tr>
                  <a:tr h="21336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(1)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(2)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(3)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(4)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(5)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(6)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i="1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Headcount </a:t>
                          </a:r>
                          <a:r>
                            <a:rPr lang="en-US" sz="1400" i="1" dirty="0" smtClean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ratio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38430"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0.258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0.164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0.261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0.195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0.066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0.482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0.497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0.364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0.208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0.157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0.461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0.197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0.471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0.586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0.395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0.191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0.604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0.534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 gridSpan="2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i="1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Average deprivation share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01600"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0.559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0.529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0.030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0.559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0.531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0.542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0.501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0.041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0.542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0.503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0.039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0.569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0.525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0.044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0.571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0.522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0.050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0.594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0.566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0.597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0.570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0.028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0.611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0.599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0.012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0.613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0.605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0.008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 gridSpan="2"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Adjusted headcount ratio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indent="138430" algn="l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Age 6-14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0.144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0.087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0.058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0.146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0.104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0.042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15-24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0.261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0.189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0.269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0.215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0.055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25-39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0.207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0.109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0.098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0.214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0.144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0.070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40-54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0.274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0.149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0.125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0.281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0.219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0.062 </a:t>
                          </a:r>
                          <a:endParaRPr lang="ja-JP" sz="200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38357">
                    <a:tc>
                      <a:txBody>
                        <a:bodyPr/>
                        <a:lstStyle/>
                        <a:p>
                          <a:pPr marL="0" indent="442913"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55-64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0.358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0.237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0.121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0.370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0.325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0.045 </a:t>
                          </a:r>
                          <a:endParaRPr lang="ja-JP" sz="2000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7984" marR="67984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角丸四角形 6"/>
          <p:cNvSpPr/>
          <p:nvPr/>
        </p:nvSpPr>
        <p:spPr>
          <a:xfrm>
            <a:off x="3563888" y="2359938"/>
            <a:ext cx="648072" cy="1213078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8" name="角丸四角形 7"/>
          <p:cNvSpPr/>
          <p:nvPr/>
        </p:nvSpPr>
        <p:spPr>
          <a:xfrm>
            <a:off x="6300192" y="2354967"/>
            <a:ext cx="648072" cy="120881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3005826" y="3717032"/>
            <a:ext cx="450050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Matched non-PWD is poorer than unmatched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=&gt; non-PWD similar to PWD is poorer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=&gt; PWD is originally poor</a:t>
            </a:r>
            <a:endParaRPr lang="en-US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4283968" y="3576680"/>
            <a:ext cx="1944216" cy="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0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6" y="44624"/>
            <a:ext cx="8028384" cy="778098"/>
          </a:xfrm>
        </p:spPr>
        <p:txBody>
          <a:bodyPr>
            <a:noAutofit/>
          </a:bodyPr>
          <a:lstStyle/>
          <a:p>
            <a:r>
              <a:rPr lang="en-US" sz="2800" dirty="0"/>
              <a:t>Disaggregated analysis of adjusted headcount </a:t>
            </a:r>
            <a:r>
              <a:rPr lang="en-US" sz="2800" dirty="0" smtClean="0"/>
              <a:t>ratio</a:t>
            </a:r>
            <a:endParaRPr kumimoji="1" 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13</a:t>
            </a:fld>
            <a:endParaRPr kumimoji="1" 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402604"/>
              </p:ext>
            </p:extLst>
          </p:nvPr>
        </p:nvGraphicFramePr>
        <p:xfrm>
          <a:off x="323528" y="1268760"/>
          <a:ext cx="8488370" cy="4375256"/>
        </p:xfrm>
        <a:graphic>
          <a:graphicData uri="http://schemas.openxmlformats.org/drawingml/2006/table">
            <a:tbl>
              <a:tblPr firstRow="1" firstCol="1" bandRow="1"/>
              <a:tblGrid>
                <a:gridCol w="1476000"/>
                <a:gridCol w="432000"/>
                <a:gridCol w="432000"/>
                <a:gridCol w="419274"/>
                <a:gridCol w="149000"/>
                <a:gridCol w="432000"/>
                <a:gridCol w="432000"/>
                <a:gridCol w="419274"/>
                <a:gridCol w="149000"/>
                <a:gridCol w="432000"/>
                <a:gridCol w="432000"/>
                <a:gridCol w="419274"/>
                <a:gridCol w="149000"/>
                <a:gridCol w="432000"/>
                <a:gridCol w="432000"/>
                <a:gridCol w="419274"/>
                <a:gridCol w="149000"/>
                <a:gridCol w="432000"/>
                <a:gridCol w="432000"/>
                <a:gridCol w="419274"/>
              </a:tblGrid>
              <a:tr h="2293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6-14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15-24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25-39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40-54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55-64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(2)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(3)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(4)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(5)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(6)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(7)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(8)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(9)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(10)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(11)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(12)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(13)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(14)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(15)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Seeing: moderate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.086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.077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.009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.198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.009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.135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.013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.206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.307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marL="0" indent="536575"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.207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.143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.064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.305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.206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.283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.422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Hearing: moderate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.159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.121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.038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.292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.426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.338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marL="0" indent="631825"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.226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.140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.086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.335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.255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.318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.455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Commun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.: </a:t>
                      </a: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moderate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.188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.118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.071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.363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.170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.193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.392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.452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marL="0" indent="715963"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.232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.113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.119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.393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.165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.429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.338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Walking: moderate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.196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.108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.088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.292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marL="0" indent="631825"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.261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.107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.154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.264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.308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.377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.318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Remember: </a:t>
                      </a: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moderate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.149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.103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.046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.331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.394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.278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.116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.458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indent="783590"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.210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.106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.103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.178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.478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Self-care: moderate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.318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.174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.447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.360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marL="0" indent="631825"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.459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.353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Multiple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difficulties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.237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.115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.381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.234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.148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.353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.174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.179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.248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.132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.429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.354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.076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22191"/>
              </p:ext>
            </p:extLst>
          </p:nvPr>
        </p:nvGraphicFramePr>
        <p:xfrm>
          <a:off x="323528" y="1268760"/>
          <a:ext cx="8488370" cy="4375256"/>
        </p:xfrm>
        <a:graphic>
          <a:graphicData uri="http://schemas.openxmlformats.org/drawingml/2006/table">
            <a:tbl>
              <a:tblPr firstRow="1" firstCol="1" bandRow="1"/>
              <a:tblGrid>
                <a:gridCol w="1476000"/>
                <a:gridCol w="432000"/>
                <a:gridCol w="432000"/>
                <a:gridCol w="419274"/>
                <a:gridCol w="149000"/>
                <a:gridCol w="432000"/>
                <a:gridCol w="432000"/>
                <a:gridCol w="419274"/>
                <a:gridCol w="149000"/>
                <a:gridCol w="432000"/>
                <a:gridCol w="432000"/>
                <a:gridCol w="419274"/>
                <a:gridCol w="149000"/>
                <a:gridCol w="432000"/>
                <a:gridCol w="432000"/>
                <a:gridCol w="419274"/>
                <a:gridCol w="149000"/>
                <a:gridCol w="432000"/>
                <a:gridCol w="432000"/>
                <a:gridCol w="419274"/>
              </a:tblGrid>
              <a:tr h="2293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6-14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15-24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25-39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40-54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55-64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(2)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(3)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(4)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(5)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(6)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(7)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(8)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(9)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(10)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(11)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(12)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(13)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(14)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(15)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Seeing: moderate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.086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.077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.009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.198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.009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.135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.013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.206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.307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marL="0" indent="536575"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.207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.143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.064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.305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.206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.283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.422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099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Hearing: moderate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.159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.121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.038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.292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.426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.338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.088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marL="0" indent="631825"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.226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.140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.086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.335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.255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.318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.455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.112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Commun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.: </a:t>
                      </a: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moderate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.188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.118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.071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.126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.363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.170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.193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.392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.236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.156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.452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.108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marL="0" indent="715963"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.232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.113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.119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.393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.232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.160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.165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.180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.144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.429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.338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.091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Walking: moderate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.196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.108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.088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.292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.071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.061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marL="0" indent="631825"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.261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.107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.154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.347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.225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122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.264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.308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.377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.318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.058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Remember: </a:t>
                      </a: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moderate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.149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.103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.046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.343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.226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.331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.180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.394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.278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.116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.458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.072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indent="783590"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.210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.106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103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.383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153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.342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178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.385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.241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.144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.478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129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Self-care: moderate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.346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.318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.174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.142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.447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.360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.087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marL="0" indent="631825"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severe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.106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.180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.384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.223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.161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.459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.353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106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Multiple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difficulties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.237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.115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.122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.381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.234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148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.353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.174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.179 </a:t>
                      </a:r>
                      <a:endParaRPr lang="ja-JP" sz="1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.380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.248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.132 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.429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.354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.076 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79512" y="5680496"/>
            <a:ext cx="8964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Larger impact of </a:t>
            </a: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intellectual (remember &amp; communication) and multiple difficulties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1"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Impact: generally, severe difficulty &gt; moderate difficulty</a:t>
            </a:r>
            <a:endParaRPr kumimoji="1"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30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5" y="24978"/>
            <a:ext cx="8028383" cy="778098"/>
          </a:xfrm>
        </p:spPr>
        <p:txBody>
          <a:bodyPr>
            <a:noAutofit/>
          </a:bodyPr>
          <a:lstStyle/>
          <a:p>
            <a:r>
              <a:rPr lang="en-US" sz="2800" dirty="0"/>
              <a:t>Disaggregated analysis of adjusted headcount </a:t>
            </a:r>
            <a:r>
              <a:rPr lang="en-US" sz="2800" dirty="0" smtClean="0"/>
              <a:t>ratio</a:t>
            </a:r>
            <a:endParaRPr kumimoji="1" 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14</a:t>
            </a:fld>
            <a:endParaRPr kumimoji="1" 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0765"/>
              </p:ext>
            </p:extLst>
          </p:nvPr>
        </p:nvGraphicFramePr>
        <p:xfrm>
          <a:off x="426695" y="1268760"/>
          <a:ext cx="8290610" cy="3293564"/>
        </p:xfrm>
        <a:graphic>
          <a:graphicData uri="http://schemas.openxmlformats.org/drawingml/2006/table">
            <a:tbl>
              <a:tblPr firstRow="1" firstCol="1" bandRow="1"/>
              <a:tblGrid>
                <a:gridCol w="1224000"/>
                <a:gridCol w="432000"/>
                <a:gridCol w="432000"/>
                <a:gridCol w="419274"/>
                <a:gridCol w="162560"/>
                <a:gridCol w="432000"/>
                <a:gridCol w="432000"/>
                <a:gridCol w="419274"/>
                <a:gridCol w="162560"/>
                <a:gridCol w="432000"/>
                <a:gridCol w="432000"/>
                <a:gridCol w="419274"/>
                <a:gridCol w="162560"/>
                <a:gridCol w="432000"/>
                <a:gridCol w="432000"/>
                <a:gridCol w="419274"/>
                <a:gridCol w="162560"/>
                <a:gridCol w="432000"/>
                <a:gridCol w="432000"/>
                <a:gridCol w="419274"/>
              </a:tblGrid>
              <a:tr h="2293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6-14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15-24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25-39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40-54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55-64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(2)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(3)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(4)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(5)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(6)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(7)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(8)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(9)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(10)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(11)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(12)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(13)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(14)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(15)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Male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.278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.134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.262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.182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.286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.059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Female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.261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.294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.038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African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.289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.232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.309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.409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.362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.047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Coloured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.072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.064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Indian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011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.035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White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.011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.015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-.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004</a:t>
                      </a:r>
                      <a:endParaRPr lang="ja-JP" sz="105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.064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.015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.015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006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000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Urban area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.032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.124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.135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.253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.197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.056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Rural formal area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.314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.359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.298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.413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.495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.465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030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Tribal area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.195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.350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.260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.434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.370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.521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.487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.034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898517"/>
              </p:ext>
            </p:extLst>
          </p:nvPr>
        </p:nvGraphicFramePr>
        <p:xfrm>
          <a:off x="426695" y="1268760"/>
          <a:ext cx="8290610" cy="3293564"/>
        </p:xfrm>
        <a:graphic>
          <a:graphicData uri="http://schemas.openxmlformats.org/drawingml/2006/table">
            <a:tbl>
              <a:tblPr firstRow="1" firstCol="1" bandRow="1"/>
              <a:tblGrid>
                <a:gridCol w="1224000"/>
                <a:gridCol w="432000"/>
                <a:gridCol w="432000"/>
                <a:gridCol w="419274"/>
                <a:gridCol w="162560"/>
                <a:gridCol w="432000"/>
                <a:gridCol w="432000"/>
                <a:gridCol w="419274"/>
                <a:gridCol w="162560"/>
                <a:gridCol w="432000"/>
                <a:gridCol w="432000"/>
                <a:gridCol w="419274"/>
                <a:gridCol w="162560"/>
                <a:gridCol w="432000"/>
                <a:gridCol w="432000"/>
                <a:gridCol w="419274"/>
                <a:gridCol w="162560"/>
                <a:gridCol w="432000"/>
                <a:gridCol w="432000"/>
                <a:gridCol w="419274"/>
              </a:tblGrid>
              <a:tr h="2293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6-14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15-24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25-39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40-54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55-64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14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Gap</a:t>
                      </a:r>
                      <a:endParaRPr lang="ja-JP" sz="14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(2)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(3)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(4)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(5)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(6)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(7)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(8)</a:t>
                      </a:r>
                      <a:endParaRPr lang="ja-JP" sz="18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(9)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(10)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(11)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(12)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(13)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(14)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(15)</a:t>
                      </a:r>
                      <a:endParaRPr lang="ja-JP" sz="18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1800" marR="61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Male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.278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063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.134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084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.262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.182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081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.286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059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Female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.149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.045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.261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.211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294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386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.348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.038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African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110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.044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.289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.232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.057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.070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.309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.065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.409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.362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.047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Coloured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043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.031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.155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.100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.055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.072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.094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.118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.069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.247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.064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Indian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038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011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.075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.066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.038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.035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White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011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.015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-.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004</a:t>
                      </a:r>
                      <a:endParaRPr lang="ja-JP" sz="105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.064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.015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.015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006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.023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000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Urban area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081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049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.032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.169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.124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.135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.057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.184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.123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.253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.197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056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Rural formal area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.314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237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.077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.359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.298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.061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.231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.090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.413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.323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.090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.495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.465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030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Tribal area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195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146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.049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.389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.320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.069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.350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.260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.089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.434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.370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.063 </a:t>
                      </a:r>
                      <a:endParaRPr lang="ja-JP" sz="12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.521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.487 </a:t>
                      </a:r>
                      <a:endParaRPr lang="ja-JP" sz="12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.034 </a:t>
                      </a:r>
                      <a:endParaRPr lang="ja-JP" sz="12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400526" y="4653136"/>
            <a:ext cx="87434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Larger impact for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Males except for 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aged </a:t>
            </a:r>
            <a:r>
              <a:rPr kumimoji="1"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6-14, the </a:t>
            </a:r>
            <a:r>
              <a:rPr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highest </a:t>
            </a:r>
            <a:r>
              <a:rPr kumimoji="1"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ratio for disabled females aged 40+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Africans &amp; Coloureds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(African/Coloured non-PWDs &gt; Indian/White </a:t>
            </a: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PWDs) 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Rural formal &amp; Tribal areas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(Non-PWDs in rural formal/tribal areas &gt; PWDs in urban area)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263525"/>
            <a:r>
              <a:rPr lang="en-US" altLang="ja-JP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=&gt; </a:t>
            </a:r>
            <a:r>
              <a:rPr lang="en-US" altLang="ja-JP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ja-JP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ast </a:t>
            </a:r>
            <a:r>
              <a:rPr lang="en-US" altLang="ja-JP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disadvantages -&gt; </a:t>
            </a:r>
            <a:r>
              <a:rPr lang="en-US" altLang="ja-JP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multiple discrimination</a:t>
            </a:r>
            <a:endParaRPr lang="en-US" altLang="ja-JP" sz="2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8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Matching-based </a:t>
            </a:r>
            <a:r>
              <a:rPr lang="en-US" sz="3600" dirty="0"/>
              <a:t>d</a:t>
            </a:r>
            <a:r>
              <a:rPr lang="en-US" sz="3600" dirty="0" smtClean="0"/>
              <a:t>ecomposition</a:t>
            </a:r>
            <a:endParaRPr kumimoji="1"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052736"/>
                <a:ext cx="8579296" cy="5400600"/>
              </a:xfrm>
            </p:spPr>
            <p:txBody>
              <a:bodyPr>
                <a:noAutofit/>
              </a:bodyPr>
              <a:lstStyle/>
              <a:p>
                <a:r>
                  <a:rPr lang="en-US" altLang="ja-JP" sz="2400" dirty="0" smtClean="0"/>
                  <a:t>Developed </a:t>
                </a:r>
                <a:r>
                  <a:rPr lang="en-US" altLang="ja-JP" sz="2400" dirty="0"/>
                  <a:t>by Ñopo (2008</a:t>
                </a:r>
                <a:r>
                  <a:rPr lang="en-US" altLang="ja-JP" sz="2400" dirty="0" smtClean="0"/>
                  <a:t>)</a:t>
                </a:r>
                <a:endParaRPr lang="en-US" altLang="ja-JP" sz="2400" dirty="0"/>
              </a:p>
              <a:p>
                <a:endParaRPr lang="en-US" altLang="ja-JP" sz="2400" dirty="0" smtClean="0"/>
              </a:p>
              <a:p>
                <a:pPr marL="0" indent="0">
                  <a:buNone/>
                </a:pPr>
                <a:endParaRPr lang="en-US" altLang="ja-JP" sz="2800" dirty="0" smtClean="0"/>
              </a:p>
              <a:p>
                <a:pPr marL="895350" lvl="1" indent="-539750" defTabSz="893763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/>
                          </a:rPr>
                          <m:t>Δ</m:t>
                        </m:r>
                      </m:e>
                      <m:sub>
                        <m:r>
                          <a:rPr lang="en-US" altLang="ja-JP" sz="24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ja-JP" sz="2400" dirty="0"/>
                  <a:t>: </a:t>
                </a:r>
                <a:r>
                  <a:rPr lang="en-US" altLang="ja-JP" sz="2400" dirty="0" smtClean="0"/>
                  <a:t>Not </a:t>
                </a:r>
                <a:r>
                  <a:rPr lang="en-US" altLang="ja-JP" sz="2400" dirty="0"/>
                  <a:t>explained by observable characteristics other than </a:t>
                </a:r>
                <a:r>
                  <a:rPr lang="en-US" altLang="ja-JP" sz="2400" dirty="0" smtClean="0"/>
                  <a:t>disability = </a:t>
                </a:r>
                <a:r>
                  <a:rPr lang="en-US" altLang="ja-JP" sz="2400" dirty="0" smtClean="0">
                    <a:solidFill>
                      <a:srgbClr val="FF0000"/>
                    </a:solidFill>
                  </a:rPr>
                  <a:t>Impact of disability</a:t>
                </a:r>
              </a:p>
              <a:p>
                <a:pPr marL="985838" lvl="1" indent="-630238" defTabSz="893763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/>
                          </a:rPr>
                          <m:t>Δ</m:t>
                        </m:r>
                      </m:e>
                      <m:sub>
                        <m:r>
                          <a:rPr lang="en-US" altLang="ja-JP" sz="2400" i="1">
                            <a:latin typeface="Cambria Math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altLang="ja-JP" sz="2400" dirty="0"/>
                  <a:t>: </a:t>
                </a:r>
                <a:r>
                  <a:rPr lang="en-US" altLang="ja-JP" sz="2400" dirty="0" smtClean="0"/>
                  <a:t>From </a:t>
                </a:r>
                <a:r>
                  <a:rPr lang="en-US" altLang="ja-JP" sz="2400" dirty="0"/>
                  <a:t>the </a:t>
                </a:r>
                <a:r>
                  <a:rPr lang="en-US" altLang="ja-JP" sz="2400" dirty="0" smtClean="0"/>
                  <a:t>diff. </a:t>
                </a:r>
                <a:r>
                  <a:rPr lang="en-US" altLang="ja-JP" sz="2400" dirty="0"/>
                  <a:t>in </a:t>
                </a:r>
                <a:r>
                  <a:rPr lang="en-US" altLang="ja-JP" sz="2400" dirty="0" smtClean="0"/>
                  <a:t>characteristics </a:t>
                </a:r>
                <a:r>
                  <a:rPr lang="en-US" altLang="ja-JP" sz="2400" dirty="0" err="1" smtClean="0"/>
                  <a:t>btwn</a:t>
                </a:r>
                <a:r>
                  <a:rPr lang="en-US" altLang="ja-JP" sz="2400" dirty="0" smtClean="0"/>
                  <a:t> matched PWDs &amp; non-PWDs = </a:t>
                </a:r>
                <a:r>
                  <a:rPr lang="en-US" altLang="ja-JP" sz="2400" dirty="0" smtClean="0">
                    <a:solidFill>
                      <a:srgbClr val="FF0000"/>
                    </a:solidFill>
                  </a:rPr>
                  <a:t>Composition effect</a:t>
                </a:r>
                <a:endParaRPr lang="en-US" altLang="ja-JP" sz="2400" i="1" dirty="0" smtClean="0">
                  <a:solidFill>
                    <a:srgbClr val="FF0000"/>
                  </a:solidFill>
                </a:endParaRPr>
              </a:p>
              <a:p>
                <a:pPr marL="985838" lvl="1" indent="-630238" defTabSz="893763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/>
                          </a:rPr>
                          <m:t>Δ</m:t>
                        </m:r>
                      </m:e>
                      <m:sub>
                        <m:r>
                          <a:rPr lang="en-US" altLang="ja-JP" sz="2400" i="1">
                            <a:latin typeface="Cambria Math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altLang="ja-JP" sz="2400" dirty="0"/>
                  <a:t>: </a:t>
                </a:r>
                <a:r>
                  <a:rPr lang="en-US" altLang="ja-JP" sz="2400" dirty="0" smtClean="0"/>
                  <a:t>From </a:t>
                </a:r>
                <a:r>
                  <a:rPr lang="en-US" altLang="ja-JP" sz="2400" dirty="0"/>
                  <a:t>the </a:t>
                </a:r>
                <a:r>
                  <a:rPr lang="en-US" altLang="ja-JP" sz="2400" dirty="0" smtClean="0"/>
                  <a:t>diff. </a:t>
                </a:r>
                <a:r>
                  <a:rPr lang="en-US" altLang="ja-JP" sz="2400" dirty="0"/>
                  <a:t>in characteristics </a:t>
                </a:r>
                <a:r>
                  <a:rPr lang="en-US" altLang="ja-JP" sz="2400" dirty="0" err="1" smtClean="0"/>
                  <a:t>btwn</a:t>
                </a:r>
                <a:r>
                  <a:rPr lang="en-US" altLang="ja-JP" sz="2400" dirty="0" smtClean="0"/>
                  <a:t> </a:t>
                </a:r>
                <a:r>
                  <a:rPr lang="en-US" altLang="ja-JP" sz="2400" dirty="0"/>
                  <a:t>matched </a:t>
                </a:r>
                <a:r>
                  <a:rPr lang="en-US" altLang="ja-JP" sz="2400" dirty="0" smtClean="0"/>
                  <a:t>&amp;unmatched PWDs</a:t>
                </a:r>
                <a:endParaRPr lang="en-US" altLang="ja-JP" sz="2400" i="1" dirty="0" smtClean="0"/>
              </a:p>
              <a:p>
                <a:pPr marL="1258888" lvl="1" indent="-903288" defTabSz="893763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/>
                          </a:rPr>
                          <m:t>Δ</m:t>
                        </m:r>
                      </m:e>
                      <m:sub>
                        <m:r>
                          <a:rPr lang="en-US" altLang="ja-JP" sz="2400" i="1">
                            <a:latin typeface="Cambria Math"/>
                          </a:rPr>
                          <m:t>𝑤</m:t>
                        </m:r>
                        <m:r>
                          <a:rPr lang="en-US" altLang="ja-JP" sz="2400" i="1">
                            <a:latin typeface="Cambria Math"/>
                          </a:rPr>
                          <m:t>/</m:t>
                        </m:r>
                        <m:r>
                          <a:rPr lang="en-US" altLang="ja-JP" sz="2400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altLang="ja-JP" sz="2400" dirty="0"/>
                  <a:t>: </a:t>
                </a:r>
                <a:r>
                  <a:rPr lang="en-US" altLang="ja-JP" sz="2400" dirty="0" smtClean="0"/>
                  <a:t>From </a:t>
                </a:r>
                <a:r>
                  <a:rPr lang="en-US" altLang="ja-JP" sz="2400" dirty="0"/>
                  <a:t>the </a:t>
                </a:r>
                <a:r>
                  <a:rPr lang="en-US" altLang="ja-JP" sz="2400" dirty="0" smtClean="0"/>
                  <a:t>diff. </a:t>
                </a:r>
                <a:r>
                  <a:rPr lang="en-US" altLang="ja-JP" sz="2400" dirty="0"/>
                  <a:t>in characteristics </a:t>
                </a:r>
                <a:r>
                  <a:rPr lang="en-US" altLang="ja-JP" sz="2400" dirty="0" err="1" smtClean="0"/>
                  <a:t>btwn</a:t>
                </a:r>
                <a:r>
                  <a:rPr lang="en-US" altLang="ja-JP" sz="2400" dirty="0" smtClean="0"/>
                  <a:t> </a:t>
                </a:r>
                <a:r>
                  <a:rPr lang="en-US" altLang="ja-JP" sz="2400" dirty="0"/>
                  <a:t>matched </a:t>
                </a:r>
                <a:r>
                  <a:rPr lang="en-US" altLang="ja-JP" sz="2400" dirty="0" smtClean="0"/>
                  <a:t>&amp;unmatched non-PWDs</a:t>
                </a:r>
                <a:endParaRPr lang="en-US" altLang="ja-JP" sz="2400" i="1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052736"/>
                <a:ext cx="8579296" cy="5400600"/>
              </a:xfrm>
              <a:blipFill rotWithShape="1">
                <a:blip r:embed="rId3"/>
                <a:stretch>
                  <a:fillRect l="-995" t="-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F90-B10A-4818-8B40-ACADD6B564BF}" type="slidenum">
              <a:rPr kumimoji="1" lang="ja-JP" altLang="en-US" smtClean="0"/>
              <a:t>15</a:t>
            </a:fld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899592" y="1556791"/>
                <a:ext cx="6456960" cy="9410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smtClean="0">
                          <a:latin typeface="Cambria Math"/>
                        </a:rPr>
                        <m:t>Δ</m:t>
                      </m:r>
                      <m:r>
                        <a:rPr lang="en-US" altLang="ja-JP" sz="2400" smtClean="0">
                          <a:latin typeface="Cambria Math"/>
                        </a:rPr>
                        <m:t>≡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𝐴𝑣𝑒𝑟𝑎𝑔𝑒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 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𝑜𝑓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sz="2400" b="0" i="1" smtClean="0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en-US" altLang="ja-JP" sz="2400" b="0" i="1" smtClean="0">
                              <a:latin typeface="Cambria Math"/>
                            </a:rPr>
                            <m:t>𝑃𝑊𝐷</m:t>
                          </m:r>
                        </m:sub>
                      </m:sSub>
                      <m:r>
                        <a:rPr lang="en-US" altLang="ja-JP" sz="2400" b="0" i="1" smtClean="0">
                          <a:latin typeface="Cambria Math"/>
                        </a:rPr>
                        <m:t>−</m:t>
                      </m:r>
                      <m:r>
                        <a:rPr lang="en-US" altLang="ja-JP" sz="2400" i="1">
                          <a:latin typeface="Cambria Math"/>
                        </a:rPr>
                        <m:t>𝐴𝑣𝑒𝑟𝑎𝑔𝑒</m:t>
                      </m:r>
                      <m:r>
                        <a:rPr lang="en-US" altLang="ja-JP" sz="2400" i="1">
                          <a:latin typeface="Cambria Math"/>
                        </a:rPr>
                        <m:t> 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𝑜𝑓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altLang="ja-JP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sz="2400" b="0" i="1" smtClean="0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en-US" altLang="ja-JP" sz="2400" b="0" i="1" smtClean="0">
                              <a:latin typeface="Cambria Math"/>
                            </a:rPr>
                            <m:t>𝑛𝑜𝑛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ja-JP" sz="2400" b="0" i="1" smtClean="0">
                              <a:latin typeface="Cambria Math"/>
                            </a:rPr>
                            <m:t>𝑃𝑊𝐷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2400" dirty="0" smtClean="0"/>
                  <a:t>      =</a:t>
                </a:r>
                <a:r>
                  <a:rPr lang="ja-JP" altLang="ja-JP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/>
                          </a:rPr>
                          <m:t>Δ</m:t>
                        </m:r>
                      </m:e>
                      <m:sub>
                        <m:r>
                          <a:rPr lang="en-US" altLang="ja-JP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ja-JP" sz="24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ja-JP" altLang="ja-JP" sz="2400" i="1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ja-JP" altLang="ja-JP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2400">
                                <a:latin typeface="Cambria Math"/>
                              </a:rPr>
                              <m:t>Δ</m:t>
                            </m:r>
                          </m:e>
                          <m:sub>
                            <m:r>
                              <a:rPr lang="en-US" altLang="ja-JP" sz="2400" i="1">
                                <a:latin typeface="Cambria Math"/>
                              </a:rPr>
                              <m:t>𝑋</m:t>
                            </m:r>
                          </m:sub>
                        </m:sSub>
                        <m:r>
                          <a:rPr lang="en-US" altLang="ja-JP" sz="2400" i="1">
                            <a:latin typeface="Cambria Math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/>
                          </a:rPr>
                          <m:t>Δ</m:t>
                        </m:r>
                      </m:e>
                      <m:sub>
                        <m:r>
                          <a:rPr lang="en-US" altLang="ja-JP" sz="2400" i="1">
                            <a:latin typeface="Cambria Math"/>
                          </a:rPr>
                          <m:t>𝑤</m:t>
                        </m:r>
                      </m:sub>
                    </m:sSub>
                    <m:r>
                      <a:rPr lang="en-US" altLang="ja-JP" sz="2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ja-JP" altLang="ja-JP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/>
                          </a:rPr>
                          <m:t>Δ</m:t>
                        </m:r>
                      </m:e>
                      <m:sub>
                        <m:r>
                          <a:rPr lang="en-US" altLang="ja-JP" sz="2400" i="1">
                            <a:latin typeface="Cambria Math"/>
                          </a:rPr>
                          <m:t>𝑤</m:t>
                        </m:r>
                        <m:r>
                          <a:rPr lang="en-US" altLang="ja-JP" sz="2400" i="1">
                            <a:latin typeface="Cambria Math"/>
                          </a:rPr>
                          <m:t>/</m:t>
                        </m:r>
                        <m:r>
                          <a:rPr lang="en-US" altLang="ja-JP" sz="2400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556791"/>
                <a:ext cx="6456960" cy="941091"/>
              </a:xfrm>
              <a:prstGeom prst="rect">
                <a:avLst/>
              </a:prstGeom>
              <a:blipFill rotWithShape="1">
                <a:blip r:embed="rId4"/>
                <a:stretch>
                  <a:fillRect b="-103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668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028384" cy="648072"/>
          </a:xfrm>
        </p:spPr>
        <p:txBody>
          <a:bodyPr>
            <a:noAutofit/>
          </a:bodyPr>
          <a:lstStyle/>
          <a:p>
            <a:r>
              <a:rPr lang="en-US" sz="2800" dirty="0"/>
              <a:t>Decomposition of the gap in adjusted headcount </a:t>
            </a:r>
            <a:r>
              <a:rPr lang="en-US" sz="2800" dirty="0" smtClean="0"/>
              <a:t>ratio</a:t>
            </a:r>
            <a:endParaRPr kumimoji="1" 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16</a:t>
            </a:fld>
            <a:endParaRPr kumimoji="1"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表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8169861"/>
                  </p:ext>
                </p:extLst>
              </p:nvPr>
            </p:nvGraphicFramePr>
            <p:xfrm>
              <a:off x="539552" y="1340769"/>
              <a:ext cx="8064895" cy="341951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434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</a:tblGrid>
                  <a:tr h="295553">
                    <a:tc>
                      <a:txBody>
                        <a:bodyPr/>
                        <a:lstStyle/>
                        <a:p>
                          <a:endParaRPr lang="ja-JP" sz="2000" dirty="0">
                            <a:effectLst/>
                            <a:latin typeface="Arial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15-24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25-39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55-64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Total gap:</a:t>
                          </a:r>
                          <a14:m>
                            <m:oMath xmlns:m="http://schemas.openxmlformats.org/officeDocument/2006/math">
                              <m:r>
                                <a:rPr lang="en-US" sz="14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ＭＳ Ｐゴシック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US" sz="1400">
                                  <a:effectLst/>
                                  <a:latin typeface="Cambria Math"/>
                                  <a:ea typeface="ＭＳ Ｐゴシック"/>
                                  <a:cs typeface="Times New Roman"/>
                                </a:rPr>
                                <m:t>∆</m:t>
                              </m:r>
                            </m:oMath>
                          </a14:m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.058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.072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.098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.125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.121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ja-JP" sz="1400" i="1"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effectLst/>
                                    <a:latin typeface="Cambria Math"/>
                                    <a:ea typeface="ＭＳ ゴシック"/>
                                    <a:cs typeface="Times New Roman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ja-JP" sz="1600" i="1"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𝐴𝑇𝑇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.042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73.4</a:t>
                          </a: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%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75.9%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.070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71.4%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.062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50.1%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36.9%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(.002)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(.002)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ja-JP" sz="1400" i="1"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𝑋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.003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4.6%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.003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3.6%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.027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27.6</a:t>
                          </a: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%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40.2%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38.0%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ja-JP" sz="14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-.002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-2.9%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-.008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-11.5%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-.007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-7.1%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-.007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-5.9%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-.012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-10.1%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ja-JP" sz="14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𝑊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/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𝑂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.014 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24.9%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.023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31.9%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.008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8.0%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.019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15.5%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.043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35.3%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(.0004)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13774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% of matched PWD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85.9%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88.2%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83.3%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81.8%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78.6%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</a:tr>
                  <a:tr h="413774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% </a:t>
                          </a: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of matched non-PWD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39.1%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54.1%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40.9%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47.0%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51.1%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表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8169861"/>
                  </p:ext>
                </p:extLst>
              </p:nvPr>
            </p:nvGraphicFramePr>
            <p:xfrm>
              <a:off x="539552" y="1340769"/>
              <a:ext cx="8064895" cy="341951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434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</a:tblGrid>
                  <a:tr h="304800">
                    <a:tc>
                      <a:txBody>
                        <a:bodyPr/>
                        <a:lstStyle/>
                        <a:p>
                          <a:endParaRPr lang="ja-JP" sz="2000" dirty="0">
                            <a:effectLst/>
                            <a:latin typeface="Arial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15-24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25-39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55-64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55" t="-124390" r="-501364" b="-11878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.058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.072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.098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.125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.121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55" t="-224390" r="-501364" b="-10878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.042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73.4</a:t>
                          </a: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%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75.9%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.070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71.4%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.062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50.1%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36.9%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(.002)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(.002)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55" t="-426829" r="-501364" b="-8853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.003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4.6%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.003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3.6%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.027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27.6</a:t>
                          </a: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%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.050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40.2%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.046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38.0%</a:t>
                          </a:r>
                          <a:endParaRPr lang="ja-JP" sz="2000" b="1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6699FF"/>
                        </a:solidFill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55" t="-626829" r="-501364" b="-6853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-.002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-2.9%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-.008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-11.5%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-.007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-7.1%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-.007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-5.9%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-.012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-10.1%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55" t="-829268" r="-501364" b="-48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.014 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24.9%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.023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31.9%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.008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8.0%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.019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15.5%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.043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35.3%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(.0004)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2672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% of matched PWD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85.9%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88.2%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83.3%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81.8%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78.6%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</a:tr>
                  <a:tr h="42672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% </a:t>
                          </a: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of matched non-PWD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39.1%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54.1%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40.9%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47.0%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51.1%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277423" y="4869160"/>
            <a:ext cx="87434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Larger impact of disability for </a:t>
            </a:r>
            <a:r>
              <a:rPr lang="en-US" altLang="ja-JP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younger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groups (6-14, 15-24, </a:t>
            </a:r>
            <a:r>
              <a:rPr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25-39)</a:t>
            </a:r>
            <a:endParaRPr kumimoji="1" lang="en-US" altLang="ja-JP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Larger composition effect for </a:t>
            </a: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older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groups (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40-54, </a:t>
            </a:r>
            <a:r>
              <a:rPr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55-64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kumimoji="1"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=&gt; Poverty</a:t>
            </a:r>
            <a:r>
              <a:rPr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conditions of </a:t>
            </a:r>
            <a:r>
              <a:rPr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older already 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determined before having </a:t>
            </a:r>
            <a:r>
              <a:rPr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impairments.</a:t>
            </a:r>
          </a:p>
          <a:p>
            <a:pPr indent="358775"/>
            <a:r>
              <a:rPr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Older disability groups include 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more </a:t>
            </a:r>
            <a:r>
              <a:rPr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kumimoji="1"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he disadvantaged and persons with mild </a:t>
            </a:r>
          </a:p>
          <a:p>
            <a:pPr indent="536575"/>
            <a:r>
              <a:rPr kumimoji="1"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difficulties in seeing, walking, and remembering.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7433311"/>
                  </p:ext>
                </p:extLst>
              </p:nvPr>
            </p:nvGraphicFramePr>
            <p:xfrm>
              <a:off x="539552" y="1340768"/>
              <a:ext cx="8064895" cy="341951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434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</a:tblGrid>
                  <a:tr h="295553">
                    <a:tc>
                      <a:txBody>
                        <a:bodyPr/>
                        <a:lstStyle/>
                        <a:p>
                          <a:endParaRPr lang="ja-JP" sz="2000" dirty="0">
                            <a:effectLst/>
                            <a:latin typeface="Arial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15-24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25-39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55-64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Total gap:</a:t>
                          </a:r>
                          <a14:m>
                            <m:oMath xmlns:m="http://schemas.openxmlformats.org/officeDocument/2006/math">
                              <m:r>
                                <a:rPr lang="en-US" sz="140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ＭＳ Ｐゴシック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US" sz="1400">
                                  <a:effectLst/>
                                  <a:latin typeface="Cambria Math"/>
                                  <a:ea typeface="ＭＳ Ｐゴシック"/>
                                  <a:cs typeface="Times New Roman"/>
                                </a:rPr>
                                <m:t>∆</m:t>
                              </m:r>
                            </m:oMath>
                          </a14:m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.058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.072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.098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.125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.121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ja-JP" sz="1400" i="1"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effectLst/>
                                    <a:latin typeface="Cambria Math"/>
                                    <a:ea typeface="ＭＳ ゴシック"/>
                                    <a:cs typeface="Times New Roman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ja-JP" sz="1600" i="1" smtClean="0"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600" i="1" smtClean="0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𝐴𝑇𝑇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.042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73.4%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.055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75.9%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.070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71.4%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.062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50.1%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.045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36.9%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(.002)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(.002)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ja-JP" sz="1400" i="1"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𝑋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.003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4.6%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.003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3.6%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.027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27.6%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.050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40.2%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.046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38.0%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ja-JP" sz="14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-.002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-2.9%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-.008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-11.5%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-.007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-7.1%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-.007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-5.9%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-.012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-10.1%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ja-JP" sz="14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𝑊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/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ＭＳ ゴシック"/>
                                        <a:cs typeface="Times New Roman"/>
                                      </a:rPr>
                                      <m:t>𝑂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.014 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24.9%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.023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31.9%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.008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8.0%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.019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15.5%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.043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35.3%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(.0004)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13774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% of matched PWD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85.9%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88.2%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83.3%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81.8%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78.6%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</a:tr>
                  <a:tr h="413774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% </a:t>
                          </a: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of matched non-PWD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39.1%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54.1%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40.9%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47.0%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51.1%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7433311"/>
                  </p:ext>
                </p:extLst>
              </p:nvPr>
            </p:nvGraphicFramePr>
            <p:xfrm>
              <a:off x="539552" y="1340768"/>
              <a:ext cx="8064895" cy="341951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434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  <a:gridCol w="672145"/>
                  </a:tblGrid>
                  <a:tr h="304800">
                    <a:tc>
                      <a:txBody>
                        <a:bodyPr/>
                        <a:lstStyle/>
                        <a:p>
                          <a:endParaRPr lang="ja-JP" sz="2000" dirty="0">
                            <a:effectLst/>
                            <a:latin typeface="Arial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6-14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15-24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25-39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40-54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Age:</a:t>
                          </a: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 55-64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455" t="-124390" r="-501364" b="-11878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.058 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.072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.098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.125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.121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455" t="-224390" r="-501364" b="-10878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.042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73.4%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.055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75.9%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.070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71.4%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.062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50.1%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.045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36.9%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(.002)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(.002)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(.003)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455" t="-426829" r="-501364" b="-8853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.003 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4.6%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.003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3.6%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.027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27.6%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.050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40.2%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.046 </a:t>
                          </a:r>
                          <a:endParaRPr lang="ja-JP" sz="2000" b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b="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38.0%</a:t>
                          </a:r>
                          <a:endParaRPr lang="ja-JP" sz="2000" b="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rgbClr val="000000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455" t="-626829" r="-501364" b="-6853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-.002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-2.9%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-.008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-11.5%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-.007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-7.1%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-.007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-5.9%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-.012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-10.1%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455" t="-829268" r="-501364" b="-48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.014 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24.9%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.023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31.9%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.008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8.0%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.019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15.5%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.043 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35.3%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251253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(.0003)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(.0004)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(.001)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2672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% of matched PWD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85.9%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88.2%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83.3%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81.8%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78.6%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</a:tr>
                  <a:tr h="42672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% </a:t>
                          </a: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of matched non-PWD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39.1%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54.1%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40.9%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47.0%</a:t>
                          </a:r>
                          <a:endParaRPr lang="ja-JP" sz="20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ゴシック"/>
                              <a:cs typeface="Times New Roman"/>
                            </a:rPr>
                            <a:t>51.1%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ＭＳ Ｐゴシック"/>
                              <a:cs typeface="Times New Roman"/>
                            </a:rPr>
                            <a:t> </a:t>
                          </a:r>
                          <a:endParaRPr lang="ja-JP" sz="20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ＭＳ ゴシック"/>
                            <a:cs typeface="Times New Roman"/>
                          </a:endParaRPr>
                        </a:p>
                      </a:txBody>
                      <a:tcPr marL="62865" marR="62865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8321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4000" dirty="0" smtClean="0"/>
              <a:t>Conclusions</a:t>
            </a:r>
            <a:endParaRPr kumimoji="1" 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760640"/>
          </a:xfrm>
        </p:spPr>
        <p:txBody>
          <a:bodyPr wrap="square">
            <a:noAutofit/>
          </a:bodyPr>
          <a:lstStyle/>
          <a:p>
            <a:pPr marL="263525" indent="-263525"/>
            <a:r>
              <a:rPr lang="en-US" altLang="ja-JP" sz="2400" dirty="0"/>
              <a:t>In </a:t>
            </a:r>
            <a:r>
              <a:rPr lang="en-US" altLang="ja-JP" sz="2400" dirty="0" smtClean="0"/>
              <a:t>South </a:t>
            </a:r>
            <a:r>
              <a:rPr lang="en-US" altLang="ja-JP" sz="2400" dirty="0"/>
              <a:t>Africa, PWDs are more </a:t>
            </a:r>
            <a:r>
              <a:rPr lang="en-US" altLang="ja-JP" sz="2400" dirty="0" smtClean="0"/>
              <a:t>multidimensionally </a:t>
            </a:r>
            <a:r>
              <a:rPr lang="en-US" altLang="ja-JP" sz="2400" dirty="0"/>
              <a:t>deprived </a:t>
            </a:r>
            <a:r>
              <a:rPr lang="en-US" altLang="ja-JP" sz="2400" u="sng" dirty="0"/>
              <a:t>even after equalizing PWDs and non-PWDs in other factors 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263525" indent="-263525"/>
            <a:r>
              <a:rPr lang="en-US" altLang="ja-JP" sz="2400" dirty="0" smtClean="0"/>
              <a:t>Impact of disability is larger for the subgroups of </a:t>
            </a:r>
            <a:endParaRPr lang="en-US" altLang="ja-JP" sz="2400" dirty="0"/>
          </a:p>
          <a:p>
            <a:pPr marL="631825" lvl="1" indent="-368300">
              <a:buFont typeface="Wingdings" panose="05000000000000000000" pitchFamily="2" charset="2"/>
              <a:buChar char="Ø"/>
            </a:pPr>
            <a:r>
              <a:rPr lang="en-US" altLang="ja-JP" sz="2400" dirty="0" smtClean="0"/>
              <a:t>Intellectual/multiple </a:t>
            </a:r>
            <a:r>
              <a:rPr lang="en-US" altLang="ja-JP" sz="2400" dirty="0"/>
              <a:t>d</a:t>
            </a:r>
            <a:r>
              <a:rPr lang="en-US" altLang="ja-JP" sz="2400" dirty="0" smtClean="0"/>
              <a:t>ifficulties, walking (Age 6-24), self-care (Age 25-54) </a:t>
            </a:r>
            <a:r>
              <a:rPr lang="en-US" altLang="ja-JP" sz="2400" dirty="0" smtClean="0">
                <a:solidFill>
                  <a:srgbClr val="FF0000"/>
                </a:solidFill>
              </a:rPr>
              <a:t>=&gt; Need of approach flexible to type of difficulty</a:t>
            </a:r>
          </a:p>
          <a:p>
            <a:pPr marL="631825" lvl="1" indent="-368300">
              <a:buFont typeface="Wingdings" panose="05000000000000000000" pitchFamily="2" charset="2"/>
              <a:buChar char="Ø"/>
            </a:pPr>
            <a:r>
              <a:rPr lang="en-US" altLang="ja-JP" sz="2400" dirty="0" smtClean="0"/>
              <a:t>Africans, Coloureds, residents in rural formal/tribal areas         </a:t>
            </a:r>
            <a:r>
              <a:rPr lang="en-US" altLang="ja-JP" sz="2400" dirty="0" smtClean="0">
                <a:solidFill>
                  <a:srgbClr val="FF0000"/>
                </a:solidFill>
              </a:rPr>
              <a:t>=&gt; </a:t>
            </a:r>
            <a:r>
              <a:rPr lang="en-US" altLang="ja-JP" sz="2400" dirty="0">
                <a:solidFill>
                  <a:srgbClr val="FF0000"/>
                </a:solidFill>
              </a:rPr>
              <a:t>Need of </a:t>
            </a:r>
            <a:r>
              <a:rPr lang="en-US" altLang="ja-JP" sz="2400" dirty="0" smtClean="0">
                <a:solidFill>
                  <a:srgbClr val="FF0000"/>
                </a:solidFill>
              </a:rPr>
              <a:t>mainstreaming of disability in other policies</a:t>
            </a:r>
            <a:endParaRPr lang="en-US" altLang="ja-JP" sz="2400" dirty="0" smtClean="0"/>
          </a:p>
          <a:p>
            <a:pPr marL="263525" indent="-263525"/>
            <a:r>
              <a:rPr lang="en-US" altLang="ja-JP" sz="2400" dirty="0" smtClean="0"/>
              <a:t>The poverty gap is explained by disability for Age 6-39 and disability/other factors for Age 40-</a:t>
            </a:r>
          </a:p>
          <a:p>
            <a:pPr marL="631825" lvl="1" indent="-368300">
              <a:buNone/>
            </a:pPr>
            <a:r>
              <a:rPr lang="en-US" altLang="ja-JP" sz="2400" dirty="0" smtClean="0">
                <a:solidFill>
                  <a:srgbClr val="FF0000"/>
                </a:solidFill>
              </a:rPr>
              <a:t>=&gt; Need of comprehensive approach, not only disability-specific</a:t>
            </a:r>
          </a:p>
          <a:p>
            <a:pPr marL="263525" indent="-263525"/>
            <a:r>
              <a:rPr lang="en-US" altLang="ja-JP" sz="2400" dirty="0"/>
              <a:t>Finding </a:t>
            </a:r>
            <a:r>
              <a:rPr lang="en-US" altLang="ja-JP" sz="2400" dirty="0" smtClean="0"/>
              <a:t>of the causality from poverty to disability</a:t>
            </a:r>
            <a:endParaRPr lang="en-US" altLang="ja-JP" sz="2400" dirty="0"/>
          </a:p>
          <a:p>
            <a:pPr marL="0" indent="263525">
              <a:buNone/>
            </a:pPr>
            <a:r>
              <a:rPr lang="en-US" altLang="ja-JP" sz="2400" dirty="0" smtClean="0">
                <a:solidFill>
                  <a:srgbClr val="FF0000"/>
                </a:solidFill>
              </a:rPr>
              <a:t>=&gt; Promotion </a:t>
            </a:r>
            <a:r>
              <a:rPr lang="en-US" altLang="ja-JP" sz="2400" dirty="0">
                <a:solidFill>
                  <a:srgbClr val="FF0000"/>
                </a:solidFill>
              </a:rPr>
              <a:t>of early detection/treatment of health </a:t>
            </a:r>
            <a:r>
              <a:rPr lang="en-US" altLang="ja-JP" sz="2400" dirty="0" smtClean="0">
                <a:solidFill>
                  <a:srgbClr val="FF0000"/>
                </a:solidFill>
              </a:rPr>
              <a:t>problems</a:t>
            </a:r>
          </a:p>
          <a:p>
            <a:pPr marL="0" indent="0">
              <a:buNone/>
            </a:pPr>
            <a:endParaRPr lang="en-US" altLang="ja-JP" sz="900" dirty="0" smtClean="0">
              <a:solidFill>
                <a:srgbClr val="FF0000"/>
              </a:solidFill>
            </a:endParaRPr>
          </a:p>
          <a:p>
            <a:pPr marL="0" indent="4127500">
              <a:buNone/>
            </a:pPr>
            <a:r>
              <a:rPr lang="en-US" altLang="ja-JP" sz="2400" i="1" dirty="0" smtClean="0"/>
              <a:t>Thank you for your attention!</a:t>
            </a:r>
            <a:endParaRPr lang="en-US" altLang="ja-JP" sz="2400" i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F90-B10A-4818-8B40-ACADD6B564BF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86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4000" dirty="0" smtClean="0"/>
              <a:t>Motivation of the analysis</a:t>
            </a:r>
            <a:endParaRPr lang="en-US" altLang="ja-JP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688632"/>
          </a:xfrm>
        </p:spPr>
        <p:txBody>
          <a:bodyPr>
            <a:noAutofit/>
          </a:bodyPr>
          <a:lstStyle/>
          <a:p>
            <a:r>
              <a:rPr lang="en-US" altLang="ja-JP" sz="2400" dirty="0" smtClean="0"/>
              <a:t>Two challenges in the analysis of disability and poverty</a:t>
            </a:r>
          </a:p>
          <a:p>
            <a:pPr marL="0" indent="0">
              <a:buNone/>
            </a:pPr>
            <a:r>
              <a:rPr lang="en-US" altLang="ja-JP" sz="2400" dirty="0" smtClean="0"/>
              <a:t>1. Two-way causality between disability &amp; poverty:</a:t>
            </a:r>
          </a:p>
          <a:p>
            <a:pPr marL="606425">
              <a:buFont typeface="Wingdings" panose="05000000000000000000" pitchFamily="2" charset="2"/>
              <a:buChar char="Ø"/>
            </a:pPr>
            <a:r>
              <a:rPr lang="en-US" altLang="ja-JP" sz="2400" dirty="0" smtClean="0"/>
              <a:t>Observed poverty gap between PWDs &amp; non-PWDs</a:t>
            </a:r>
            <a:endParaRPr lang="en-US" altLang="ja-JP" sz="2400" dirty="0"/>
          </a:p>
          <a:p>
            <a:pPr marL="263525" indent="366713">
              <a:buNone/>
            </a:pPr>
            <a:r>
              <a:rPr lang="en-US" altLang="ja-JP" sz="2400" dirty="0" smtClean="0"/>
              <a:t>= caused by disability?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existing before acquiring disability?</a:t>
            </a:r>
            <a:endParaRPr lang="en-US" altLang="ja-JP" sz="2400" dirty="0"/>
          </a:p>
          <a:p>
            <a:pPr marL="630238" indent="-366713">
              <a:buNone/>
            </a:pPr>
            <a:r>
              <a:rPr lang="en-US" altLang="ja-JP" sz="2400" dirty="0" smtClean="0"/>
              <a:t>=&gt;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Exact </a:t>
            </a:r>
            <a:r>
              <a:rPr lang="en-US" altLang="ja-JP" sz="2400" b="1" dirty="0">
                <a:solidFill>
                  <a:srgbClr val="FF0000"/>
                </a:solidFill>
              </a:rPr>
              <a:t>Covariate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Matching &amp; Matching-based decomposition</a:t>
            </a:r>
            <a:endParaRPr lang="en-US" altLang="ja-JP" sz="2400" dirty="0" smtClean="0"/>
          </a:p>
          <a:p>
            <a:pPr marL="263525" indent="366713">
              <a:buNone/>
            </a:pPr>
            <a:endParaRPr lang="en-US" altLang="ja-JP" sz="1800" dirty="0" smtClean="0"/>
          </a:p>
          <a:p>
            <a:pPr marL="263525" indent="-263525">
              <a:buNone/>
            </a:pPr>
            <a:r>
              <a:rPr lang="en-US" altLang="ja-JP" sz="2400" dirty="0" smtClean="0"/>
              <a:t>2. Different impact of disability by subgroup</a:t>
            </a:r>
          </a:p>
          <a:p>
            <a:pPr marL="630238" indent="-366713">
              <a:buFont typeface="Wingdings" panose="05000000000000000000" pitchFamily="2" charset="2"/>
              <a:buChar char="Ø"/>
            </a:pPr>
            <a:r>
              <a:rPr lang="en-US" altLang="ja-JP" sz="2400" dirty="0" smtClean="0"/>
              <a:t>Mitra </a:t>
            </a:r>
            <a:r>
              <a:rPr lang="en-US" altLang="ja-JP" sz="2400" dirty="0"/>
              <a:t>(2006, 241</a:t>
            </a:r>
            <a:r>
              <a:rPr lang="en-US" altLang="ja-JP" sz="2400" dirty="0" smtClean="0"/>
              <a:t>): </a:t>
            </a:r>
            <a:r>
              <a:rPr lang="en-US" altLang="ja-JP" sz="2000" dirty="0" smtClean="0"/>
              <a:t>“(</a:t>
            </a:r>
            <a:r>
              <a:rPr lang="en-US" altLang="ja-JP" sz="2000" dirty="0"/>
              <a:t>a)n impairment is a prerequisite to disability, but it is only one of the factors, </a:t>
            </a:r>
            <a:r>
              <a:rPr lang="en-US" altLang="ja-JP" sz="2000" dirty="0">
                <a:solidFill>
                  <a:srgbClr val="FF0000"/>
                </a:solidFill>
              </a:rPr>
              <a:t>along with the person’s other characteristics (e.g., age, gender, race), the resources available, and the environment</a:t>
            </a:r>
            <a:r>
              <a:rPr lang="en-US" altLang="ja-JP" sz="2000" dirty="0"/>
              <a:t>, that lead to capability or functioning deprivation—in other words, to disability</a:t>
            </a:r>
            <a:r>
              <a:rPr lang="en-US" altLang="ja-JP" sz="2000" dirty="0" smtClean="0"/>
              <a:t>.”</a:t>
            </a:r>
            <a:endParaRPr lang="en-US" altLang="ja-JP" sz="2400" dirty="0" smtClean="0"/>
          </a:p>
          <a:p>
            <a:pPr marL="630238" indent="-366713">
              <a:buFont typeface="Wingdings" panose="05000000000000000000" pitchFamily="2" charset="2"/>
              <a:buChar char="Ø"/>
            </a:pPr>
            <a:r>
              <a:rPr lang="en-US" altLang="ja-JP" sz="2400" dirty="0" smtClean="0"/>
              <a:t>Obstacle against analysis: </a:t>
            </a:r>
            <a:r>
              <a:rPr lang="en-US" altLang="ja-JP" sz="2400" dirty="0"/>
              <a:t>small number of </a:t>
            </a:r>
            <a:r>
              <a:rPr lang="en-US" altLang="ja-JP" sz="2400" dirty="0" smtClean="0"/>
              <a:t>PWDs </a:t>
            </a:r>
            <a:r>
              <a:rPr lang="en-US" altLang="ja-JP" sz="2400" dirty="0"/>
              <a:t>in </a:t>
            </a:r>
            <a:r>
              <a:rPr lang="en-US" altLang="ja-JP" sz="2400" dirty="0" smtClean="0"/>
              <a:t>dataset</a:t>
            </a:r>
          </a:p>
          <a:p>
            <a:pPr marL="263525" indent="0">
              <a:buNone/>
            </a:pPr>
            <a:r>
              <a:rPr lang="en-US" altLang="ja-JP" sz="2400" dirty="0" smtClean="0"/>
              <a:t>=&gt;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Use a large-scale data in South Africa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 marL="263525" indent="0">
              <a:buNone/>
            </a:pPr>
            <a:endParaRPr lang="en-US" altLang="ja-JP" sz="2400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F90-B10A-4818-8B40-ACADD6B564B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7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4000" dirty="0" smtClean="0"/>
              <a:t>Data</a:t>
            </a:r>
            <a:endParaRPr kumimoji="1" 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688632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10% sample of the Population Census 2011 in South </a:t>
            </a:r>
            <a:r>
              <a:rPr lang="en-US" altLang="ja-JP" sz="2400" dirty="0" smtClean="0"/>
              <a:t>Africa (</a:t>
            </a:r>
            <a:r>
              <a:rPr lang="en-US" altLang="ja-JP" sz="2400" dirty="0"/>
              <a:t>Stat SA </a:t>
            </a:r>
            <a:r>
              <a:rPr lang="en-US" altLang="ja-JP" sz="2400" dirty="0" err="1" smtClean="0"/>
              <a:t>2015a</a:t>
            </a:r>
            <a:r>
              <a:rPr lang="en-US" altLang="ja-JP" sz="2400" dirty="0" smtClean="0"/>
              <a:t>)</a:t>
            </a:r>
            <a:endParaRPr lang="en-US" altLang="ja-JP" sz="2400" dirty="0"/>
          </a:p>
          <a:p>
            <a:pPr lvl="1"/>
            <a:r>
              <a:rPr lang="en-US" altLang="ja-JP" sz="2400" dirty="0" smtClean="0"/>
              <a:t>Sample size: </a:t>
            </a:r>
            <a:r>
              <a:rPr lang="en-US" altLang="ja-JP" sz="2400" dirty="0" smtClean="0">
                <a:solidFill>
                  <a:srgbClr val="FF0000"/>
                </a:solidFill>
              </a:rPr>
              <a:t>4,337,697</a:t>
            </a:r>
            <a:r>
              <a:rPr lang="en-US" altLang="ja-JP" sz="2400" dirty="0" smtClean="0"/>
              <a:t> persons in </a:t>
            </a:r>
            <a:r>
              <a:rPr lang="en-US" altLang="ja-JP" sz="2400" dirty="0">
                <a:solidFill>
                  <a:srgbClr val="FF0000"/>
                </a:solidFill>
              </a:rPr>
              <a:t>1,194,122</a:t>
            </a:r>
            <a:r>
              <a:rPr lang="ja-JP" altLang="en-US" sz="2400" dirty="0"/>
              <a:t> </a:t>
            </a:r>
            <a:r>
              <a:rPr lang="en-US" altLang="ja-JP" sz="2400" dirty="0"/>
              <a:t>households</a:t>
            </a:r>
          </a:p>
          <a:p>
            <a:pPr lvl="1"/>
            <a:r>
              <a:rPr lang="en-US" altLang="ja-JP" sz="2400" dirty="0"/>
              <a:t>Washington group short set of disability questions</a:t>
            </a:r>
          </a:p>
          <a:p>
            <a:pPr marL="1074738" lvl="2" indent="-361950">
              <a:buFont typeface="Wingdings" panose="05000000000000000000" pitchFamily="2" charset="2"/>
              <a:buChar char="Ø"/>
            </a:pPr>
            <a:r>
              <a:rPr lang="en-US" altLang="ja-JP" dirty="0" smtClean="0"/>
              <a:t>6 </a:t>
            </a:r>
            <a:r>
              <a:rPr lang="en-US" altLang="ja-JP" dirty="0"/>
              <a:t>types of difficulties: Seeing, Hearing, Communication, Walking/Climbing stairs, Remembering/Concentrating, </a:t>
            </a:r>
            <a:r>
              <a:rPr lang="en-US" altLang="ja-JP" dirty="0" smtClean="0"/>
              <a:t>Self-care (washing all over, dressing, or feeding)</a:t>
            </a:r>
            <a:endParaRPr lang="en-US" altLang="ja-JP" dirty="0"/>
          </a:p>
          <a:p>
            <a:pPr marL="1074738" lvl="2" indent="-361950">
              <a:buFont typeface="Wingdings" panose="05000000000000000000" pitchFamily="2" charset="2"/>
              <a:buChar char="Ø"/>
            </a:pPr>
            <a:r>
              <a:rPr lang="en-US" altLang="ja-JP" dirty="0" smtClean="0"/>
              <a:t>4 </a:t>
            </a:r>
            <a:r>
              <a:rPr lang="en-US" altLang="ja-JP" dirty="0"/>
              <a:t>levels </a:t>
            </a:r>
            <a:r>
              <a:rPr lang="en-US" altLang="ja-JP" dirty="0" smtClean="0"/>
              <a:t>of difficulty </a:t>
            </a:r>
            <a:r>
              <a:rPr lang="en-US" altLang="ja-JP" dirty="0"/>
              <a:t>: </a:t>
            </a:r>
          </a:p>
          <a:p>
            <a:pPr marL="1076325" lvl="2" indent="0">
              <a:buNone/>
            </a:pPr>
            <a:r>
              <a:rPr lang="ja-JP" altLang="en-US" dirty="0" smtClean="0"/>
              <a:t>－ </a:t>
            </a:r>
            <a:r>
              <a:rPr lang="en-US" altLang="ja-JP" dirty="0" smtClean="0"/>
              <a:t>“</a:t>
            </a:r>
            <a:r>
              <a:rPr lang="en-US" altLang="ja-JP" dirty="0"/>
              <a:t>No </a:t>
            </a:r>
            <a:r>
              <a:rPr lang="en-US" altLang="ja-JP" dirty="0" smtClean="0"/>
              <a:t>difficulty”</a:t>
            </a:r>
          </a:p>
          <a:p>
            <a:pPr marL="1076325" lvl="2" indent="0">
              <a:buNone/>
            </a:pPr>
            <a:r>
              <a:rPr lang="ja-JP" altLang="en-US" dirty="0" smtClean="0"/>
              <a:t>－ </a:t>
            </a:r>
            <a:r>
              <a:rPr lang="en-US" altLang="ja-JP" dirty="0" smtClean="0"/>
              <a:t>“Some </a:t>
            </a:r>
            <a:r>
              <a:rPr lang="en-US" altLang="ja-JP" dirty="0"/>
              <a:t>difficulty</a:t>
            </a:r>
            <a:r>
              <a:rPr lang="en-US" altLang="ja-JP" dirty="0" smtClean="0"/>
              <a:t>”</a:t>
            </a:r>
          </a:p>
          <a:p>
            <a:pPr marL="1076325" lvl="2" indent="0">
              <a:buNone/>
            </a:pPr>
            <a:r>
              <a:rPr lang="ja-JP" altLang="en-US" dirty="0" smtClean="0"/>
              <a:t>－ </a:t>
            </a:r>
            <a:r>
              <a:rPr lang="en-US" altLang="ja-JP" dirty="0" smtClean="0"/>
              <a:t>“</a:t>
            </a:r>
            <a:r>
              <a:rPr lang="en-US" altLang="ja-JP" dirty="0"/>
              <a:t>A lot difficulty</a:t>
            </a:r>
            <a:r>
              <a:rPr lang="en-US" altLang="ja-JP" dirty="0" smtClean="0"/>
              <a:t>”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= “Moderate”</a:t>
            </a:r>
            <a:endParaRPr lang="en-US" altLang="ja-JP" dirty="0" smtClean="0"/>
          </a:p>
          <a:p>
            <a:pPr marL="1076325" lvl="2" indent="0">
              <a:buNone/>
            </a:pPr>
            <a:r>
              <a:rPr lang="ja-JP" altLang="en-US" dirty="0" smtClean="0"/>
              <a:t>－ </a:t>
            </a:r>
            <a:r>
              <a:rPr lang="en-US" altLang="ja-JP" dirty="0" smtClean="0"/>
              <a:t>“</a:t>
            </a:r>
            <a:r>
              <a:rPr lang="en-US" altLang="ja-JP" dirty="0"/>
              <a:t>Cannot do at all</a:t>
            </a:r>
            <a:r>
              <a:rPr lang="en-US" altLang="ja-JP" dirty="0" smtClean="0"/>
              <a:t>”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= “Severe”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F90-B10A-4818-8B40-ACADD6B564B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右中かっこ 4"/>
          <p:cNvSpPr/>
          <p:nvPr/>
        </p:nvSpPr>
        <p:spPr>
          <a:xfrm>
            <a:off x="5785688" y="5154288"/>
            <a:ext cx="186536" cy="867000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3844528" y="4479503"/>
            <a:ext cx="537591" cy="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347303" y="4248670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Persons w/o disabilities</a:t>
            </a:r>
            <a:endParaRPr kumimoji="1" lang="en-US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72796" y="5356955"/>
            <a:ext cx="2920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Persons w. disabilities </a:t>
            </a:r>
            <a:endParaRPr kumimoji="1" lang="en-US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56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4000" dirty="0" smtClean="0"/>
              <a:t>Data</a:t>
            </a:r>
            <a:endParaRPr kumimoji="1" 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688632"/>
          </a:xfrm>
        </p:spPr>
        <p:txBody>
          <a:bodyPr>
            <a:normAutofit/>
          </a:bodyPr>
          <a:lstStyle/>
          <a:p>
            <a:pPr marL="355600" lvl="2" indent="-355600"/>
            <a:r>
              <a:rPr lang="en-US" altLang="ja-JP" sz="2800" dirty="0" smtClean="0"/>
              <a:t>Sample of analysis</a:t>
            </a:r>
            <a:r>
              <a:rPr lang="ja-JP" altLang="en-US" sz="2800" dirty="0" smtClean="0"/>
              <a:t>：</a:t>
            </a:r>
            <a:r>
              <a:rPr lang="en-US" altLang="ja-JP" sz="2800" dirty="0" smtClean="0"/>
              <a:t>PWDs &amp; non-PWDs aged 6-64</a:t>
            </a:r>
          </a:p>
          <a:p>
            <a:pPr marL="355600" lvl="2" indent="0">
              <a:buNone/>
            </a:pPr>
            <a:r>
              <a:rPr lang="en-US" altLang="ja-JP" sz="2800" dirty="0" smtClean="0"/>
              <a:t>Exclude the following sample:</a:t>
            </a:r>
          </a:p>
          <a:p>
            <a:pPr marL="803275" lvl="3" indent="-346075"/>
            <a:r>
              <a:rPr lang="en-US" altLang="ja-JP" sz="2800" dirty="0" smtClean="0"/>
              <a:t>Those with “some difficulty”</a:t>
            </a:r>
          </a:p>
          <a:p>
            <a:pPr marL="803275" lvl="3" indent="-346075"/>
            <a:r>
              <a:rPr lang="en-US" altLang="ja-JP" sz="2800" dirty="0" smtClean="0"/>
              <a:t>Aged 6-14 with difficulties in self-care</a:t>
            </a:r>
          </a:p>
          <a:p>
            <a:pPr marL="355600" lvl="2" indent="812800">
              <a:buNone/>
            </a:pPr>
            <a:r>
              <a:rPr lang="en-US" altLang="ja-JP" sz="2800" dirty="0" smtClean="0"/>
              <a:t>&lt;= Possibility of misreporting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Stat SA, 2014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marL="355600" lvl="2" indent="-355600">
              <a:buNone/>
            </a:pPr>
            <a:r>
              <a:rPr lang="en-US" altLang="ja-JP" sz="2800" dirty="0" smtClean="0"/>
              <a:t>=&gt; Final sample size</a:t>
            </a:r>
          </a:p>
          <a:p>
            <a:pPr marL="355600" lvl="2" indent="92075">
              <a:buNone/>
            </a:pPr>
            <a:r>
              <a:rPr lang="ja-JP" altLang="en-US" sz="2800" dirty="0" smtClean="0"/>
              <a:t>＝</a:t>
            </a:r>
            <a:r>
              <a:rPr lang="en-US" altLang="ja-JP" sz="2800" dirty="0" smtClean="0">
                <a:solidFill>
                  <a:srgbClr val="FF0000"/>
                </a:solidFill>
              </a:rPr>
              <a:t>2,748,999 </a:t>
            </a:r>
            <a:r>
              <a:rPr lang="en-US" altLang="ja-JP" sz="2800" dirty="0" smtClean="0"/>
              <a:t>including</a:t>
            </a:r>
            <a:r>
              <a:rPr lang="en-US" altLang="ja-JP" sz="2800" dirty="0" smtClean="0">
                <a:solidFill>
                  <a:srgbClr val="FF0000"/>
                </a:solidFill>
              </a:rPr>
              <a:t> 90,867</a:t>
            </a:r>
            <a:r>
              <a:rPr lang="ja-JP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PWDs (3.3%)</a:t>
            </a:r>
            <a:endParaRPr lang="en-US" altLang="ja-JP" sz="2800" dirty="0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F90-B10A-4818-8B40-ACADD6B564B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2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100392" cy="648072"/>
          </a:xfrm>
        </p:spPr>
        <p:txBody>
          <a:bodyPr/>
          <a:lstStyle/>
          <a:p>
            <a:r>
              <a:rPr lang="en-US" altLang="ja-JP" dirty="0"/>
              <a:t>Age distribution of PWDs &amp; non-PWDs</a:t>
            </a:r>
            <a:endParaRPr kumimoji="1"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5</a:t>
            </a:fld>
            <a:endParaRPr kumimoji="1" lang="en-US"/>
          </a:p>
        </p:txBody>
      </p:sp>
      <p:graphicFrame>
        <p:nvGraphicFramePr>
          <p:cNvPr id="9" name="グラフ 8"/>
          <p:cNvGraphicFramePr/>
          <p:nvPr>
            <p:extLst>
              <p:ext uri="{D42A27DB-BD31-4B8C-83A1-F6EECF244321}">
                <p14:modId xmlns:p14="http://schemas.microsoft.com/office/powerpoint/2010/main" val="445018155"/>
              </p:ext>
            </p:extLst>
          </p:nvPr>
        </p:nvGraphicFramePr>
        <p:xfrm>
          <a:off x="503548" y="1052736"/>
          <a:ext cx="813690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210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028384" cy="648072"/>
          </a:xfrm>
        </p:spPr>
        <p:txBody>
          <a:bodyPr>
            <a:normAutofit/>
          </a:bodyPr>
          <a:lstStyle/>
          <a:p>
            <a:r>
              <a:rPr lang="en-US" dirty="0" smtClean="0"/>
              <a:t>Characteristics </a:t>
            </a:r>
            <a:r>
              <a:rPr lang="en-US" dirty="0"/>
              <a:t>of </a:t>
            </a:r>
            <a:r>
              <a:rPr lang="en-US" dirty="0" smtClean="0"/>
              <a:t>PWDs and Non-PWDs</a:t>
            </a:r>
            <a:endParaRPr kumimoji="1"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6</a:t>
            </a:fld>
            <a:endParaRPr kumimoji="1" 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22646"/>
              </p:ext>
            </p:extLst>
          </p:nvPr>
        </p:nvGraphicFramePr>
        <p:xfrm>
          <a:off x="395536" y="1556792"/>
          <a:ext cx="8305370" cy="3908058"/>
        </p:xfrm>
        <a:graphic>
          <a:graphicData uri="http://schemas.openxmlformats.org/drawingml/2006/table">
            <a:tbl>
              <a:tblPr firstRow="1" firstCol="1" bandRow="1"/>
              <a:tblGrid>
                <a:gridCol w="1584000"/>
                <a:gridCol w="566226"/>
                <a:gridCol w="648000"/>
                <a:gridCol w="162560"/>
                <a:gridCol w="566226"/>
                <a:gridCol w="648000"/>
                <a:gridCol w="162560"/>
                <a:gridCol w="566226"/>
                <a:gridCol w="648000"/>
                <a:gridCol w="162560"/>
                <a:gridCol w="566226"/>
                <a:gridCol w="648000"/>
                <a:gridCol w="162560"/>
                <a:gridCol w="566226"/>
                <a:gridCol w="648000"/>
              </a:tblGrid>
              <a:tr h="2422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6-14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15-24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25-39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40-54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Age:</a:t>
                      </a: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55-64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65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Non-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PWD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(1)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(2)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(3)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(4)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(5)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(6)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(7)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(8)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(9)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(10)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Gender (%)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indent="179388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Male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53.1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50.5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50.0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49.8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47.7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49.2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40.3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47.2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40.0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46.1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indent="179388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Female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46.9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49.5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50.0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50.2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52.3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50.8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59.7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52.8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60.0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53.9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635" indent="-20320" algn="just"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Race (%)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indent="179388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African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90.5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84.0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87.4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84.5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85.3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80.9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82.9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71.8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81.4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65.3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indent="179388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Coloured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5.7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8.9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7.0 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8.3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7.3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8.6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9.6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11.5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9.4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10.4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indent="179388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Indian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1.2 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1.8 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1.7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2.0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2.3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2.7 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2.2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3.4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2.4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3.9 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indent="179388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White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2.6 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5.3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3.8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5.2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5.1 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7.8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5.2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13.3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6.8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20.4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Residence area (%)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indent="179388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Urban area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47.0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54.4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54.9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59.0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62.9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70.8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61.3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70.4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57.4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65.6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indent="179388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Rural formal area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3.4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3.5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3.5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3.6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4.1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4.1 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4.5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4.2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4.4 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4.1 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indent="179388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Tribal area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49.5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42.1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41.7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37.4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33.0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25.1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34.2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25.4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38.3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30.3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indent="50800" algn="just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indent="-2540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Number of obs.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14,400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70" indent="-9271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555,054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12,224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35" indent="-9842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702,168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16,967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35" indent="-10414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809,162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26,682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10985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444,276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20,594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270" indent="-11557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147,472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1979712" y="2647970"/>
            <a:ext cx="1152128" cy="28803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9" name="角丸四角形 8"/>
          <p:cNvSpPr/>
          <p:nvPr/>
        </p:nvSpPr>
        <p:spPr>
          <a:xfrm>
            <a:off x="4716016" y="2881908"/>
            <a:ext cx="3888432" cy="25906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0" name="角丸四角形 9"/>
          <p:cNvSpPr/>
          <p:nvPr/>
        </p:nvSpPr>
        <p:spPr>
          <a:xfrm>
            <a:off x="1979712" y="3293368"/>
            <a:ext cx="6624736" cy="25906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1" name="角丸四角形 10"/>
          <p:cNvSpPr/>
          <p:nvPr/>
        </p:nvSpPr>
        <p:spPr>
          <a:xfrm>
            <a:off x="1983264" y="4797152"/>
            <a:ext cx="6624736" cy="25906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512" y="5617541"/>
            <a:ext cx="8677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Disability group, 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especially </a:t>
            </a:r>
            <a:r>
              <a:rPr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older 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disability </a:t>
            </a:r>
            <a:r>
              <a:rPr lang="en-US" altLang="ja-JP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groups, incorporate more t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he disadvantaged (females, Africans, Tribal area residents). </a:t>
            </a:r>
          </a:p>
          <a:p>
            <a:pPr indent="263525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=&gt; </a:t>
            </a: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Causality from poverty to disability</a:t>
            </a:r>
          </a:p>
        </p:txBody>
      </p:sp>
    </p:spTree>
    <p:extLst>
      <p:ext uri="{BB962C8B-B14F-4D97-AF65-F5344CB8AC3E}">
        <p14:creationId xmlns:p14="http://schemas.microsoft.com/office/powerpoint/2010/main" val="42937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3608" y="44624"/>
            <a:ext cx="7776864" cy="792088"/>
          </a:xfrm>
        </p:spPr>
        <p:txBody>
          <a:bodyPr>
            <a:noAutofit/>
          </a:bodyPr>
          <a:lstStyle/>
          <a:p>
            <a:r>
              <a:rPr lang="en-US" altLang="ja-JP" dirty="0"/>
              <a:t>Share of </a:t>
            </a:r>
            <a:r>
              <a:rPr lang="en-US" altLang="ja-JP" dirty="0" smtClean="0"/>
              <a:t>type </a:t>
            </a:r>
            <a:r>
              <a:rPr lang="en-US" altLang="ja-JP" dirty="0"/>
              <a:t>and severity </a:t>
            </a:r>
            <a:r>
              <a:rPr lang="en-US" altLang="ja-JP" dirty="0" smtClean="0"/>
              <a:t>of difficulties</a:t>
            </a:r>
            <a:endParaRPr kumimoji="1"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227D-8D57-4203-8B46-27D8FEA898DD}" type="slidenum">
              <a:rPr kumimoji="1" lang="en-US" smtClean="0"/>
              <a:t>7</a:t>
            </a:fld>
            <a:endParaRPr kumimoji="1" 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230165"/>
              </p:ext>
            </p:extLst>
          </p:nvPr>
        </p:nvGraphicFramePr>
        <p:xfrm>
          <a:off x="1043608" y="1412780"/>
          <a:ext cx="6937900" cy="4631712"/>
        </p:xfrm>
        <a:graphic>
          <a:graphicData uri="http://schemas.openxmlformats.org/drawingml/2006/table">
            <a:tbl>
              <a:tblPr firstRow="1" firstCol="1" bandRow="1"/>
              <a:tblGrid>
                <a:gridCol w="2556000"/>
                <a:gridCol w="876380"/>
                <a:gridCol w="876380"/>
                <a:gridCol w="876380"/>
                <a:gridCol w="876380"/>
                <a:gridCol w="876380"/>
              </a:tblGrid>
              <a:tr h="2346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Age: 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6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6-14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15-24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25-39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40-54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55-64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6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(1)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(2)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(3)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(4)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(5)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Number of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PWDs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14,400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12,224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16,967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26,682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20,594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0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7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7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7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7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7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7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Those with difficulties in (%)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 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indent="93345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Seeing: moderate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21.2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30.7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36.0</a:t>
                      </a:r>
                      <a:endParaRPr lang="ja-JP" sz="200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50.2</a:t>
                      </a:r>
                      <a:endParaRPr lang="ja-JP" sz="200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51.0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marL="0" indent="715963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severe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5.4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6.0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5.5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3.4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3.5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indent="93345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Hearing: moderate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13.2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12.2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12.4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10.9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12.5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marL="0" indent="811213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severe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5.8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6.3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5.2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2.5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1.9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indent="93345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Communication: moderate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15.0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9.9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7.3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4.3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3.3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marL="0" indent="1527175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severe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11.9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8.1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5.7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2.3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1.7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indent="93345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Walking: moderate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6.3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8.1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13.2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18.1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22.8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marL="0" indent="89535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severe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8.9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7.9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6.9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4.4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4.6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indent="93345" algn="l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Remembering: moderate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30.2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16.5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15.8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17.7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20.8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marL="0" indent="1347788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severe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14.2</a:t>
                      </a:r>
                      <a:endParaRPr lang="ja-JP" sz="200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7.6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5.1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2.6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2.2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indent="93345" algn="l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Self-care: moderate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9.7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7.6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5.8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6.0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marL="0" indent="990600"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severe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Ｐゴシック"/>
                          <a:cs typeface="Times New Roman"/>
                        </a:rPr>
                        <a:t> </a:t>
                      </a:r>
                      <a:endParaRPr lang="ja-JP" sz="200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13.2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7.8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4.1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  4.2  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42">
                <a:tc>
                  <a:txBody>
                    <a:bodyPr/>
                    <a:lstStyle/>
                    <a:p>
                      <a:pPr indent="93345" algn="l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Multiple functionings</a:t>
                      </a:r>
                      <a:endParaRPr lang="ja-JP" sz="200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20.6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20.6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17.6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18.5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ゴシック"/>
                          <a:cs typeface="Times New Roman"/>
                        </a:rPr>
                        <a:t>23.8</a:t>
                      </a:r>
                      <a:endParaRPr lang="ja-JP" sz="20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3707904" y="2799802"/>
            <a:ext cx="4176464" cy="504056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8" name="角丸四角形 7"/>
          <p:cNvSpPr/>
          <p:nvPr/>
        </p:nvSpPr>
        <p:spPr>
          <a:xfrm>
            <a:off x="3741885" y="4797152"/>
            <a:ext cx="4142482" cy="504056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9" name="角丸四角形 8"/>
          <p:cNvSpPr/>
          <p:nvPr/>
        </p:nvSpPr>
        <p:spPr>
          <a:xfrm>
            <a:off x="3764062" y="5805264"/>
            <a:ext cx="4176464" cy="216024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1" name="角丸四角形 10"/>
          <p:cNvSpPr/>
          <p:nvPr/>
        </p:nvSpPr>
        <p:spPr>
          <a:xfrm>
            <a:off x="3732056" y="3789039"/>
            <a:ext cx="623920" cy="508971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2" name="角丸四角形 11"/>
          <p:cNvSpPr/>
          <p:nvPr/>
        </p:nvSpPr>
        <p:spPr>
          <a:xfrm>
            <a:off x="4644008" y="5301208"/>
            <a:ext cx="576064" cy="504056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13" name="角丸四角形 12"/>
          <p:cNvSpPr/>
          <p:nvPr/>
        </p:nvSpPr>
        <p:spPr>
          <a:xfrm>
            <a:off x="5518156" y="4298011"/>
            <a:ext cx="2366211" cy="504056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150070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052736"/>
            <a:ext cx="864096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000" dirty="0" smtClean="0"/>
          </a:p>
          <a:p>
            <a:pPr marL="263525" indent="-263525"/>
            <a:r>
              <a:rPr lang="en-US" altLang="ja-JP" sz="2400" dirty="0"/>
              <a:t>1-N exact covariate matching</a:t>
            </a:r>
          </a:p>
          <a:p>
            <a:pPr marL="0" indent="263525">
              <a:buNone/>
            </a:pPr>
            <a:r>
              <a:rPr lang="en-US" altLang="ja-JP" sz="2200" dirty="0" smtClean="0"/>
              <a:t>Match a PWD with Non-PWDs who are identical with respect to </a:t>
            </a:r>
          </a:p>
          <a:p>
            <a:pPr marL="1431925" indent="-1168400">
              <a:buNone/>
            </a:pPr>
            <a:r>
              <a:rPr lang="en-US" altLang="ja-JP" sz="2200" dirty="0" smtClean="0"/>
              <a:t>Age 6-14: age, gender, race, language, municipality, type of residence area, municipality in 2001, province of birth place, education level of parents =&gt; </a:t>
            </a:r>
            <a:r>
              <a:rPr lang="en-US" altLang="ja-JP" sz="2200" b="1" u="sng" dirty="0" smtClean="0">
                <a:solidFill>
                  <a:srgbClr val="FF0000"/>
                </a:solidFill>
              </a:rPr>
              <a:t>85.9% matched</a:t>
            </a:r>
          </a:p>
          <a:p>
            <a:pPr marL="1616075" indent="-1352550">
              <a:buNone/>
            </a:pPr>
            <a:r>
              <a:rPr lang="en-US" altLang="ja-JP" sz="2200" dirty="0" smtClean="0"/>
              <a:t>Age 15-64: </a:t>
            </a:r>
            <a:r>
              <a:rPr lang="en-US" altLang="ja-JP" sz="2200" dirty="0"/>
              <a:t>age, gender, race</a:t>
            </a:r>
            <a:r>
              <a:rPr lang="en-US" altLang="ja-JP" sz="2200" dirty="0" smtClean="0"/>
              <a:t>, language, municipality, </a:t>
            </a:r>
            <a:r>
              <a:rPr lang="en-US" altLang="ja-JP" sz="2200" dirty="0"/>
              <a:t>type of residence area, </a:t>
            </a:r>
            <a:r>
              <a:rPr lang="en-US" altLang="ja-JP" sz="2200" dirty="0" smtClean="0"/>
              <a:t>municipality in 2001</a:t>
            </a:r>
            <a:r>
              <a:rPr lang="en-US" altLang="ja-JP" sz="2200" dirty="0"/>
              <a:t>, province of birth place, </a:t>
            </a:r>
            <a:r>
              <a:rPr lang="en-US" altLang="ja-JP" sz="2200" dirty="0" smtClean="0"/>
              <a:t>household </a:t>
            </a:r>
            <a:r>
              <a:rPr lang="en-US" altLang="ja-JP" sz="2200" dirty="0"/>
              <a:t>head or not =&gt; </a:t>
            </a:r>
            <a:r>
              <a:rPr lang="en-US" altLang="ja-JP" sz="2200" b="1" u="sng" dirty="0" smtClean="0">
                <a:solidFill>
                  <a:srgbClr val="FF0000"/>
                </a:solidFill>
              </a:rPr>
              <a:t>82.3% matched</a:t>
            </a:r>
          </a:p>
          <a:p>
            <a:pPr marL="263525" indent="-263525"/>
            <a:r>
              <a:rPr lang="en-US" altLang="ja-JP" sz="2200" b="1" u="sng" dirty="0" smtClean="0"/>
              <a:t>Limitation: not control for unobservable factors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920880" cy="648072"/>
          </a:xfrm>
        </p:spPr>
        <p:txBody>
          <a:bodyPr>
            <a:noAutofit/>
          </a:bodyPr>
          <a:lstStyle/>
          <a:p>
            <a:r>
              <a:rPr kumimoji="1" lang="en-US" altLang="ja-JP" sz="3200" dirty="0" smtClean="0"/>
              <a:t>Empirical </a:t>
            </a:r>
            <a:r>
              <a:rPr lang="en-US" altLang="ja-JP" sz="3200" dirty="0"/>
              <a:t>m</a:t>
            </a:r>
            <a:r>
              <a:rPr kumimoji="1" lang="en-US" altLang="ja-JP" sz="3200" dirty="0" smtClean="0"/>
              <a:t>ethods: Exact covariate </a:t>
            </a:r>
            <a:r>
              <a:rPr lang="en-US" altLang="ja-JP" sz="3200" dirty="0"/>
              <a:t>m</a:t>
            </a:r>
            <a:r>
              <a:rPr kumimoji="1" lang="en-US" altLang="ja-JP" sz="3200" dirty="0" smtClean="0"/>
              <a:t>atching</a:t>
            </a:r>
            <a:endParaRPr kumimoji="1" lang="ja-JP" altLang="en-US" sz="320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F90-B10A-4818-8B40-ACADD6B564BF}" type="slidenum">
              <a:rPr kumimoji="1" lang="ja-JP" altLang="en-US" smtClean="0"/>
              <a:t>8</a:t>
            </a:fld>
            <a:endParaRPr kumimoji="1" lang="ja-JP" altLang="en-US"/>
          </a:p>
        </p:txBody>
      </p:sp>
      <p:grpSp>
        <p:nvGrpSpPr>
          <p:cNvPr id="48" name="グループ化 47"/>
          <p:cNvGrpSpPr/>
          <p:nvPr/>
        </p:nvGrpSpPr>
        <p:grpSpPr>
          <a:xfrm>
            <a:off x="1657207" y="857248"/>
            <a:ext cx="2664296" cy="2213481"/>
            <a:chOff x="1403648" y="1830015"/>
            <a:chExt cx="2664296" cy="3166309"/>
          </a:xfrm>
        </p:grpSpPr>
        <p:sp>
          <p:nvSpPr>
            <p:cNvPr id="52" name="角丸四角形 51"/>
            <p:cNvSpPr/>
            <p:nvPr/>
          </p:nvSpPr>
          <p:spPr>
            <a:xfrm>
              <a:off x="1403648" y="2060848"/>
              <a:ext cx="2664296" cy="29354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2113330" y="1830015"/>
              <a:ext cx="1223478" cy="5723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dirty="0" smtClean="0"/>
                <a:t>PWDs</a:t>
              </a:r>
              <a:endParaRPr kumimoji="1" lang="ja-JP" altLang="en-US" sz="2000" dirty="0"/>
            </a:p>
          </p:txBody>
        </p:sp>
      </p:grpSp>
      <p:sp>
        <p:nvSpPr>
          <p:cNvPr id="64" name="円/楕円 63"/>
          <p:cNvSpPr/>
          <p:nvPr/>
        </p:nvSpPr>
        <p:spPr>
          <a:xfrm>
            <a:off x="2197633" y="2711037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円/楕円 65"/>
          <p:cNvSpPr/>
          <p:nvPr/>
        </p:nvSpPr>
        <p:spPr>
          <a:xfrm>
            <a:off x="7376433" y="1596547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7" name="グループ化 66"/>
          <p:cNvGrpSpPr/>
          <p:nvPr/>
        </p:nvGrpSpPr>
        <p:grpSpPr>
          <a:xfrm>
            <a:off x="3346257" y="1163041"/>
            <a:ext cx="3925651" cy="338554"/>
            <a:chOff x="2090391" y="2774503"/>
            <a:chExt cx="3925651" cy="338554"/>
          </a:xfrm>
        </p:grpSpPr>
        <p:grpSp>
          <p:nvGrpSpPr>
            <p:cNvPr id="68" name="グループ化 67"/>
            <p:cNvGrpSpPr/>
            <p:nvPr/>
          </p:nvGrpSpPr>
          <p:grpSpPr>
            <a:xfrm>
              <a:off x="2648241" y="2924944"/>
              <a:ext cx="3367801" cy="157336"/>
              <a:chOff x="2648241" y="2924944"/>
              <a:chExt cx="3367801" cy="157336"/>
            </a:xfrm>
          </p:grpSpPr>
          <p:sp>
            <p:nvSpPr>
              <p:cNvPr id="70" name="円/楕円 69"/>
              <p:cNvSpPr/>
              <p:nvPr/>
            </p:nvSpPr>
            <p:spPr>
              <a:xfrm>
                <a:off x="2648241" y="2924944"/>
                <a:ext cx="90010" cy="72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円/楕円 70"/>
              <p:cNvSpPr/>
              <p:nvPr/>
            </p:nvSpPr>
            <p:spPr>
              <a:xfrm>
                <a:off x="5926032" y="3010272"/>
                <a:ext cx="90010" cy="72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2" name="直線矢印コネクタ 71"/>
              <p:cNvCxnSpPr>
                <a:stCxn id="70" idx="5"/>
                <a:endCxn id="71" idx="2"/>
              </p:cNvCxnSpPr>
              <p:nvPr/>
            </p:nvCxnSpPr>
            <p:spPr>
              <a:xfrm>
                <a:off x="2725069" y="2986407"/>
                <a:ext cx="3200963" cy="5986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テキスト ボックス 68"/>
            <p:cNvSpPr txBox="1"/>
            <p:nvPr/>
          </p:nvSpPr>
          <p:spPr>
            <a:xfrm>
              <a:off x="2090391" y="2774503"/>
              <a:ext cx="686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dirty="0" smtClean="0"/>
                <a:t>See</a:t>
              </a:r>
              <a:endParaRPr kumimoji="1" lang="ja-JP" altLang="en-US" sz="1600" dirty="0"/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1949302" y="1434814"/>
            <a:ext cx="4520376" cy="338554"/>
            <a:chOff x="2104871" y="3129422"/>
            <a:chExt cx="4520376" cy="338554"/>
          </a:xfrm>
        </p:grpSpPr>
        <p:sp>
          <p:nvSpPr>
            <p:cNvPr id="74" name="円/楕円 73"/>
            <p:cNvSpPr/>
            <p:nvPr/>
          </p:nvSpPr>
          <p:spPr>
            <a:xfrm>
              <a:off x="2738251" y="3265748"/>
              <a:ext cx="90010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6535237" y="3337736"/>
              <a:ext cx="90010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6" name="直線矢印コネクタ 75"/>
            <p:cNvCxnSpPr>
              <a:endCxn id="75" idx="2"/>
            </p:cNvCxnSpPr>
            <p:nvPr/>
          </p:nvCxnSpPr>
          <p:spPr>
            <a:xfrm>
              <a:off x="2801897" y="3301752"/>
              <a:ext cx="3733340" cy="719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テキスト ボックス 76"/>
            <p:cNvSpPr txBox="1"/>
            <p:nvPr/>
          </p:nvSpPr>
          <p:spPr>
            <a:xfrm>
              <a:off x="2104871" y="3129422"/>
              <a:ext cx="7857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dirty="0" smtClean="0"/>
                <a:t>Walk</a:t>
              </a:r>
              <a:endParaRPr kumimoji="1" lang="ja-JP" altLang="en-US" sz="1600" dirty="0"/>
            </a:p>
          </p:txBody>
        </p:sp>
      </p:grpSp>
      <p:sp>
        <p:nvSpPr>
          <p:cNvPr id="79" name="円/楕円 78"/>
          <p:cNvSpPr/>
          <p:nvPr/>
        </p:nvSpPr>
        <p:spPr>
          <a:xfrm>
            <a:off x="3237360" y="1775143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/>
          <p:cNvSpPr/>
          <p:nvPr/>
        </p:nvSpPr>
        <p:spPr>
          <a:xfrm>
            <a:off x="6584463" y="1926371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1" name="直線矢印コネクタ 80"/>
          <p:cNvCxnSpPr>
            <a:endCxn id="4" idx="2"/>
          </p:cNvCxnSpPr>
          <p:nvPr/>
        </p:nvCxnSpPr>
        <p:spPr>
          <a:xfrm>
            <a:off x="3327370" y="1811157"/>
            <a:ext cx="3205437" cy="223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2610935" y="1667694"/>
            <a:ext cx="7857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/>
              <a:t>Hear</a:t>
            </a:r>
            <a:endParaRPr kumimoji="1" lang="ja-JP" altLang="en-US" sz="1600" dirty="0"/>
          </a:p>
        </p:txBody>
      </p:sp>
      <p:grpSp>
        <p:nvGrpSpPr>
          <p:cNvPr id="83" name="グループ化 82"/>
          <p:cNvGrpSpPr/>
          <p:nvPr/>
        </p:nvGrpSpPr>
        <p:grpSpPr>
          <a:xfrm>
            <a:off x="1631804" y="2031374"/>
            <a:ext cx="4731126" cy="488794"/>
            <a:chOff x="2220972" y="3339013"/>
            <a:chExt cx="4731126" cy="488794"/>
          </a:xfrm>
        </p:grpSpPr>
        <p:sp>
          <p:nvSpPr>
            <p:cNvPr id="84" name="円/楕円 83"/>
            <p:cNvSpPr/>
            <p:nvPr/>
          </p:nvSpPr>
          <p:spPr>
            <a:xfrm>
              <a:off x="3262621" y="3467767"/>
              <a:ext cx="90010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円/楕円 84"/>
            <p:cNvSpPr/>
            <p:nvPr/>
          </p:nvSpPr>
          <p:spPr>
            <a:xfrm>
              <a:off x="6862088" y="3755799"/>
              <a:ext cx="90010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6" name="直線矢印コネクタ 85"/>
            <p:cNvCxnSpPr/>
            <p:nvPr/>
          </p:nvCxnSpPr>
          <p:spPr>
            <a:xfrm>
              <a:off x="3363848" y="3503771"/>
              <a:ext cx="349824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テキスト ボックス 86"/>
            <p:cNvSpPr txBox="1"/>
            <p:nvPr/>
          </p:nvSpPr>
          <p:spPr>
            <a:xfrm>
              <a:off x="2220972" y="3339013"/>
              <a:ext cx="11316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dirty="0" smtClean="0"/>
                <a:t>Remember</a:t>
              </a:r>
              <a:endParaRPr kumimoji="1" lang="ja-JP" altLang="en-US" sz="1600" dirty="0"/>
            </a:p>
          </p:txBody>
        </p:sp>
      </p:grpSp>
      <p:sp>
        <p:nvSpPr>
          <p:cNvPr id="89" name="円/楕円 88"/>
          <p:cNvSpPr/>
          <p:nvPr/>
        </p:nvSpPr>
        <p:spPr>
          <a:xfrm>
            <a:off x="3866888" y="2555817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円/楕円 89"/>
          <p:cNvSpPr/>
          <p:nvPr/>
        </p:nvSpPr>
        <p:spPr>
          <a:xfrm>
            <a:off x="7285003" y="2711037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1" name="直線矢印コネクタ 90"/>
          <p:cNvCxnSpPr/>
          <p:nvPr/>
        </p:nvCxnSpPr>
        <p:spPr>
          <a:xfrm>
            <a:off x="3950473" y="2591801"/>
            <a:ext cx="3230456" cy="3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2881344" y="2413721"/>
            <a:ext cx="971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/>
              <a:t>Self-care</a:t>
            </a:r>
            <a:endParaRPr kumimoji="1" lang="ja-JP" altLang="en-US" sz="1600" dirty="0"/>
          </a:p>
        </p:txBody>
      </p:sp>
      <p:sp>
        <p:nvSpPr>
          <p:cNvPr id="93" name="円/楕円 92"/>
          <p:cNvSpPr/>
          <p:nvPr/>
        </p:nvSpPr>
        <p:spPr>
          <a:xfrm>
            <a:off x="6962945" y="1819174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円/楕円 93"/>
          <p:cNvSpPr/>
          <p:nvPr/>
        </p:nvSpPr>
        <p:spPr>
          <a:xfrm>
            <a:off x="6631818" y="2051966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円/楕円 94"/>
          <p:cNvSpPr/>
          <p:nvPr/>
        </p:nvSpPr>
        <p:spPr>
          <a:xfrm>
            <a:off x="6721828" y="2407825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円/楕円 96"/>
          <p:cNvSpPr/>
          <p:nvPr/>
        </p:nvSpPr>
        <p:spPr>
          <a:xfrm>
            <a:off x="6938519" y="2232136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円/楕円 97"/>
          <p:cNvSpPr/>
          <p:nvPr/>
        </p:nvSpPr>
        <p:spPr>
          <a:xfrm>
            <a:off x="6584463" y="2831190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円/楕円 98"/>
          <p:cNvSpPr/>
          <p:nvPr/>
        </p:nvSpPr>
        <p:spPr>
          <a:xfrm>
            <a:off x="5909090" y="2254302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円/楕円 99"/>
          <p:cNvSpPr/>
          <p:nvPr/>
        </p:nvSpPr>
        <p:spPr>
          <a:xfrm>
            <a:off x="5954095" y="2783045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円/楕円 100"/>
          <p:cNvSpPr/>
          <p:nvPr/>
        </p:nvSpPr>
        <p:spPr>
          <a:xfrm>
            <a:off x="5927831" y="1823456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" name="グループ化 103"/>
          <p:cNvGrpSpPr/>
          <p:nvPr/>
        </p:nvGrpSpPr>
        <p:grpSpPr>
          <a:xfrm>
            <a:off x="5113591" y="857394"/>
            <a:ext cx="2664296" cy="2213336"/>
            <a:chOff x="4860032" y="1830161"/>
            <a:chExt cx="2664296" cy="3166163"/>
          </a:xfrm>
        </p:grpSpPr>
        <p:sp>
          <p:nvSpPr>
            <p:cNvPr id="105" name="角丸四角形 104"/>
            <p:cNvSpPr/>
            <p:nvPr/>
          </p:nvSpPr>
          <p:spPr>
            <a:xfrm>
              <a:off x="4860032" y="2060848"/>
              <a:ext cx="2664296" cy="29354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5436003" y="1830161"/>
              <a:ext cx="1521507" cy="5723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/>
                <a:t>Non-PWDs</a:t>
              </a:r>
              <a:endParaRPr kumimoji="1" lang="ja-JP" altLang="en-US" sz="2000" dirty="0"/>
            </a:p>
          </p:txBody>
        </p:sp>
      </p:grpSp>
      <p:sp>
        <p:nvSpPr>
          <p:cNvPr id="49" name="円/楕円 48"/>
          <p:cNvSpPr/>
          <p:nvPr/>
        </p:nvSpPr>
        <p:spPr>
          <a:xfrm>
            <a:off x="7090919" y="2384536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2661126" y="2795186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7243319" y="2536936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7286423" y="2326310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2191218" y="1918662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/楕円 54"/>
          <p:cNvSpPr/>
          <p:nvPr/>
        </p:nvSpPr>
        <p:spPr>
          <a:xfrm>
            <a:off x="7115345" y="1971574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/楕円 57"/>
          <p:cNvSpPr/>
          <p:nvPr/>
        </p:nvSpPr>
        <p:spPr>
          <a:xfrm>
            <a:off x="3008456" y="1362806"/>
            <a:ext cx="9001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6532807" y="1873582"/>
            <a:ext cx="288032" cy="3225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  <p:sp>
        <p:nvSpPr>
          <p:cNvPr id="60" name="円/楕円 59"/>
          <p:cNvSpPr/>
          <p:nvPr/>
        </p:nvSpPr>
        <p:spPr>
          <a:xfrm>
            <a:off x="7180929" y="2484164"/>
            <a:ext cx="295466" cy="387361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51864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8028384" cy="648072"/>
          </a:xfrm>
        </p:spPr>
        <p:txBody>
          <a:bodyPr>
            <a:noAutofit/>
          </a:bodyPr>
          <a:lstStyle/>
          <a:p>
            <a:r>
              <a:rPr kumimoji="1" lang="en-US" altLang="ja-JP" dirty="0" smtClean="0"/>
              <a:t>Multidimensional poverty measures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052736"/>
                <a:ext cx="8424936" cy="5616624"/>
              </a:xfrm>
            </p:spPr>
            <p:txBody>
              <a:bodyPr>
                <a:noAutofit/>
              </a:bodyPr>
              <a:lstStyle/>
              <a:p>
                <a:pPr marL="266700" indent="-266700"/>
                <a:r>
                  <a:rPr lang="en-US" altLang="ja-JP" sz="2400" dirty="0" smtClean="0"/>
                  <a:t>Multidimensional </a:t>
                </a:r>
                <a:r>
                  <a:rPr lang="en-US" altLang="ja-JP" sz="2400" dirty="0"/>
                  <a:t>poverty </a:t>
                </a:r>
                <a:r>
                  <a:rPr lang="en-US" altLang="ja-JP" sz="2400" dirty="0" smtClean="0"/>
                  <a:t>measures (Alkire &amp; Foster 2011)</a:t>
                </a:r>
              </a:p>
              <a:p>
                <a:pPr marL="715963" indent="-357188">
                  <a:buFont typeface="+mj-lt"/>
                  <a:buAutoNum type="arabicPeriod"/>
                </a:pPr>
                <a:r>
                  <a:rPr lang="en-US" altLang="ja-JP" sz="2400" dirty="0" smtClean="0"/>
                  <a:t>Deprivation score: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ja-JP" sz="24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ja-JP" sz="24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ja-JP" sz="2400" b="0" i="1" smtClean="0">
                            <a:latin typeface="Cambria Math"/>
                          </a:rPr>
                          <m:t>𝑗</m:t>
                        </m:r>
                        <m:r>
                          <a:rPr lang="en-US" altLang="ja-JP" sz="2400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ja-JP" sz="2400" b="0" i="1" smtClean="0">
                            <a:latin typeface="Cambria Math"/>
                          </a:rPr>
                          <m:t>𝑑</m:t>
                        </m:r>
                      </m:sup>
                      <m:e>
                        <m:sSub>
                          <m:sSubPr>
                            <m:ctrlPr>
                              <a:rPr lang="en-US" altLang="ja-JP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2400" b="0" i="1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ja-JP" sz="2400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altLang="ja-JP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2400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ja-JP" sz="2400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</m:e>
                    </m:nary>
                  </m:oMath>
                </a14:m>
                <a:endParaRPr lang="en-US" altLang="ja-JP" sz="2400" dirty="0" smtClean="0"/>
              </a:p>
              <a:p>
                <a:pPr marL="990600" lvl="1" indent="-274638"/>
                <a:r>
                  <a:rPr lang="en-US" altLang="ja-JP" sz="2400" dirty="0"/>
                  <a:t>Age 6-14: 10 indicators in 3 </a:t>
                </a:r>
                <a:r>
                  <a:rPr lang="en-US" altLang="ja-JP" sz="2400" dirty="0" smtClean="0"/>
                  <a:t>dimensions</a:t>
                </a:r>
              </a:p>
              <a:p>
                <a:pPr marL="990600" lvl="1" indent="-274638"/>
                <a:r>
                  <a:rPr lang="en-US" altLang="ja-JP" sz="2400" dirty="0" smtClean="0"/>
                  <a:t>Age </a:t>
                </a:r>
                <a:r>
                  <a:rPr lang="en-US" altLang="ja-JP" sz="2400" dirty="0"/>
                  <a:t>15-64: 11 indicators in 4 dimensions</a:t>
                </a:r>
              </a:p>
              <a:p>
                <a:pPr marL="715963" indent="-357188">
                  <a:buFont typeface="+mj-lt"/>
                  <a:buAutoNum type="arabicPeriod"/>
                </a:pPr>
                <a:r>
                  <a:rPr lang="en-US" altLang="ja-JP" sz="2400" dirty="0" smtClean="0"/>
                  <a:t>Determine whether multidimensional poor</a:t>
                </a:r>
                <a:r>
                  <a:rPr lang="en-US" altLang="ja-JP" sz="2400" dirty="0"/>
                  <a:t> or </a:t>
                </a:r>
                <a:r>
                  <a:rPr lang="en-US" altLang="ja-JP" sz="2400" dirty="0" smtClean="0"/>
                  <a:t>not: </a:t>
                </a:r>
              </a:p>
              <a:p>
                <a:pPr marL="358775" indent="631825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ja-JP" sz="24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ja-JP" sz="2400" b="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ja-JP" sz="2400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altLang="ja-JP" sz="2400" b="0" i="1" smtClean="0">
                                <a:latin typeface="Cambria Math"/>
                              </a:rPr>
                              <m:t>1  </m:t>
                            </m:r>
                            <m:r>
                              <a:rPr lang="en-US" altLang="ja-JP" sz="2400" b="0" i="1" smtClean="0">
                                <a:latin typeface="Cambria Math"/>
                              </a:rPr>
                              <m:t>𝑖𝑓</m:t>
                            </m:r>
                            <m:r>
                              <a:rPr lang="en-US" altLang="ja-JP" sz="2400" b="0" i="1" smtClean="0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altLang="ja-JP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ja-JP" sz="24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ja-JP" sz="2400" i="1">
                                <a:latin typeface="Cambria Math"/>
                                <a:ea typeface="Cambria Math"/>
                              </a:rPr>
                              <m:t>≥</m:t>
                            </m:r>
                            <m:r>
                              <a:rPr lang="en-US" altLang="ja-JP" sz="2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e>
                          <m:e>
                            <m:r>
                              <a:rPr lang="en-US" altLang="ja-JP" sz="2400" b="0" i="1" smtClean="0">
                                <a:latin typeface="Cambria Math"/>
                              </a:rPr>
                              <m:t>0  </m:t>
                            </m:r>
                            <m:r>
                              <a:rPr lang="en-US" altLang="ja-JP" sz="2400" b="0" i="1" smtClean="0">
                                <a:latin typeface="Cambria Math"/>
                              </a:rPr>
                              <m:t>𝑖𝑓</m:t>
                            </m:r>
                            <m:r>
                              <a:rPr lang="en-US" altLang="ja-JP" sz="2400" b="0" i="1" smtClean="0"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altLang="ja-JP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ja-JP" sz="2400" i="1" smtClean="0">
                                <a:latin typeface="Cambria Math"/>
                                <a:ea typeface="Cambria Math"/>
                              </a:rPr>
                              <m:t>&lt;</m:t>
                            </m:r>
                            <m:r>
                              <a:rPr lang="en-US" altLang="ja-JP" sz="2400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e>
                        </m:eqArr>
                      </m:e>
                    </m:d>
                    <m:r>
                      <a:rPr lang="ja-JP" altLang="en-US" sz="2400" b="0" i="1" smtClean="0">
                        <a:latin typeface="Cambria Math"/>
                      </a:rPr>
                      <m:t>、</m:t>
                    </m:r>
                    <m:r>
                      <a:rPr lang="en-US" altLang="ja-JP" sz="2400" b="0" i="1" smtClean="0">
                        <a:latin typeface="Cambria Math"/>
                      </a:rPr>
                      <m:t> </m:t>
                    </m:r>
                    <m:r>
                      <a:rPr lang="en-US" altLang="ja-JP" sz="2400" b="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altLang="ja-JP" sz="2400" dirty="0" smtClean="0"/>
                  <a:t>=0.4</a:t>
                </a:r>
              </a:p>
              <a:p>
                <a:pPr marL="720725" indent="-361950">
                  <a:buFont typeface="+mj-lt"/>
                  <a:buAutoNum type="arabicPeriod" startAt="3"/>
                </a:pPr>
                <a:r>
                  <a:rPr lang="en-US" altLang="ja-JP" sz="2400" dirty="0" smtClean="0"/>
                  <a:t>Headcount ratio</a:t>
                </a:r>
                <a:r>
                  <a:rPr lang="ja-JP" altLang="en-US" sz="2400" dirty="0" smtClean="0"/>
                  <a:t>：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latin typeface="Cambria Math"/>
                      </a:rPr>
                      <m:t>𝐻</m:t>
                    </m:r>
                    <m:r>
                      <a:rPr lang="en-US" altLang="ja-JP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ja-JP" sz="2400" b="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altLang="ja-JP" sz="24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altLang="ja-JP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en-US" altLang="ja-JP" sz="2400" b="0" i="1" smtClean="0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endParaRPr lang="en-US" altLang="ja-JP" sz="2400" b="0" dirty="0" smtClean="0"/>
              </a:p>
              <a:p>
                <a:pPr marL="715963" indent="-357188">
                  <a:buFont typeface="+mj-lt"/>
                  <a:buAutoNum type="arabicPeriod" startAt="3"/>
                </a:pPr>
                <a:r>
                  <a:rPr lang="en-US" altLang="ja-JP" sz="2400" dirty="0" smtClean="0"/>
                  <a:t>Average </a:t>
                </a:r>
                <a:r>
                  <a:rPr lang="en-US" altLang="ja-JP" sz="2400" dirty="0"/>
                  <a:t>deprivation </a:t>
                </a:r>
                <a:r>
                  <a:rPr lang="en-US" altLang="ja-JP" sz="2400" dirty="0" smtClean="0"/>
                  <a:t>share: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b="0" i="0" smtClean="0">
                        <a:latin typeface="Cambria Math"/>
                      </a:rPr>
                      <m:t>A</m:t>
                    </m:r>
                    <m:r>
                      <a:rPr lang="en-US" altLang="ja-JP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ja-JP" sz="240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altLang="ja-JP" sz="24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altLang="ja-JP" sz="2400" i="1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ja-JP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ja-JP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ja-JP" sz="2400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altLang="ja-JP" sz="24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altLang="ja-JP" sz="2400" i="1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ja-JP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ja-JP" sz="2400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en-US" altLang="ja-JP" sz="2400" dirty="0" smtClean="0"/>
              </a:p>
              <a:p>
                <a:pPr marL="715963" indent="-357188">
                  <a:buFont typeface="+mj-lt"/>
                  <a:buAutoNum type="arabicPeriod" startAt="3"/>
                </a:pPr>
                <a:r>
                  <a:rPr lang="en-US" altLang="ja-JP" sz="2400" dirty="0" smtClean="0"/>
                  <a:t>Adjusted headcount ratio: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latin typeface="Cambria Math"/>
                      </a:rPr>
                      <m:t>𝑀</m:t>
                    </m:r>
                    <m:r>
                      <a:rPr lang="en-US" altLang="ja-JP" sz="2400" b="0" i="0" smtClean="0">
                        <a:latin typeface="Cambria Math"/>
                      </a:rPr>
                      <m:t>=</m:t>
                    </m:r>
                    <m:r>
                      <a:rPr lang="en-US" altLang="ja-JP" sz="2400" i="1">
                        <a:latin typeface="Cambria Math"/>
                      </a:rPr>
                      <m:t>𝐻</m:t>
                    </m:r>
                    <m:r>
                      <a:rPr lang="en-US" altLang="ja-JP" sz="240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altLang="ja-JP" sz="2400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altLang="ja-JP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ja-JP" sz="24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altLang="ja-JP" sz="24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altLang="ja-JP" sz="2400" i="1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ja-JP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ja-JP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ja-JP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ja-JP" sz="2400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US" altLang="ja-JP" sz="2400" b="0" i="1" smtClean="0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endParaRPr lang="en-US" altLang="ja-JP" sz="24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052736"/>
                <a:ext cx="8424936" cy="5616624"/>
              </a:xfrm>
              <a:blipFill rotWithShape="1">
                <a:blip r:embed="rId3"/>
                <a:stretch>
                  <a:fillRect l="-1013" t="-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F90-B10A-4818-8B40-ACADD6B564BF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25101" y="429309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 </a:t>
            </a:r>
            <a:r>
              <a:rPr kumimoji="1"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Breadth of poverty</a:t>
            </a:r>
            <a:endParaRPr kumimoji="1" lang="en-US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58180" y="4973156"/>
            <a:ext cx="283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 Depth of poverty</a:t>
            </a:r>
            <a:endParaRPr kumimoji="1" lang="en-US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01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ICA_E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広報室推奨ゴシック系">
      <a:majorFont>
        <a:latin typeface="Arial"/>
        <a:ea typeface="HGSｺﾞｼｯｸE"/>
        <a:cs typeface=""/>
      </a:majorFont>
      <a:minorFont>
        <a:latin typeface="Corbe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JICA_ENG</Template>
  <TotalTime>4748</TotalTime>
  <Words>4258</Words>
  <Application>Microsoft Office PowerPoint</Application>
  <PresentationFormat>On-screen Show (4:3)</PresentationFormat>
  <Paragraphs>2243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JICA_ENG</vt:lpstr>
      <vt:lpstr>Untangling Disability and Poverty: A Matching Approach Using Large-scale Data in South Africa</vt:lpstr>
      <vt:lpstr>Motivation of the analysis</vt:lpstr>
      <vt:lpstr>Data</vt:lpstr>
      <vt:lpstr>Data</vt:lpstr>
      <vt:lpstr>Age distribution of PWDs &amp; non-PWDs</vt:lpstr>
      <vt:lpstr>Characteristics of PWDs and Non-PWDs</vt:lpstr>
      <vt:lpstr>Share of type and severity of difficulties</vt:lpstr>
      <vt:lpstr>Empirical methods: Exact covariate matching</vt:lpstr>
      <vt:lpstr>Multidimensional poverty measures</vt:lpstr>
      <vt:lpstr>PowerPoint Presentation</vt:lpstr>
      <vt:lpstr>Comparison in multidimensional poverty measures</vt:lpstr>
      <vt:lpstr>Comparison in multidimensional poverty measures</vt:lpstr>
      <vt:lpstr>Disaggregated analysis of adjusted headcount ratio</vt:lpstr>
      <vt:lpstr>Disaggregated analysis of adjusted headcount ratio</vt:lpstr>
      <vt:lpstr>Matching-based decomposition</vt:lpstr>
      <vt:lpstr>Decomposition of the gap in adjusted headcount ratio</vt:lpstr>
      <vt:lpstr>Conclusions</vt:lpstr>
    </vt:vector>
  </TitlesOfParts>
  <Company>JICA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Untangling Disability and Poverty: A Matching Approach Using Large-scale Data in South Africa</dc:title>
  <dc:creator>IGEI Kengo</dc:creator>
  <cp:lastModifiedBy>Emma Bird</cp:lastModifiedBy>
  <cp:revision>267</cp:revision>
  <cp:lastPrinted>2016-11-24T10:28:17Z</cp:lastPrinted>
  <dcterms:created xsi:type="dcterms:W3CDTF">2016-11-02T06:49:24Z</dcterms:created>
  <dcterms:modified xsi:type="dcterms:W3CDTF">2016-12-19T11:33:22Z</dcterms:modified>
</cp:coreProperties>
</file>