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87" r:id="rId5"/>
    <p:sldId id="288" r:id="rId6"/>
    <p:sldId id="289" r:id="rId7"/>
    <p:sldId id="290" r:id="rId8"/>
    <p:sldId id="292" r:id="rId9"/>
    <p:sldId id="294" r:id="rId10"/>
    <p:sldId id="295" r:id="rId11"/>
    <p:sldId id="303" r:id="rId12"/>
    <p:sldId id="296" r:id="rId13"/>
    <p:sldId id="319" r:id="rId14"/>
    <p:sldId id="320" r:id="rId15"/>
    <p:sldId id="318" r:id="rId16"/>
    <p:sldId id="304" r:id="rId17"/>
    <p:sldId id="305" r:id="rId18"/>
    <p:sldId id="306" r:id="rId19"/>
    <p:sldId id="299" r:id="rId20"/>
    <p:sldId id="311" r:id="rId21"/>
    <p:sldId id="301" r:id="rId22"/>
    <p:sldId id="308" r:id="rId23"/>
    <p:sldId id="309" r:id="rId24"/>
    <p:sldId id="307" r:id="rId25"/>
    <p:sldId id="317" r:id="rId26"/>
    <p:sldId id="316" r:id="rId27"/>
    <p:sldId id="315" r:id="rId28"/>
    <p:sldId id="314" r:id="rId29"/>
    <p:sldId id="300" r:id="rId30"/>
    <p:sldId id="30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A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-3682" y="-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Sheet2!$A$41</c:f>
              <c:strCache>
                <c:ptCount val="1"/>
                <c:pt idx="0">
                  <c:v>No difficulty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Sheet2!$B$39:$M$40</c:f>
              <c:multiLvlStrCache>
                <c:ptCount val="12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  <c:pt idx="8">
                    <c:v>Census 2011</c:v>
                  </c:pt>
                  <c:pt idx="9">
                    <c:v>CS 2016</c:v>
                  </c:pt>
                  <c:pt idx="10">
                    <c:v>Census 2011</c:v>
                  </c:pt>
                  <c:pt idx="11">
                    <c:v>CS 2016</c:v>
                  </c:pt>
                </c:lvl>
                <c:lvl>
                  <c:pt idx="0">
                    <c:v>Seeing</c:v>
                  </c:pt>
                  <c:pt idx="2">
                    <c:v>Hearing</c:v>
                  </c:pt>
                  <c:pt idx="4">
                    <c:v>Communicating</c:v>
                  </c:pt>
                  <c:pt idx="6">
                    <c:v>Walking/ climbing stairs</c:v>
                  </c:pt>
                  <c:pt idx="8">
                    <c:v>Remembering / Concentrating</c:v>
                  </c:pt>
                  <c:pt idx="10">
                    <c:v>Self Care</c:v>
                  </c:pt>
                </c:lvl>
              </c:multiLvlStrCache>
            </c:multiLvlStrRef>
          </c:cat>
          <c:val>
            <c:numRef>
              <c:f>Sheet2!$B$41:$M$41</c:f>
              <c:numCache>
                <c:formatCode>0.0</c:formatCode>
                <c:ptCount val="12"/>
                <c:pt idx="0">
                  <c:v>88.961260847187546</c:v>
                </c:pt>
                <c:pt idx="1">
                  <c:v>89.668828213107133</c:v>
                </c:pt>
                <c:pt idx="2">
                  <c:v>96.437448880482563</c:v>
                </c:pt>
                <c:pt idx="3">
                  <c:v>96.165801140372793</c:v>
                </c:pt>
                <c:pt idx="4">
                  <c:v>98.428888570008738</c:v>
                </c:pt>
                <c:pt idx="5">
                  <c:v>98.156632502462287</c:v>
                </c:pt>
                <c:pt idx="6">
                  <c:v>96.489465290405917</c:v>
                </c:pt>
                <c:pt idx="7">
                  <c:v>94.574635385226301</c:v>
                </c:pt>
                <c:pt idx="8">
                  <c:v>95.665395746874466</c:v>
                </c:pt>
                <c:pt idx="9">
                  <c:v>95.647202789940934</c:v>
                </c:pt>
                <c:pt idx="10">
                  <c:v>96.511438510519497</c:v>
                </c:pt>
                <c:pt idx="11">
                  <c:v>97.246109060208212</c:v>
                </c:pt>
              </c:numCache>
            </c:numRef>
          </c:val>
        </c:ser>
        <c:ser>
          <c:idx val="1"/>
          <c:order val="1"/>
          <c:tx>
            <c:strRef>
              <c:f>Sheet2!$A$42</c:f>
              <c:strCache>
                <c:ptCount val="1"/>
                <c:pt idx="0">
                  <c:v>Some difficulty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Sheet2!$B$39:$M$40</c:f>
              <c:multiLvlStrCache>
                <c:ptCount val="12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  <c:pt idx="8">
                    <c:v>Census 2011</c:v>
                  </c:pt>
                  <c:pt idx="9">
                    <c:v>CS 2016</c:v>
                  </c:pt>
                  <c:pt idx="10">
                    <c:v>Census 2011</c:v>
                  </c:pt>
                  <c:pt idx="11">
                    <c:v>CS 2016</c:v>
                  </c:pt>
                </c:lvl>
                <c:lvl>
                  <c:pt idx="0">
                    <c:v>Seeing</c:v>
                  </c:pt>
                  <c:pt idx="2">
                    <c:v>Hearing</c:v>
                  </c:pt>
                  <c:pt idx="4">
                    <c:v>Communicating</c:v>
                  </c:pt>
                  <c:pt idx="6">
                    <c:v>Walking/ climbing stairs</c:v>
                  </c:pt>
                  <c:pt idx="8">
                    <c:v>Remembering / Concentrating</c:v>
                  </c:pt>
                  <c:pt idx="10">
                    <c:v>Self Care</c:v>
                  </c:pt>
                </c:lvl>
              </c:multiLvlStrCache>
            </c:multiLvlStrRef>
          </c:cat>
          <c:val>
            <c:numRef>
              <c:f>Sheet2!$B$42:$M$42</c:f>
              <c:numCache>
                <c:formatCode>0.0</c:formatCode>
                <c:ptCount val="12"/>
                <c:pt idx="0">
                  <c:v>9.304708084582165</c:v>
                </c:pt>
                <c:pt idx="1">
                  <c:v>8.488775456207307</c:v>
                </c:pt>
                <c:pt idx="2">
                  <c:v>2.8570082119853359</c:v>
                </c:pt>
                <c:pt idx="3">
                  <c:v>3.0521845206564526</c:v>
                </c:pt>
                <c:pt idx="4">
                  <c:v>1.0833781238911291</c:v>
                </c:pt>
                <c:pt idx="5">
                  <c:v>1.3098083496731865</c:v>
                </c:pt>
                <c:pt idx="6">
                  <c:v>2.5083951306486578</c:v>
                </c:pt>
                <c:pt idx="7">
                  <c:v>3.5736646262215239</c:v>
                </c:pt>
                <c:pt idx="8">
                  <c:v>3.2106651238312773</c:v>
                </c:pt>
                <c:pt idx="9">
                  <c:v>3.2882902909363243</c:v>
                </c:pt>
                <c:pt idx="10">
                  <c:v>1.9613358936451553</c:v>
                </c:pt>
                <c:pt idx="11">
                  <c:v>1.8782988025977831</c:v>
                </c:pt>
              </c:numCache>
            </c:numRef>
          </c:val>
        </c:ser>
        <c:ser>
          <c:idx val="2"/>
          <c:order val="2"/>
          <c:tx>
            <c:strRef>
              <c:f>Sheet2!$A$43</c:f>
              <c:strCache>
                <c:ptCount val="1"/>
                <c:pt idx="0">
                  <c:v>A lot of difficulty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Sheet2!$B$39:$M$40</c:f>
              <c:multiLvlStrCache>
                <c:ptCount val="12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  <c:pt idx="8">
                    <c:v>Census 2011</c:v>
                  </c:pt>
                  <c:pt idx="9">
                    <c:v>CS 2016</c:v>
                  </c:pt>
                  <c:pt idx="10">
                    <c:v>Census 2011</c:v>
                  </c:pt>
                  <c:pt idx="11">
                    <c:v>CS 2016</c:v>
                  </c:pt>
                </c:lvl>
                <c:lvl>
                  <c:pt idx="0">
                    <c:v>Seeing</c:v>
                  </c:pt>
                  <c:pt idx="2">
                    <c:v>Hearing</c:v>
                  </c:pt>
                  <c:pt idx="4">
                    <c:v>Communicating</c:v>
                  </c:pt>
                  <c:pt idx="6">
                    <c:v>Walking/ climbing stairs</c:v>
                  </c:pt>
                  <c:pt idx="8">
                    <c:v>Remembering / Concentrating</c:v>
                  </c:pt>
                  <c:pt idx="10">
                    <c:v>Self Care</c:v>
                  </c:pt>
                </c:lvl>
              </c:multiLvlStrCache>
            </c:multiLvlStrRef>
          </c:cat>
          <c:val>
            <c:numRef>
              <c:f>Sheet2!$B$43:$M$43</c:f>
              <c:numCache>
                <c:formatCode>0.0</c:formatCode>
                <c:ptCount val="12"/>
                <c:pt idx="0">
                  <c:v>1.5049898787783047</c:v>
                </c:pt>
                <c:pt idx="1">
                  <c:v>1.666971067743565</c:v>
                </c:pt>
                <c:pt idx="2">
                  <c:v>0.52470305037463305</c:v>
                </c:pt>
                <c:pt idx="3">
                  <c:v>0.61999141037158245</c:v>
                </c:pt>
                <c:pt idx="4">
                  <c:v>0.26475035311679013</c:v>
                </c:pt>
                <c:pt idx="5">
                  <c:v>0.33097632668068289</c:v>
                </c:pt>
                <c:pt idx="6">
                  <c:v>0.72327700371939885</c:v>
                </c:pt>
                <c:pt idx="7">
                  <c:v>1.465531649541556</c:v>
                </c:pt>
                <c:pt idx="8">
                  <c:v>0.8340702474523336</c:v>
                </c:pt>
                <c:pt idx="9">
                  <c:v>0.89051533333584476</c:v>
                </c:pt>
                <c:pt idx="10">
                  <c:v>0.62482670183308764</c:v>
                </c:pt>
                <c:pt idx="11">
                  <c:v>0.56453692606238415</c:v>
                </c:pt>
              </c:numCache>
            </c:numRef>
          </c:val>
        </c:ser>
        <c:ser>
          <c:idx val="3"/>
          <c:order val="3"/>
          <c:tx>
            <c:strRef>
              <c:f>Sheet2!$A$44</c:f>
              <c:strCache>
                <c:ptCount val="1"/>
                <c:pt idx="0">
                  <c:v>Cannot do at all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Sheet2!$B$39:$M$40</c:f>
              <c:multiLvlStrCache>
                <c:ptCount val="12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  <c:pt idx="8">
                    <c:v>Census 2011</c:v>
                  </c:pt>
                  <c:pt idx="9">
                    <c:v>CS 2016</c:v>
                  </c:pt>
                  <c:pt idx="10">
                    <c:v>Census 2011</c:v>
                  </c:pt>
                  <c:pt idx="11">
                    <c:v>CS 2016</c:v>
                  </c:pt>
                </c:lvl>
                <c:lvl>
                  <c:pt idx="0">
                    <c:v>Seeing</c:v>
                  </c:pt>
                  <c:pt idx="2">
                    <c:v>Hearing</c:v>
                  </c:pt>
                  <c:pt idx="4">
                    <c:v>Communicating</c:v>
                  </c:pt>
                  <c:pt idx="6">
                    <c:v>Walking/ climbing stairs</c:v>
                  </c:pt>
                  <c:pt idx="8">
                    <c:v>Remembering / Concentrating</c:v>
                  </c:pt>
                  <c:pt idx="10">
                    <c:v>Self Care</c:v>
                  </c:pt>
                </c:lvl>
              </c:multiLvlStrCache>
            </c:multiLvlStrRef>
          </c:cat>
          <c:val>
            <c:numRef>
              <c:f>Sheet2!$B$44:$M$44</c:f>
              <c:numCache>
                <c:formatCode>0.0</c:formatCode>
                <c:ptCount val="12"/>
                <c:pt idx="0">
                  <c:v>0.17581678745279583</c:v>
                </c:pt>
                <c:pt idx="1">
                  <c:v>0.14020444351175804</c:v>
                </c:pt>
                <c:pt idx="2">
                  <c:v>0.13339227291980077</c:v>
                </c:pt>
                <c:pt idx="3">
                  <c:v>0.12620561635035629</c:v>
                </c:pt>
                <c:pt idx="4">
                  <c:v>0.1729526874643591</c:v>
                </c:pt>
                <c:pt idx="5">
                  <c:v>0.17558749088648246</c:v>
                </c:pt>
                <c:pt idx="6">
                  <c:v>0.2416061119934757</c:v>
                </c:pt>
                <c:pt idx="7">
                  <c:v>0.34777993795208023</c:v>
                </c:pt>
                <c:pt idx="8">
                  <c:v>0.20830791265248408</c:v>
                </c:pt>
                <c:pt idx="9">
                  <c:v>0.12392660081998763</c:v>
                </c:pt>
                <c:pt idx="10">
                  <c:v>0.75445220821273218</c:v>
                </c:pt>
                <c:pt idx="11">
                  <c:v>0.28627409254714409</c:v>
                </c:pt>
              </c:numCache>
            </c:numRef>
          </c:val>
        </c:ser>
        <c:ser>
          <c:idx val="4"/>
          <c:order val="4"/>
          <c:tx>
            <c:strRef>
              <c:f>Sheet2!$A$45</c:f>
              <c:strCache>
                <c:ptCount val="1"/>
                <c:pt idx="0">
                  <c:v>Do not know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Sheet2!$B$39:$M$40</c:f>
              <c:multiLvlStrCache>
                <c:ptCount val="12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  <c:pt idx="8">
                    <c:v>Census 2011</c:v>
                  </c:pt>
                  <c:pt idx="9">
                    <c:v>CS 2016</c:v>
                  </c:pt>
                  <c:pt idx="10">
                    <c:v>Census 2011</c:v>
                  </c:pt>
                  <c:pt idx="11">
                    <c:v>CS 2016</c:v>
                  </c:pt>
                </c:lvl>
                <c:lvl>
                  <c:pt idx="0">
                    <c:v>Seeing</c:v>
                  </c:pt>
                  <c:pt idx="2">
                    <c:v>Hearing</c:v>
                  </c:pt>
                  <c:pt idx="4">
                    <c:v>Communicating</c:v>
                  </c:pt>
                  <c:pt idx="6">
                    <c:v>Walking/ climbing stairs</c:v>
                  </c:pt>
                  <c:pt idx="8">
                    <c:v>Remembering / Concentrating</c:v>
                  </c:pt>
                  <c:pt idx="10">
                    <c:v>Self Care</c:v>
                  </c:pt>
                </c:lvl>
              </c:multiLvlStrCache>
            </c:multiLvlStrRef>
          </c:cat>
          <c:val>
            <c:numRef>
              <c:f>Sheet2!$B$45:$M$45</c:f>
              <c:numCache>
                <c:formatCode>0.0</c:formatCode>
                <c:ptCount val="12"/>
                <c:pt idx="0">
                  <c:v>5.322440199918068E-2</c:v>
                </c:pt>
                <c:pt idx="1">
                  <c:v>3.522081943024135E-2</c:v>
                </c:pt>
                <c:pt idx="2">
                  <c:v>4.744758423766194E-2</c:v>
                </c:pt>
                <c:pt idx="3">
                  <c:v>3.5817312248825832E-2</c:v>
                </c:pt>
                <c:pt idx="4">
                  <c:v>5.003026551897579E-2</c:v>
                </c:pt>
                <c:pt idx="5">
                  <c:v>2.6995330297364208E-2</c:v>
                </c:pt>
                <c:pt idx="6">
                  <c:v>3.7256463232544945E-2</c:v>
                </c:pt>
                <c:pt idx="7">
                  <c:v>3.8388401058534423E-2</c:v>
                </c:pt>
                <c:pt idx="8">
                  <c:v>8.1560969189449314E-2</c:v>
                </c:pt>
                <c:pt idx="9">
                  <c:v>5.0064984966907006E-2</c:v>
                </c:pt>
                <c:pt idx="10">
                  <c:v>0.14794668578952455</c:v>
                </c:pt>
                <c:pt idx="11">
                  <c:v>2.4781118584481232E-2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057856"/>
        <c:axId val="168096512"/>
      </c:barChart>
      <c:catAx>
        <c:axId val="16805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096512"/>
        <c:crosses val="autoZero"/>
        <c:auto val="1"/>
        <c:lblAlgn val="ctr"/>
        <c:lblOffset val="100"/>
        <c:noMultiLvlLbl val="0"/>
      </c:catAx>
      <c:valAx>
        <c:axId val="16809651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805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Sheet1!$B$98</c:f>
              <c:strCache>
                <c:ptCount val="1"/>
                <c:pt idx="0">
                  <c:v>Census 2011</c:v>
                </c:pt>
              </c:strCache>
            </c:strRef>
          </c:tx>
          <c:invertIfNegative val="0"/>
          <c:cat>
            <c:strRef>
              <c:f>Sheet1!$A$99:$A$108</c:f>
              <c:strCache>
                <c:ptCount val="10"/>
                <c:pt idx="0">
                  <c:v>Western Cape</c:v>
                </c:pt>
                <c:pt idx="1">
                  <c:v>Eastern Cape</c:v>
                </c:pt>
                <c:pt idx="2">
                  <c:v>Northern Cape</c:v>
                </c:pt>
                <c:pt idx="3">
                  <c:v>Free State</c:v>
                </c:pt>
                <c:pt idx="4">
                  <c:v>Kwazulu-Natal</c:v>
                </c:pt>
                <c:pt idx="5">
                  <c:v>North West</c:v>
                </c:pt>
                <c:pt idx="6">
                  <c:v>Gauteng</c:v>
                </c:pt>
                <c:pt idx="7">
                  <c:v>Mpumalanga</c:v>
                </c:pt>
                <c:pt idx="8">
                  <c:v>Limpopo</c:v>
                </c:pt>
                <c:pt idx="9">
                  <c:v>South Africa</c:v>
                </c:pt>
              </c:strCache>
            </c:strRef>
          </c:cat>
          <c:val>
            <c:numRef>
              <c:f>Sheet1!$B$99:$B$108</c:f>
              <c:numCache>
                <c:formatCode>0.0</c:formatCode>
                <c:ptCount val="10"/>
                <c:pt idx="0">
                  <c:v>5.4</c:v>
                </c:pt>
                <c:pt idx="1">
                  <c:v>9.6</c:v>
                </c:pt>
                <c:pt idx="2">
                  <c:v>11</c:v>
                </c:pt>
                <c:pt idx="3">
                  <c:v>11.1</c:v>
                </c:pt>
                <c:pt idx="4">
                  <c:v>8.4</c:v>
                </c:pt>
                <c:pt idx="5">
                  <c:v>10</c:v>
                </c:pt>
                <c:pt idx="6">
                  <c:v>5.3</c:v>
                </c:pt>
                <c:pt idx="7">
                  <c:v>7</c:v>
                </c:pt>
                <c:pt idx="8">
                  <c:v>6.9</c:v>
                </c:pt>
                <c:pt idx="9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Sheet1!$C$98</c:f>
              <c:strCache>
                <c:ptCount val="1"/>
                <c:pt idx="0">
                  <c:v>CS 2016</c:v>
                </c:pt>
              </c:strCache>
            </c:strRef>
          </c:tx>
          <c:invertIfNegative val="0"/>
          <c:cat>
            <c:strRef>
              <c:f>Sheet1!$A$99:$A$108</c:f>
              <c:strCache>
                <c:ptCount val="10"/>
                <c:pt idx="0">
                  <c:v>Western Cape</c:v>
                </c:pt>
                <c:pt idx="1">
                  <c:v>Eastern Cape</c:v>
                </c:pt>
                <c:pt idx="2">
                  <c:v>Northern Cape</c:v>
                </c:pt>
                <c:pt idx="3">
                  <c:v>Free State</c:v>
                </c:pt>
                <c:pt idx="4">
                  <c:v>Kwazulu-Natal</c:v>
                </c:pt>
                <c:pt idx="5">
                  <c:v>North West</c:v>
                </c:pt>
                <c:pt idx="6">
                  <c:v>Gauteng</c:v>
                </c:pt>
                <c:pt idx="7">
                  <c:v>Mpumalanga</c:v>
                </c:pt>
                <c:pt idx="8">
                  <c:v>Limpopo</c:v>
                </c:pt>
                <c:pt idx="9">
                  <c:v>South Africa</c:v>
                </c:pt>
              </c:strCache>
            </c:strRef>
          </c:cat>
          <c:val>
            <c:numRef>
              <c:f>Sheet1!$C$99:$C$108</c:f>
              <c:numCache>
                <c:formatCode>0.0</c:formatCode>
                <c:ptCount val="10"/>
                <c:pt idx="0">
                  <c:v>6.34</c:v>
                </c:pt>
                <c:pt idx="1">
                  <c:v>8.56</c:v>
                </c:pt>
                <c:pt idx="2">
                  <c:v>10.72</c:v>
                </c:pt>
                <c:pt idx="3">
                  <c:v>11</c:v>
                </c:pt>
                <c:pt idx="4">
                  <c:v>8.61</c:v>
                </c:pt>
                <c:pt idx="5">
                  <c:v>8.76</c:v>
                </c:pt>
                <c:pt idx="6">
                  <c:v>6.67</c:v>
                </c:pt>
                <c:pt idx="7">
                  <c:v>7.55</c:v>
                </c:pt>
                <c:pt idx="8">
                  <c:v>6.4</c:v>
                </c:pt>
                <c:pt idx="9">
                  <c:v>7.7406824245472228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19808"/>
        <c:axId val="170921344"/>
      </c:barChart>
      <c:catAx>
        <c:axId val="17091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0921344"/>
        <c:crosses val="autoZero"/>
        <c:auto val="1"/>
        <c:lblAlgn val="ctr"/>
        <c:lblOffset val="100"/>
        <c:noMultiLvlLbl val="0"/>
      </c:catAx>
      <c:valAx>
        <c:axId val="1709213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ZA"/>
                  <a:t>%</a:t>
                </a:r>
              </a:p>
            </c:rich>
          </c:tx>
          <c:layout>
            <c:manualLayout>
              <c:xMode val="edge"/>
              <c:yMode val="edge"/>
              <c:x val="4.5567112431896976E-2"/>
              <c:y val="0.33831984543598714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709198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Sheet3!$A$27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Sheet3!$B$25:$E$26</c:f>
              <c:multiLvlStrCache>
                <c:ptCount val="4"/>
                <c:lvl>
                  <c:pt idx="0">
                    <c:v>With disabilities</c:v>
                  </c:pt>
                  <c:pt idx="1">
                    <c:v>Without disabilities</c:v>
                  </c:pt>
                  <c:pt idx="2">
                    <c:v>With disabilities</c:v>
                  </c:pt>
                  <c:pt idx="3">
                    <c:v>Without disabilities</c:v>
                  </c:pt>
                </c:lvl>
                <c:lvl>
                  <c:pt idx="0">
                    <c:v>Census 2011</c:v>
                  </c:pt>
                  <c:pt idx="2">
                    <c:v>Community Survey 2011</c:v>
                  </c:pt>
                </c:lvl>
              </c:multiLvlStrCache>
            </c:multiLvlStrRef>
          </c:cat>
          <c:val>
            <c:numRef>
              <c:f>Sheet3!$B$27:$E$27</c:f>
              <c:numCache>
                <c:formatCode>General</c:formatCode>
                <c:ptCount val="4"/>
                <c:pt idx="0">
                  <c:v>6.5</c:v>
                </c:pt>
                <c:pt idx="1">
                  <c:v>93.5</c:v>
                </c:pt>
                <c:pt idx="2">
                  <c:v>6.5</c:v>
                </c:pt>
                <c:pt idx="3">
                  <c:v>93.5</c:v>
                </c:pt>
              </c:numCache>
            </c:numRef>
          </c:val>
        </c:ser>
        <c:ser>
          <c:idx val="1"/>
          <c:order val="1"/>
          <c:tx>
            <c:strRef>
              <c:f>Sheet3!$A$28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Sheet3!$B$25:$E$26</c:f>
              <c:multiLvlStrCache>
                <c:ptCount val="4"/>
                <c:lvl>
                  <c:pt idx="0">
                    <c:v>With disabilities</c:v>
                  </c:pt>
                  <c:pt idx="1">
                    <c:v>Without disabilities</c:v>
                  </c:pt>
                  <c:pt idx="2">
                    <c:v>With disabilities</c:v>
                  </c:pt>
                  <c:pt idx="3">
                    <c:v>Without disabilities</c:v>
                  </c:pt>
                </c:lvl>
                <c:lvl>
                  <c:pt idx="0">
                    <c:v>Census 2011</c:v>
                  </c:pt>
                  <c:pt idx="2">
                    <c:v>Community Survey 2011</c:v>
                  </c:pt>
                </c:lvl>
              </c:multiLvlStrCache>
            </c:multiLvlStrRef>
          </c:cat>
          <c:val>
            <c:numRef>
              <c:f>Sheet3!$B$28:$E$28</c:f>
              <c:numCache>
                <c:formatCode>0.0</c:formatCode>
                <c:ptCount val="4"/>
                <c:pt idx="0" formatCode="General">
                  <c:v>8.5</c:v>
                </c:pt>
                <c:pt idx="1">
                  <c:v>91.5</c:v>
                </c:pt>
                <c:pt idx="2">
                  <c:v>8.93</c:v>
                </c:pt>
                <c:pt idx="3">
                  <c:v>91.07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0958208"/>
        <c:axId val="170960000"/>
      </c:barChart>
      <c:catAx>
        <c:axId val="17095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60000"/>
        <c:crosses val="autoZero"/>
        <c:auto val="1"/>
        <c:lblAlgn val="ctr"/>
        <c:lblOffset val="100"/>
        <c:noMultiLvlLbl val="0"/>
      </c:catAx>
      <c:valAx>
        <c:axId val="170960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95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Sheet1!$B$66</c:f>
              <c:strCache>
                <c:ptCount val="1"/>
                <c:pt idx="0">
                  <c:v>Census 2011</c:v>
                </c:pt>
              </c:strCache>
            </c:strRef>
          </c:tx>
          <c:invertIfNegative val="0"/>
          <c:cat>
            <c:strRef>
              <c:f>Sheet1!$A$67:$A$84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85+</c:v>
                </c:pt>
                <c:pt idx="17">
                  <c:v>Total</c:v>
                </c:pt>
              </c:strCache>
            </c:strRef>
          </c:cat>
          <c:val>
            <c:numRef>
              <c:f>Sheet1!$B$67:$B$84</c:f>
              <c:numCache>
                <c:formatCode>General</c:formatCode>
                <c:ptCount val="18"/>
                <c:pt idx="0">
                  <c:v>10.8</c:v>
                </c:pt>
                <c:pt idx="1">
                  <c:v>4.0999999999999996</c:v>
                </c:pt>
                <c:pt idx="2">
                  <c:v>2.6</c:v>
                </c:pt>
                <c:pt idx="3">
                  <c:v>2.4</c:v>
                </c:pt>
                <c:pt idx="4">
                  <c:v>2.5</c:v>
                </c:pt>
                <c:pt idx="5">
                  <c:v>3</c:v>
                </c:pt>
                <c:pt idx="6">
                  <c:v>3.8</c:v>
                </c:pt>
                <c:pt idx="7">
                  <c:v>5.5</c:v>
                </c:pt>
                <c:pt idx="8">
                  <c:v>8.6999999999999993</c:v>
                </c:pt>
                <c:pt idx="9">
                  <c:v>12.2</c:v>
                </c:pt>
                <c:pt idx="10">
                  <c:v>15.6</c:v>
                </c:pt>
                <c:pt idx="11">
                  <c:v>18.7</c:v>
                </c:pt>
                <c:pt idx="12">
                  <c:v>22.7</c:v>
                </c:pt>
                <c:pt idx="13">
                  <c:v>29.4</c:v>
                </c:pt>
                <c:pt idx="14">
                  <c:v>36.6</c:v>
                </c:pt>
                <c:pt idx="15">
                  <c:v>44.5</c:v>
                </c:pt>
                <c:pt idx="16">
                  <c:v>53.2</c:v>
                </c:pt>
                <c:pt idx="17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Sheet1!$C$66</c:f>
              <c:strCache>
                <c:ptCount val="1"/>
                <c:pt idx="0">
                  <c:v>CS 2016</c:v>
                </c:pt>
              </c:strCache>
            </c:strRef>
          </c:tx>
          <c:invertIfNegative val="0"/>
          <c:cat>
            <c:strRef>
              <c:f>Sheet1!$A$67:$A$84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85+</c:v>
                </c:pt>
                <c:pt idx="17">
                  <c:v>Total</c:v>
                </c:pt>
              </c:strCache>
            </c:strRef>
          </c:cat>
          <c:val>
            <c:numRef>
              <c:f>Sheet1!$C$67:$C$84</c:f>
              <c:numCache>
                <c:formatCode>0.0</c:formatCode>
                <c:ptCount val="18"/>
                <c:pt idx="0">
                  <c:v>4.1900000000000004</c:v>
                </c:pt>
                <c:pt idx="1">
                  <c:v>2.96</c:v>
                </c:pt>
                <c:pt idx="2">
                  <c:v>2.5499999999999998</c:v>
                </c:pt>
                <c:pt idx="3">
                  <c:v>2.41</c:v>
                </c:pt>
                <c:pt idx="4">
                  <c:v>2.72</c:v>
                </c:pt>
                <c:pt idx="5">
                  <c:v>3.35</c:v>
                </c:pt>
                <c:pt idx="6">
                  <c:v>3.86</c:v>
                </c:pt>
                <c:pt idx="7">
                  <c:v>5.68</c:v>
                </c:pt>
                <c:pt idx="8">
                  <c:v>9.0299999999999994</c:v>
                </c:pt>
                <c:pt idx="9">
                  <c:v>13.69</c:v>
                </c:pt>
                <c:pt idx="10">
                  <c:v>18.3</c:v>
                </c:pt>
                <c:pt idx="11">
                  <c:v>24.22</c:v>
                </c:pt>
                <c:pt idx="12">
                  <c:v>31.45</c:v>
                </c:pt>
                <c:pt idx="13">
                  <c:v>40.9</c:v>
                </c:pt>
                <c:pt idx="14">
                  <c:v>49.88</c:v>
                </c:pt>
                <c:pt idx="15">
                  <c:v>61.11</c:v>
                </c:pt>
                <c:pt idx="16">
                  <c:v>73.11</c:v>
                </c:pt>
                <c:pt idx="17">
                  <c:v>7.7406824245472228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323712"/>
        <c:axId val="168325504"/>
      </c:barChart>
      <c:catAx>
        <c:axId val="168323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325504"/>
        <c:crosses val="autoZero"/>
        <c:auto val="1"/>
        <c:lblAlgn val="ctr"/>
        <c:lblOffset val="100"/>
        <c:noMultiLvlLbl val="0"/>
      </c:catAx>
      <c:valAx>
        <c:axId val="16832550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ZA"/>
                  <a:t>%</a:t>
                </a:r>
              </a:p>
            </c:rich>
          </c:tx>
          <c:layout>
            <c:manualLayout>
              <c:xMode val="edge"/>
              <c:yMode val="edge"/>
              <c:x val="4.4753086419753084E-2"/>
              <c:y val="0.388262785179640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8323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Sheet1!$B$87</c:f>
              <c:strCache>
                <c:ptCount val="1"/>
                <c:pt idx="0">
                  <c:v>Census 2011</c:v>
                </c:pt>
              </c:strCache>
            </c:strRef>
          </c:tx>
          <c:invertIfNegative val="0"/>
          <c:cat>
            <c:strRef>
              <c:f>Sheet1!$A$88:$A$93</c:f>
              <c:strCache>
                <c:ptCount val="6"/>
                <c:pt idx="0">
                  <c:v>Black African </c:v>
                </c:pt>
                <c:pt idx="1">
                  <c:v>Coloured</c:v>
                </c:pt>
                <c:pt idx="2">
                  <c:v>Indian</c:v>
                </c:pt>
                <c:pt idx="3">
                  <c:v>White</c:v>
                </c:pt>
                <c:pt idx="4">
                  <c:v>Other </c:v>
                </c:pt>
                <c:pt idx="5">
                  <c:v>Total</c:v>
                </c:pt>
              </c:strCache>
            </c:strRef>
          </c:cat>
          <c:val>
            <c:numRef>
              <c:f>Sheet1!$B$88:$B$93</c:f>
              <c:numCache>
                <c:formatCode>General</c:formatCode>
                <c:ptCount val="6"/>
                <c:pt idx="0">
                  <c:v>7.8</c:v>
                </c:pt>
                <c:pt idx="1">
                  <c:v>6.2</c:v>
                </c:pt>
                <c:pt idx="2">
                  <c:v>6.2</c:v>
                </c:pt>
                <c:pt idx="3">
                  <c:v>6.5</c:v>
                </c:pt>
                <c:pt idx="4">
                  <c:v>5.6</c:v>
                </c:pt>
                <c:pt idx="5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Sheet1!$C$87</c:f>
              <c:strCache>
                <c:ptCount val="1"/>
                <c:pt idx="0">
                  <c:v>CS 2016</c:v>
                </c:pt>
              </c:strCache>
            </c:strRef>
          </c:tx>
          <c:invertIfNegative val="0"/>
          <c:cat>
            <c:strRef>
              <c:f>Sheet1!$A$88:$A$93</c:f>
              <c:strCache>
                <c:ptCount val="6"/>
                <c:pt idx="0">
                  <c:v>Black African </c:v>
                </c:pt>
                <c:pt idx="1">
                  <c:v>Coloured</c:v>
                </c:pt>
                <c:pt idx="2">
                  <c:v>Indian</c:v>
                </c:pt>
                <c:pt idx="3">
                  <c:v>White</c:v>
                </c:pt>
                <c:pt idx="4">
                  <c:v>Other </c:v>
                </c:pt>
                <c:pt idx="5">
                  <c:v>Total</c:v>
                </c:pt>
              </c:strCache>
            </c:strRef>
          </c:cat>
          <c:val>
            <c:numRef>
              <c:f>Sheet1!$C$88:$C$93</c:f>
              <c:numCache>
                <c:formatCode>0.0</c:formatCode>
                <c:ptCount val="6"/>
                <c:pt idx="0">
                  <c:v>7.59</c:v>
                </c:pt>
                <c:pt idx="1">
                  <c:v>7.45</c:v>
                </c:pt>
                <c:pt idx="2">
                  <c:v>8.43</c:v>
                </c:pt>
                <c:pt idx="3">
                  <c:v>9.19</c:v>
                </c:pt>
                <c:pt idx="5">
                  <c:v>7.7406824245472228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361344"/>
        <c:axId val="171291776"/>
      </c:barChart>
      <c:catAx>
        <c:axId val="168361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1291776"/>
        <c:crosses val="autoZero"/>
        <c:auto val="1"/>
        <c:lblAlgn val="ctr"/>
        <c:lblOffset val="100"/>
        <c:noMultiLvlLbl val="0"/>
      </c:catAx>
      <c:valAx>
        <c:axId val="1712917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ZA"/>
                  <a:t>%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1683613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Sheet4!$A$55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Sheet4!$B$53:$I$54</c:f>
              <c:multiLvlStrCache>
                <c:ptCount val="8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</c:lvl>
                <c:lvl>
                  <c:pt idx="0">
                    <c:v>Eye glasses</c:v>
                  </c:pt>
                  <c:pt idx="2">
                    <c:v>Hearing aid</c:v>
                  </c:pt>
                  <c:pt idx="4">
                    <c:v>Walking stick or frame</c:v>
                  </c:pt>
                  <c:pt idx="6">
                    <c:v>A wheelchair</c:v>
                  </c:pt>
                </c:lvl>
              </c:multiLvlStrCache>
            </c:multiLvlStrRef>
          </c:cat>
          <c:val>
            <c:numRef>
              <c:f>Sheet4!$B$55:$I$55</c:f>
              <c:numCache>
                <c:formatCode>0.0</c:formatCode>
                <c:ptCount val="8"/>
                <c:pt idx="0">
                  <c:v>12.686671629710593</c:v>
                </c:pt>
                <c:pt idx="1">
                  <c:v>9.1569238393036567</c:v>
                </c:pt>
                <c:pt idx="2">
                  <c:v>2.6844471275071826</c:v>
                </c:pt>
                <c:pt idx="3">
                  <c:v>0.56815549242224317</c:v>
                </c:pt>
                <c:pt idx="4">
                  <c:v>2.97935250182642</c:v>
                </c:pt>
                <c:pt idx="5">
                  <c:v>1.4049915188104085</c:v>
                </c:pt>
                <c:pt idx="6">
                  <c:v>2.06967214580526</c:v>
                </c:pt>
                <c:pt idx="7">
                  <c:v>0.37192929090975935</c:v>
                </c:pt>
              </c:numCache>
            </c:numRef>
          </c:val>
        </c:ser>
        <c:ser>
          <c:idx val="1"/>
          <c:order val="1"/>
          <c:tx>
            <c:strRef>
              <c:f>Sheet4!$A$56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Sheet4!$B$53:$I$54</c:f>
              <c:multiLvlStrCache>
                <c:ptCount val="8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</c:lvl>
                <c:lvl>
                  <c:pt idx="0">
                    <c:v>Eye glasses</c:v>
                  </c:pt>
                  <c:pt idx="2">
                    <c:v>Hearing aid</c:v>
                  </c:pt>
                  <c:pt idx="4">
                    <c:v>Walking stick or frame</c:v>
                  </c:pt>
                  <c:pt idx="6">
                    <c:v>A wheelchair</c:v>
                  </c:pt>
                </c:lvl>
              </c:multiLvlStrCache>
            </c:multiLvlStrRef>
          </c:cat>
          <c:val>
            <c:numRef>
              <c:f>Sheet4!$B$56:$I$56</c:f>
              <c:numCache>
                <c:formatCode>0.0</c:formatCode>
                <c:ptCount val="8"/>
                <c:pt idx="0">
                  <c:v>86.868207530795274</c:v>
                </c:pt>
                <c:pt idx="1">
                  <c:v>90.792270468146228</c:v>
                </c:pt>
                <c:pt idx="2">
                  <c:v>96.851738810373249</c:v>
                </c:pt>
                <c:pt idx="3">
                  <c:v>99.371401662407905</c:v>
                </c:pt>
                <c:pt idx="4">
                  <c:v>96.60440272441997</c:v>
                </c:pt>
                <c:pt idx="5">
                  <c:v>98.540679794913999</c:v>
                </c:pt>
                <c:pt idx="6">
                  <c:v>97.504822377014705</c:v>
                </c:pt>
                <c:pt idx="7">
                  <c:v>99.574371605972232</c:v>
                </c:pt>
              </c:numCache>
            </c:numRef>
          </c:val>
        </c:ser>
        <c:ser>
          <c:idx val="2"/>
          <c:order val="2"/>
          <c:tx>
            <c:strRef>
              <c:f>Sheet4!$A$57</c:f>
              <c:strCache>
                <c:ptCount val="1"/>
                <c:pt idx="0">
                  <c:v>do not know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Sheet4!$B$53:$I$54</c:f>
              <c:multiLvlStrCache>
                <c:ptCount val="8"/>
                <c:lvl>
                  <c:pt idx="0">
                    <c:v>Census 2011</c:v>
                  </c:pt>
                  <c:pt idx="1">
                    <c:v>CS 2016</c:v>
                  </c:pt>
                  <c:pt idx="2">
                    <c:v>Census 2011</c:v>
                  </c:pt>
                  <c:pt idx="3">
                    <c:v>CS 2016</c:v>
                  </c:pt>
                  <c:pt idx="4">
                    <c:v>Census 2011</c:v>
                  </c:pt>
                  <c:pt idx="5">
                    <c:v>CS 2016</c:v>
                  </c:pt>
                  <c:pt idx="6">
                    <c:v>Census 2011</c:v>
                  </c:pt>
                  <c:pt idx="7">
                    <c:v>CS 2016</c:v>
                  </c:pt>
                </c:lvl>
                <c:lvl>
                  <c:pt idx="0">
                    <c:v>Eye glasses</c:v>
                  </c:pt>
                  <c:pt idx="2">
                    <c:v>Hearing aid</c:v>
                  </c:pt>
                  <c:pt idx="4">
                    <c:v>Walking stick or frame</c:v>
                  </c:pt>
                  <c:pt idx="6">
                    <c:v>A wheelchair</c:v>
                  </c:pt>
                </c:lvl>
              </c:multiLvlStrCache>
            </c:multiLvlStrRef>
          </c:cat>
          <c:val>
            <c:numRef>
              <c:f>Sheet4!$B$57:$I$57</c:f>
              <c:numCache>
                <c:formatCode>0.0</c:formatCode>
                <c:ptCount val="8"/>
                <c:pt idx="0">
                  <c:v>0.44512083949413755</c:v>
                </c:pt>
                <c:pt idx="1">
                  <c:v>5.0805692550120032E-2</c:v>
                </c:pt>
                <c:pt idx="2">
                  <c:v>0.46381406211956921</c:v>
                </c:pt>
                <c:pt idx="3">
                  <c:v>6.0442845169862439E-2</c:v>
                </c:pt>
                <c:pt idx="4">
                  <c:v>0.4162447737536058</c:v>
                </c:pt>
                <c:pt idx="5">
                  <c:v>5.4328686275597629E-2</c:v>
                </c:pt>
                <c:pt idx="6">
                  <c:v>0.42550547718004295</c:v>
                </c:pt>
                <c:pt idx="7">
                  <c:v>5.3699103118010807E-2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421248"/>
        <c:axId val="168422784"/>
      </c:barChart>
      <c:catAx>
        <c:axId val="16842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422784"/>
        <c:crosses val="autoZero"/>
        <c:auto val="1"/>
        <c:lblAlgn val="ctr"/>
        <c:lblOffset val="100"/>
        <c:noMultiLvlLbl val="0"/>
      </c:catAx>
      <c:valAx>
        <c:axId val="16842278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842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Calibri" panose="020F0502020204030204" pitchFamily="34" charset="0"/>
              </a:defRPr>
            </a:pPr>
            <a:r>
              <a:rPr lang="en-US" sz="2400">
                <a:latin typeface="Calibri" panose="020F0502020204030204" pitchFamily="34" charset="0"/>
              </a:rPr>
              <a:t>Primary education</a:t>
            </a:r>
          </a:p>
        </c:rich>
      </c:tx>
      <c:layout>
        <c:manualLayout>
          <c:xMode val="edge"/>
          <c:yMode val="edge"/>
          <c:x val="0.38941850813637791"/>
          <c:y val="1.407215985175021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567727219881637"/>
          <c:y val="0.10944349423030859"/>
          <c:w val="0.81543176898504621"/>
          <c:h val="0.68360497148002697"/>
        </c:manualLayout>
      </c:layout>
      <c:scatterChart>
        <c:scatterStyle val="lineMarker"/>
        <c:varyColors val="0"/>
        <c:ser>
          <c:idx val="0"/>
          <c:order val="0"/>
          <c:tx>
            <c:strRef>
              <c:f>COMPARISON_MEDIAN_INCOME!$B$4</c:f>
              <c:strCache>
                <c:ptCount val="1"/>
                <c:pt idx="0">
                  <c:v>Persons with no difficulty</c:v>
                </c:pt>
              </c:strCache>
            </c:strRef>
          </c:tx>
          <c:spPr>
            <a:ln w="12700">
              <a:solidFill>
                <a:schemeClr val="bg1">
                  <a:lumMod val="6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12700" cap="rnd">
                <a:solidFill>
                  <a:schemeClr val="bg1">
                    <a:lumMod val="75000"/>
                  </a:schemeClr>
                </a:solidFill>
              </a:ln>
            </c:spPr>
          </c:marker>
          <c:xVal>
            <c:numRef>
              <c:f>COMPARISON_MEDIAN_INCOME!$A$5:$A$66</c:f>
              <c:numCache>
                <c:formatCode>0</c:formatCode>
                <c:ptCount val="62"/>
                <c:pt idx="0">
                  <c:v>18.498999999999999</c:v>
                </c:pt>
                <c:pt idx="1">
                  <c:v>19.498999999999999</c:v>
                </c:pt>
                <c:pt idx="2">
                  <c:v>20.498999999999999</c:v>
                </c:pt>
                <c:pt idx="3">
                  <c:v>21.498999999999999</c:v>
                </c:pt>
                <c:pt idx="4">
                  <c:v>22.498999999999999</c:v>
                </c:pt>
                <c:pt idx="5">
                  <c:v>23.498999999999999</c:v>
                </c:pt>
                <c:pt idx="6">
                  <c:v>24.498999999999999</c:v>
                </c:pt>
                <c:pt idx="7">
                  <c:v>25.498999999999999</c:v>
                </c:pt>
                <c:pt idx="8">
                  <c:v>26.498999999999999</c:v>
                </c:pt>
                <c:pt idx="9">
                  <c:v>27.498999999999999</c:v>
                </c:pt>
                <c:pt idx="10">
                  <c:v>28.498999999999999</c:v>
                </c:pt>
                <c:pt idx="11">
                  <c:v>29.498999999999999</c:v>
                </c:pt>
                <c:pt idx="12">
                  <c:v>30.498999999999999</c:v>
                </c:pt>
                <c:pt idx="13">
                  <c:v>31.498999999999999</c:v>
                </c:pt>
                <c:pt idx="14">
                  <c:v>32.498999999999995</c:v>
                </c:pt>
                <c:pt idx="15">
                  <c:v>33.498999999999995</c:v>
                </c:pt>
                <c:pt idx="16">
                  <c:v>34.498999999999995</c:v>
                </c:pt>
                <c:pt idx="17">
                  <c:v>35.498999999999995</c:v>
                </c:pt>
                <c:pt idx="18">
                  <c:v>36.498999999999995</c:v>
                </c:pt>
                <c:pt idx="19">
                  <c:v>37.498999999999995</c:v>
                </c:pt>
                <c:pt idx="20">
                  <c:v>38.498999999999995</c:v>
                </c:pt>
                <c:pt idx="21">
                  <c:v>39.498999999999995</c:v>
                </c:pt>
                <c:pt idx="22">
                  <c:v>40.498999999999995</c:v>
                </c:pt>
                <c:pt idx="23">
                  <c:v>41.498999999999995</c:v>
                </c:pt>
                <c:pt idx="24">
                  <c:v>42.498999999999995</c:v>
                </c:pt>
                <c:pt idx="25">
                  <c:v>43.498999999999995</c:v>
                </c:pt>
                <c:pt idx="26">
                  <c:v>44.498999999999995</c:v>
                </c:pt>
                <c:pt idx="27">
                  <c:v>45.498999999999995</c:v>
                </c:pt>
                <c:pt idx="28">
                  <c:v>46.498999999999995</c:v>
                </c:pt>
                <c:pt idx="29">
                  <c:v>47.498999999999995</c:v>
                </c:pt>
                <c:pt idx="30">
                  <c:v>48.498999999999995</c:v>
                </c:pt>
                <c:pt idx="31">
                  <c:v>49.498999999999995</c:v>
                </c:pt>
                <c:pt idx="32">
                  <c:v>50.498999999999995</c:v>
                </c:pt>
                <c:pt idx="33">
                  <c:v>51.498999999999995</c:v>
                </c:pt>
                <c:pt idx="34">
                  <c:v>52.498999999999995</c:v>
                </c:pt>
                <c:pt idx="35">
                  <c:v>53.498999999999995</c:v>
                </c:pt>
                <c:pt idx="36">
                  <c:v>54.498999999999995</c:v>
                </c:pt>
                <c:pt idx="37">
                  <c:v>55.498999999999995</c:v>
                </c:pt>
                <c:pt idx="38">
                  <c:v>56.498999999999995</c:v>
                </c:pt>
                <c:pt idx="39">
                  <c:v>57.498999999999995</c:v>
                </c:pt>
                <c:pt idx="40">
                  <c:v>58.498999999999995</c:v>
                </c:pt>
                <c:pt idx="41">
                  <c:v>59.498999999999995</c:v>
                </c:pt>
                <c:pt idx="42">
                  <c:v>60.498999999999995</c:v>
                </c:pt>
                <c:pt idx="43">
                  <c:v>61.498999999999995</c:v>
                </c:pt>
                <c:pt idx="44">
                  <c:v>62.498999999999995</c:v>
                </c:pt>
                <c:pt idx="45">
                  <c:v>63.498999999999995</c:v>
                </c:pt>
                <c:pt idx="46">
                  <c:v>64.498999999999995</c:v>
                </c:pt>
                <c:pt idx="47">
                  <c:v>65.498999999999995</c:v>
                </c:pt>
                <c:pt idx="48">
                  <c:v>66.498999999999995</c:v>
                </c:pt>
                <c:pt idx="49">
                  <c:v>67.498999999999995</c:v>
                </c:pt>
                <c:pt idx="50">
                  <c:v>68.498999999999995</c:v>
                </c:pt>
                <c:pt idx="51">
                  <c:v>69.498999999999995</c:v>
                </c:pt>
                <c:pt idx="52">
                  <c:v>70.498999999999995</c:v>
                </c:pt>
                <c:pt idx="53">
                  <c:v>71.498999999999995</c:v>
                </c:pt>
                <c:pt idx="54">
                  <c:v>72.498999999999995</c:v>
                </c:pt>
                <c:pt idx="55">
                  <c:v>73.498999999999995</c:v>
                </c:pt>
                <c:pt idx="56">
                  <c:v>74.498999999999995</c:v>
                </c:pt>
                <c:pt idx="57">
                  <c:v>75.498999999999995</c:v>
                </c:pt>
                <c:pt idx="58">
                  <c:v>76.498999999999995</c:v>
                </c:pt>
                <c:pt idx="59">
                  <c:v>77.498999999999995</c:v>
                </c:pt>
                <c:pt idx="60">
                  <c:v>78.498999999999995</c:v>
                </c:pt>
                <c:pt idx="61">
                  <c:v>79.498999999999995</c:v>
                </c:pt>
              </c:numCache>
            </c:numRef>
          </c:xVal>
          <c:yVal>
            <c:numRef>
              <c:f>COMPARISON_MEDIAN_INCOME!$B$5:$B$66</c:f>
              <c:numCache>
                <c:formatCode>0</c:formatCode>
                <c:ptCount val="62"/>
                <c:pt idx="1">
                  <c:v>973.47270943020033</c:v>
                </c:pt>
                <c:pt idx="2">
                  <c:v>1277.5870469526633</c:v>
                </c:pt>
                <c:pt idx="3">
                  <c:v>1456.1761059313628</c:v>
                </c:pt>
                <c:pt idx="4">
                  <c:v>1694.8249839050172</c:v>
                </c:pt>
                <c:pt idx="5">
                  <c:v>1914.891507096479</c:v>
                </c:pt>
                <c:pt idx="6">
                  <c:v>2162.0571822728057</c:v>
                </c:pt>
                <c:pt idx="7">
                  <c:v>2335.4389849693061</c:v>
                </c:pt>
                <c:pt idx="8">
                  <c:v>2475.1901424946323</c:v>
                </c:pt>
                <c:pt idx="9">
                  <c:v>2581.1592533525231</c:v>
                </c:pt>
                <c:pt idx="10">
                  <c:v>2663.7848746081504</c:v>
                </c:pt>
                <c:pt idx="11">
                  <c:v>2723.1377034095312</c:v>
                </c:pt>
                <c:pt idx="12">
                  <c:v>2855.0695209251098</c:v>
                </c:pt>
                <c:pt idx="13">
                  <c:v>2830.5823988015486</c:v>
                </c:pt>
                <c:pt idx="14">
                  <c:v>2889.9742434293294</c:v>
                </c:pt>
                <c:pt idx="15">
                  <c:v>3014.6728807259487</c:v>
                </c:pt>
                <c:pt idx="16">
                  <c:v>3038.0674056206444</c:v>
                </c:pt>
                <c:pt idx="17">
                  <c:v>3100.0798247558446</c:v>
                </c:pt>
                <c:pt idx="18">
                  <c:v>3140.9090029892741</c:v>
                </c:pt>
                <c:pt idx="19">
                  <c:v>3827.321158039711</c:v>
                </c:pt>
                <c:pt idx="20">
                  <c:v>4090.7345204370699</c:v>
                </c:pt>
                <c:pt idx="21">
                  <c:v>4686.6496062992128</c:v>
                </c:pt>
                <c:pt idx="22">
                  <c:v>6254.1325187432039</c:v>
                </c:pt>
                <c:pt idx="23">
                  <c:v>5397.166001813237</c:v>
                </c:pt>
                <c:pt idx="24">
                  <c:v>5892.500823070357</c:v>
                </c:pt>
                <c:pt idx="25">
                  <c:v>6331.517876841217</c:v>
                </c:pt>
                <c:pt idx="26">
                  <c:v>7021.6783968073578</c:v>
                </c:pt>
                <c:pt idx="27">
                  <c:v>6969.7869990327054</c:v>
                </c:pt>
                <c:pt idx="28">
                  <c:v>6936.9405320181113</c:v>
                </c:pt>
                <c:pt idx="29">
                  <c:v>7114.3702198461624</c:v>
                </c:pt>
                <c:pt idx="30">
                  <c:v>7051.4493926549658</c:v>
                </c:pt>
                <c:pt idx="31">
                  <c:v>7468.5048773006138</c:v>
                </c:pt>
                <c:pt idx="32">
                  <c:v>8141.4444501174312</c:v>
                </c:pt>
                <c:pt idx="33">
                  <c:v>7601.8057158373495</c:v>
                </c:pt>
                <c:pt idx="34">
                  <c:v>8010.7366071428569</c:v>
                </c:pt>
                <c:pt idx="35">
                  <c:v>7888.84506302521</c:v>
                </c:pt>
                <c:pt idx="36">
                  <c:v>5073.4131994261115</c:v>
                </c:pt>
                <c:pt idx="37">
                  <c:v>7974.7284628378384</c:v>
                </c:pt>
                <c:pt idx="38">
                  <c:v>7890.1352284263958</c:v>
                </c:pt>
                <c:pt idx="39">
                  <c:v>3355.8835718916762</c:v>
                </c:pt>
                <c:pt idx="40">
                  <c:v>7121.12782820756</c:v>
                </c:pt>
                <c:pt idx="41">
                  <c:v>6144.9075014509581</c:v>
                </c:pt>
                <c:pt idx="42">
                  <c:v>2665.9975760840289</c:v>
                </c:pt>
                <c:pt idx="43">
                  <c:v>1789.2798537774167</c:v>
                </c:pt>
                <c:pt idx="44">
                  <c:v>1698.1614906832299</c:v>
                </c:pt>
                <c:pt idx="45">
                  <c:v>1579.7706071436601</c:v>
                </c:pt>
                <c:pt idx="46">
                  <c:v>1586.0582476020077</c:v>
                </c:pt>
                <c:pt idx="47">
                  <c:v>1550.4746370989342</c:v>
                </c:pt>
                <c:pt idx="48">
                  <c:v>1166.5257807587509</c:v>
                </c:pt>
                <c:pt idx="49">
                  <c:v>1178.2397204350241</c:v>
                </c:pt>
                <c:pt idx="50">
                  <c:v>1160.5773322842188</c:v>
                </c:pt>
                <c:pt idx="51">
                  <c:v>1151.2563446511306</c:v>
                </c:pt>
                <c:pt idx="52">
                  <c:v>1171.3067264573992</c:v>
                </c:pt>
                <c:pt idx="53">
                  <c:v>1143.0221995062491</c:v>
                </c:pt>
                <c:pt idx="54">
                  <c:v>1169.9042756391418</c:v>
                </c:pt>
                <c:pt idx="55">
                  <c:v>1163.4594290611108</c:v>
                </c:pt>
                <c:pt idx="56">
                  <c:v>1169.5968134957825</c:v>
                </c:pt>
                <c:pt idx="57">
                  <c:v>1169.3988554610858</c:v>
                </c:pt>
                <c:pt idx="58">
                  <c:v>1173.2077953714982</c:v>
                </c:pt>
                <c:pt idx="59">
                  <c:v>1183.2691588785046</c:v>
                </c:pt>
                <c:pt idx="60">
                  <c:v>1178.4966603053435</c:v>
                </c:pt>
                <c:pt idx="61">
                  <c:v>1170.8460875560152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COMPARISON_MEDIAN_INCOME!$C$4</c:f>
              <c:strCache>
                <c:ptCount val="1"/>
                <c:pt idx="0">
                  <c:v>Persons with some difficulty in at least two health and functioning areas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 w="12700" cap="rnd">
                <a:solidFill>
                  <a:schemeClr val="tx1"/>
                </a:solidFill>
              </a:ln>
            </c:spPr>
          </c:marker>
          <c:xVal>
            <c:numRef>
              <c:f>COMPARISON_MEDIAN_INCOME!$A$5:$A$66</c:f>
              <c:numCache>
                <c:formatCode>0</c:formatCode>
                <c:ptCount val="62"/>
                <c:pt idx="0">
                  <c:v>18.498999999999999</c:v>
                </c:pt>
                <c:pt idx="1">
                  <c:v>19.498999999999999</c:v>
                </c:pt>
                <c:pt idx="2">
                  <c:v>20.498999999999999</c:v>
                </c:pt>
                <c:pt idx="3">
                  <c:v>21.498999999999999</c:v>
                </c:pt>
                <c:pt idx="4">
                  <c:v>22.498999999999999</c:v>
                </c:pt>
                <c:pt idx="5">
                  <c:v>23.498999999999999</c:v>
                </c:pt>
                <c:pt idx="6">
                  <c:v>24.498999999999999</c:v>
                </c:pt>
                <c:pt idx="7">
                  <c:v>25.498999999999999</c:v>
                </c:pt>
                <c:pt idx="8">
                  <c:v>26.498999999999999</c:v>
                </c:pt>
                <c:pt idx="9">
                  <c:v>27.498999999999999</c:v>
                </c:pt>
                <c:pt idx="10">
                  <c:v>28.498999999999999</c:v>
                </c:pt>
                <c:pt idx="11">
                  <c:v>29.498999999999999</c:v>
                </c:pt>
                <c:pt idx="12">
                  <c:v>30.498999999999999</c:v>
                </c:pt>
                <c:pt idx="13">
                  <c:v>31.498999999999999</c:v>
                </c:pt>
                <c:pt idx="14">
                  <c:v>32.498999999999995</c:v>
                </c:pt>
                <c:pt idx="15">
                  <c:v>33.498999999999995</c:v>
                </c:pt>
                <c:pt idx="16">
                  <c:v>34.498999999999995</c:v>
                </c:pt>
                <c:pt idx="17">
                  <c:v>35.498999999999995</c:v>
                </c:pt>
                <c:pt idx="18">
                  <c:v>36.498999999999995</c:v>
                </c:pt>
                <c:pt idx="19">
                  <c:v>37.498999999999995</c:v>
                </c:pt>
                <c:pt idx="20">
                  <c:v>38.498999999999995</c:v>
                </c:pt>
                <c:pt idx="21">
                  <c:v>39.498999999999995</c:v>
                </c:pt>
                <c:pt idx="22">
                  <c:v>40.498999999999995</c:v>
                </c:pt>
                <c:pt idx="23">
                  <c:v>41.498999999999995</c:v>
                </c:pt>
                <c:pt idx="24">
                  <c:v>42.498999999999995</c:v>
                </c:pt>
                <c:pt idx="25">
                  <c:v>43.498999999999995</c:v>
                </c:pt>
                <c:pt idx="26">
                  <c:v>44.498999999999995</c:v>
                </c:pt>
                <c:pt idx="27">
                  <c:v>45.498999999999995</c:v>
                </c:pt>
                <c:pt idx="28">
                  <c:v>46.498999999999995</c:v>
                </c:pt>
                <c:pt idx="29">
                  <c:v>47.498999999999995</c:v>
                </c:pt>
                <c:pt idx="30">
                  <c:v>48.498999999999995</c:v>
                </c:pt>
                <c:pt idx="31">
                  <c:v>49.498999999999995</c:v>
                </c:pt>
                <c:pt idx="32">
                  <c:v>50.498999999999995</c:v>
                </c:pt>
                <c:pt idx="33">
                  <c:v>51.498999999999995</c:v>
                </c:pt>
                <c:pt idx="34">
                  <c:v>52.498999999999995</c:v>
                </c:pt>
                <c:pt idx="35">
                  <c:v>53.498999999999995</c:v>
                </c:pt>
                <c:pt idx="36">
                  <c:v>54.498999999999995</c:v>
                </c:pt>
                <c:pt idx="37">
                  <c:v>55.498999999999995</c:v>
                </c:pt>
                <c:pt idx="38">
                  <c:v>56.498999999999995</c:v>
                </c:pt>
                <c:pt idx="39">
                  <c:v>57.498999999999995</c:v>
                </c:pt>
                <c:pt idx="40">
                  <c:v>58.498999999999995</c:v>
                </c:pt>
                <c:pt idx="41">
                  <c:v>59.498999999999995</c:v>
                </c:pt>
                <c:pt idx="42">
                  <c:v>60.498999999999995</c:v>
                </c:pt>
                <c:pt idx="43">
                  <c:v>61.498999999999995</c:v>
                </c:pt>
                <c:pt idx="44">
                  <c:v>62.498999999999995</c:v>
                </c:pt>
                <c:pt idx="45">
                  <c:v>63.498999999999995</c:v>
                </c:pt>
                <c:pt idx="46">
                  <c:v>64.498999999999995</c:v>
                </c:pt>
                <c:pt idx="47">
                  <c:v>65.498999999999995</c:v>
                </c:pt>
                <c:pt idx="48">
                  <c:v>66.498999999999995</c:v>
                </c:pt>
                <c:pt idx="49">
                  <c:v>67.498999999999995</c:v>
                </c:pt>
                <c:pt idx="50">
                  <c:v>68.498999999999995</c:v>
                </c:pt>
                <c:pt idx="51">
                  <c:v>69.498999999999995</c:v>
                </c:pt>
                <c:pt idx="52">
                  <c:v>70.498999999999995</c:v>
                </c:pt>
                <c:pt idx="53">
                  <c:v>71.498999999999995</c:v>
                </c:pt>
                <c:pt idx="54">
                  <c:v>72.498999999999995</c:v>
                </c:pt>
                <c:pt idx="55">
                  <c:v>73.498999999999995</c:v>
                </c:pt>
                <c:pt idx="56">
                  <c:v>74.498999999999995</c:v>
                </c:pt>
                <c:pt idx="57">
                  <c:v>75.498999999999995</c:v>
                </c:pt>
                <c:pt idx="58">
                  <c:v>76.498999999999995</c:v>
                </c:pt>
                <c:pt idx="59">
                  <c:v>77.498999999999995</c:v>
                </c:pt>
                <c:pt idx="60">
                  <c:v>78.498999999999995</c:v>
                </c:pt>
                <c:pt idx="61">
                  <c:v>79.498999999999995</c:v>
                </c:pt>
              </c:numCache>
            </c:numRef>
          </c:xVal>
          <c:yVal>
            <c:numRef>
              <c:f>COMPARISON_MEDIAN_INCOME!$C$5:$C$66</c:f>
              <c:numCache>
                <c:formatCode>0</c:formatCode>
                <c:ptCount val="62"/>
                <c:pt idx="0">
                  <c:v>723.72836538461547</c:v>
                </c:pt>
                <c:pt idx="1">
                  <c:v>978.72634691195799</c:v>
                </c:pt>
                <c:pt idx="2">
                  <c:v>1097.6650246305419</c:v>
                </c:pt>
                <c:pt idx="3">
                  <c:v>1192.5948193916349</c:v>
                </c:pt>
                <c:pt idx="4">
                  <c:v>1311.2930354796322</c:v>
                </c:pt>
                <c:pt idx="5">
                  <c:v>1385.1578733766232</c:v>
                </c:pt>
                <c:pt idx="6">
                  <c:v>1440.868036349269</c:v>
                </c:pt>
                <c:pt idx="7">
                  <c:v>1515.689871016692</c:v>
                </c:pt>
                <c:pt idx="8">
                  <c:v>1551.3447811447811</c:v>
                </c:pt>
                <c:pt idx="9">
                  <c:v>1638.0106382978724</c:v>
                </c:pt>
                <c:pt idx="10">
                  <c:v>1605.8005524861878</c:v>
                </c:pt>
                <c:pt idx="11">
                  <c:v>1677.3097133757963</c:v>
                </c:pt>
                <c:pt idx="12">
                  <c:v>1627.6749833666001</c:v>
                </c:pt>
                <c:pt idx="13">
                  <c:v>1665.9612445414848</c:v>
                </c:pt>
                <c:pt idx="14">
                  <c:v>1630.7123519458544</c:v>
                </c:pt>
                <c:pt idx="15">
                  <c:v>1709.232</c:v>
                </c:pt>
                <c:pt idx="16">
                  <c:v>1645.3745704467353</c:v>
                </c:pt>
                <c:pt idx="17">
                  <c:v>1626.044562780269</c:v>
                </c:pt>
                <c:pt idx="18">
                  <c:v>1538.7573280721533</c:v>
                </c:pt>
                <c:pt idx="19">
                  <c:v>1697.1328392246294</c:v>
                </c:pt>
                <c:pt idx="20">
                  <c:v>1602.299662352279</c:v>
                </c:pt>
                <c:pt idx="21">
                  <c:v>1611.9410417859187</c:v>
                </c:pt>
                <c:pt idx="22">
                  <c:v>1698.7625698324023</c:v>
                </c:pt>
                <c:pt idx="23">
                  <c:v>792.2413449564134</c:v>
                </c:pt>
                <c:pt idx="24">
                  <c:v>1654.55297679112</c:v>
                </c:pt>
                <c:pt idx="25">
                  <c:v>1653.2142857142858</c:v>
                </c:pt>
                <c:pt idx="26">
                  <c:v>1744.5765624999999</c:v>
                </c:pt>
                <c:pt idx="27">
                  <c:v>1781.2283324885962</c:v>
                </c:pt>
                <c:pt idx="28">
                  <c:v>1712.3656683057666</c:v>
                </c:pt>
                <c:pt idx="29">
                  <c:v>1759.0158697444353</c:v>
                </c:pt>
                <c:pt idx="30">
                  <c:v>1671.7682333873581</c:v>
                </c:pt>
                <c:pt idx="31">
                  <c:v>1822.4546959040133</c:v>
                </c:pt>
                <c:pt idx="32">
                  <c:v>1988.7578505086244</c:v>
                </c:pt>
                <c:pt idx="33">
                  <c:v>1812.4787234042553</c:v>
                </c:pt>
                <c:pt idx="34">
                  <c:v>1811.714811606756</c:v>
                </c:pt>
                <c:pt idx="35">
                  <c:v>1651.4256869275603</c:v>
                </c:pt>
                <c:pt idx="36">
                  <c:v>1687.47648456057</c:v>
                </c:pt>
                <c:pt idx="37">
                  <c:v>1633.7212328767123</c:v>
                </c:pt>
                <c:pt idx="38">
                  <c:v>1568.6060404912048</c:v>
                </c:pt>
                <c:pt idx="39">
                  <c:v>1563.6689560439561</c:v>
                </c:pt>
                <c:pt idx="40">
                  <c:v>1536.5730656822027</c:v>
                </c:pt>
                <c:pt idx="41">
                  <c:v>1500.5556930693069</c:v>
                </c:pt>
                <c:pt idx="42">
                  <c:v>1398.0274672628552</c:v>
                </c:pt>
                <c:pt idx="43">
                  <c:v>1354.8256284798381</c:v>
                </c:pt>
                <c:pt idx="44">
                  <c:v>1344.294544198895</c:v>
                </c:pt>
                <c:pt idx="45">
                  <c:v>1341.3271091495501</c:v>
                </c:pt>
                <c:pt idx="46">
                  <c:v>1352.5363636363636</c:v>
                </c:pt>
                <c:pt idx="47">
                  <c:v>1338.1991279069766</c:v>
                </c:pt>
                <c:pt idx="48">
                  <c:v>1329.7820978315683</c:v>
                </c:pt>
                <c:pt idx="49">
                  <c:v>1339.5633187772926</c:v>
                </c:pt>
                <c:pt idx="50">
                  <c:v>1334.4930278884462</c:v>
                </c:pt>
                <c:pt idx="51">
                  <c:v>1322.7893591772151</c:v>
                </c:pt>
                <c:pt idx="52">
                  <c:v>1351.6766894730524</c:v>
                </c:pt>
                <c:pt idx="53">
                  <c:v>1325.6567771675168</c:v>
                </c:pt>
                <c:pt idx="54">
                  <c:v>1351.4983299534774</c:v>
                </c:pt>
                <c:pt idx="55">
                  <c:v>1349.6319595083153</c:v>
                </c:pt>
                <c:pt idx="56">
                  <c:v>1355.06385094815</c:v>
                </c:pt>
                <c:pt idx="57">
                  <c:v>1352.3952480966132</c:v>
                </c:pt>
                <c:pt idx="58">
                  <c:v>1370.8520076764098</c:v>
                </c:pt>
                <c:pt idx="59">
                  <c:v>1370.0432423266068</c:v>
                </c:pt>
                <c:pt idx="60">
                  <c:v>1377.8795620437957</c:v>
                </c:pt>
                <c:pt idx="61">
                  <c:v>1377.330506993007</c:v>
                </c:pt>
              </c:numCache>
            </c:numRef>
          </c:yVal>
          <c:smooth val="0"/>
        </c:ser>
        <c:ser>
          <c:idx val="2"/>
          <c:order val="2"/>
          <c:tx>
            <c:v>Average for ages 25-59</c:v>
          </c:tx>
          <c:xVal>
            <c:numRef>
              <c:f>COMPARISON_MEDIAN_INCOME!$O$12:$O$13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xVal>
          <c:yVal>
            <c:numRef>
              <c:f>COMPARISON_MEDIAN_INCOME!$P$12:$P$13</c:f>
              <c:numCache>
                <c:formatCode>General</c:formatCode>
                <c:ptCount val="2"/>
                <c:pt idx="0">
                  <c:v>1651</c:v>
                </c:pt>
                <c:pt idx="1">
                  <c:v>5397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120128"/>
        <c:axId val="171122048"/>
      </c:scatterChart>
      <c:valAx>
        <c:axId val="171120128"/>
        <c:scaling>
          <c:orientation val="minMax"/>
          <c:min val="10"/>
        </c:scaling>
        <c:delete val="0"/>
        <c:axPos val="b"/>
        <c:title>
          <c:tx>
            <c:rich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r>
                  <a:rPr lang="en-US" sz="1400" b="1">
                    <a:latin typeface="Calibri" panose="020F050202020403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53187991684613245"/>
              <c:y val="0.87479611037913896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en-US"/>
          </a:p>
        </c:txPr>
        <c:crossAx val="171122048"/>
        <c:crosses val="autoZero"/>
        <c:crossBetween val="midCat"/>
        <c:majorUnit val="10"/>
      </c:valAx>
      <c:valAx>
        <c:axId val="171122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latin typeface="Calibri" panose="020F0502020204030204" pitchFamily="34" charset="0"/>
                  </a:defRPr>
                </a:pPr>
                <a:r>
                  <a:rPr lang="en-US" sz="1400" dirty="0">
                    <a:latin typeface="Calibri" panose="020F0502020204030204" pitchFamily="34" charset="0"/>
                  </a:rPr>
                  <a:t>Income per month in Rands</a:t>
                </a:r>
              </a:p>
            </c:rich>
          </c:tx>
          <c:layout>
            <c:manualLayout>
              <c:xMode val="edge"/>
              <c:yMode val="edge"/>
              <c:x val="2.1392021639468895E-2"/>
              <c:y val="0.23878092452316885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en-US"/>
          </a:p>
        </c:txPr>
        <c:crossAx val="171120128"/>
        <c:crosses val="autoZero"/>
        <c:crossBetween val="midCat"/>
        <c:majorUnit val="2000"/>
      </c:valAx>
      <c:spPr>
        <a:ln w="12700" cap="rnd">
          <a:solidFill>
            <a:schemeClr val="tx1"/>
          </a:solidFill>
        </a:ln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2259652386511576E-2"/>
          <c:y val="0.92576583089624986"/>
          <c:w val="0.93912731120193993"/>
          <c:h val="5.6059315040445597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 w="12700" cap="rnd">
      <a:solidFill>
        <a:schemeClr val="tx1"/>
      </a:solidFill>
    </a:ln>
  </c:spPr>
  <c:txPr>
    <a:bodyPr/>
    <a:lstStyle/>
    <a:p>
      <a:pPr>
        <a:defRPr sz="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Calibri" panose="020F0502020204030204" pitchFamily="34" charset="0"/>
              </a:defRPr>
            </a:pPr>
            <a:r>
              <a:rPr lang="en-US" sz="2400">
                <a:latin typeface="Calibri" panose="020F0502020204030204" pitchFamily="34" charset="0"/>
              </a:rPr>
              <a:t>Secondary education</a:t>
            </a:r>
          </a:p>
        </c:rich>
      </c:tx>
      <c:layout>
        <c:manualLayout>
          <c:xMode val="edge"/>
          <c:yMode val="edge"/>
          <c:x val="0.3024030243138251"/>
          <c:y val="2.3261304299522276E-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714354028976888"/>
          <c:y val="0.12074900289105248"/>
          <c:w val="0.83834463166190432"/>
          <c:h val="0.69249346671581624"/>
        </c:manualLayout>
      </c:layout>
      <c:scatterChart>
        <c:scatterStyle val="lineMarker"/>
        <c:varyColors val="0"/>
        <c:ser>
          <c:idx val="0"/>
          <c:order val="0"/>
          <c:tx>
            <c:strRef>
              <c:f>COMPARISON_MEDIAN_INCOME!$L$4</c:f>
              <c:strCache>
                <c:ptCount val="1"/>
                <c:pt idx="0">
                  <c:v>Persons with no difficulty</c:v>
                </c:pt>
              </c:strCache>
            </c:strRef>
          </c:tx>
          <c:spPr>
            <a:ln w="12700">
              <a:solidFill>
                <a:schemeClr val="bg1">
                  <a:lumMod val="6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12700" cap="rnd">
                <a:solidFill>
                  <a:schemeClr val="bg1">
                    <a:lumMod val="65000"/>
                  </a:schemeClr>
                </a:solidFill>
              </a:ln>
            </c:spPr>
          </c:marker>
          <c:xVal>
            <c:numRef>
              <c:f>COMPARISON_MEDIAN_INCOME!$K$11:$K$66</c:f>
              <c:numCache>
                <c:formatCode>0</c:formatCode>
                <c:ptCount val="56"/>
                <c:pt idx="0">
                  <c:v>24.498999999999999</c:v>
                </c:pt>
                <c:pt idx="1">
                  <c:v>25.498999999999999</c:v>
                </c:pt>
                <c:pt idx="2">
                  <c:v>26.498999999999999</c:v>
                </c:pt>
                <c:pt idx="3">
                  <c:v>27.498999999999999</c:v>
                </c:pt>
                <c:pt idx="4">
                  <c:v>28.498999999999999</c:v>
                </c:pt>
                <c:pt idx="5">
                  <c:v>29.498999999999999</c:v>
                </c:pt>
                <c:pt idx="6">
                  <c:v>30.498999999999999</c:v>
                </c:pt>
                <c:pt idx="7">
                  <c:v>31.498999999999999</c:v>
                </c:pt>
                <c:pt idx="8">
                  <c:v>32.498999999999995</c:v>
                </c:pt>
                <c:pt idx="9">
                  <c:v>33.498999999999995</c:v>
                </c:pt>
                <c:pt idx="10">
                  <c:v>34.498999999999995</c:v>
                </c:pt>
                <c:pt idx="11">
                  <c:v>35.498999999999995</c:v>
                </c:pt>
                <c:pt idx="12">
                  <c:v>36.498999999999995</c:v>
                </c:pt>
                <c:pt idx="13">
                  <c:v>37.498999999999995</c:v>
                </c:pt>
                <c:pt idx="14">
                  <c:v>38.498999999999995</c:v>
                </c:pt>
                <c:pt idx="15">
                  <c:v>39.498999999999995</c:v>
                </c:pt>
                <c:pt idx="16">
                  <c:v>40.498999999999995</c:v>
                </c:pt>
                <c:pt idx="17">
                  <c:v>41.498999999999995</c:v>
                </c:pt>
                <c:pt idx="18">
                  <c:v>42.498999999999995</c:v>
                </c:pt>
                <c:pt idx="19">
                  <c:v>43.498999999999995</c:v>
                </c:pt>
                <c:pt idx="20">
                  <c:v>44.498999999999995</c:v>
                </c:pt>
                <c:pt idx="21">
                  <c:v>45.498999999999995</c:v>
                </c:pt>
                <c:pt idx="22">
                  <c:v>46.498999999999995</c:v>
                </c:pt>
                <c:pt idx="23">
                  <c:v>47.498999999999995</c:v>
                </c:pt>
                <c:pt idx="24">
                  <c:v>48.498999999999995</c:v>
                </c:pt>
                <c:pt idx="25">
                  <c:v>49.498999999999995</c:v>
                </c:pt>
                <c:pt idx="26">
                  <c:v>50.498999999999995</c:v>
                </c:pt>
                <c:pt idx="27">
                  <c:v>51.498999999999995</c:v>
                </c:pt>
                <c:pt idx="28">
                  <c:v>52.498999999999995</c:v>
                </c:pt>
                <c:pt idx="29">
                  <c:v>53.498999999999995</c:v>
                </c:pt>
                <c:pt idx="30">
                  <c:v>54.498999999999995</c:v>
                </c:pt>
                <c:pt idx="31">
                  <c:v>55.498999999999995</c:v>
                </c:pt>
                <c:pt idx="32">
                  <c:v>56.498999999999995</c:v>
                </c:pt>
                <c:pt idx="33">
                  <c:v>57.498999999999995</c:v>
                </c:pt>
                <c:pt idx="34">
                  <c:v>58.498999999999995</c:v>
                </c:pt>
                <c:pt idx="35">
                  <c:v>59.498999999999995</c:v>
                </c:pt>
                <c:pt idx="36">
                  <c:v>60.498999999999995</c:v>
                </c:pt>
                <c:pt idx="37">
                  <c:v>61.498999999999995</c:v>
                </c:pt>
                <c:pt idx="38">
                  <c:v>62.498999999999995</c:v>
                </c:pt>
                <c:pt idx="39">
                  <c:v>63.498999999999995</c:v>
                </c:pt>
                <c:pt idx="40">
                  <c:v>64.498999999999995</c:v>
                </c:pt>
                <c:pt idx="41">
                  <c:v>65.498999999999995</c:v>
                </c:pt>
                <c:pt idx="42">
                  <c:v>66.498999999999995</c:v>
                </c:pt>
                <c:pt idx="43">
                  <c:v>67.498999999999995</c:v>
                </c:pt>
                <c:pt idx="44">
                  <c:v>68.498999999999995</c:v>
                </c:pt>
                <c:pt idx="45">
                  <c:v>69.498999999999995</c:v>
                </c:pt>
                <c:pt idx="46">
                  <c:v>70.498999999999995</c:v>
                </c:pt>
                <c:pt idx="47">
                  <c:v>71.498999999999995</c:v>
                </c:pt>
                <c:pt idx="48">
                  <c:v>72.498999999999995</c:v>
                </c:pt>
                <c:pt idx="49">
                  <c:v>73.498999999999995</c:v>
                </c:pt>
                <c:pt idx="50">
                  <c:v>74.498999999999995</c:v>
                </c:pt>
                <c:pt idx="51">
                  <c:v>75.498999999999995</c:v>
                </c:pt>
                <c:pt idx="52">
                  <c:v>76.498999999999995</c:v>
                </c:pt>
                <c:pt idx="53">
                  <c:v>77.498999999999995</c:v>
                </c:pt>
                <c:pt idx="54">
                  <c:v>78.498999999999995</c:v>
                </c:pt>
                <c:pt idx="55">
                  <c:v>79.498999999999995</c:v>
                </c:pt>
              </c:numCache>
            </c:numRef>
          </c:xVal>
          <c:yVal>
            <c:numRef>
              <c:f>COMPARISON_MEDIAN_INCOME!$L$11:$L$66</c:f>
              <c:numCache>
                <c:formatCode>0</c:formatCode>
                <c:ptCount val="56"/>
                <c:pt idx="0">
                  <c:v>2660.2872457679987</c:v>
                </c:pt>
                <c:pt idx="1">
                  <c:v>2949.6325739628146</c:v>
                </c:pt>
                <c:pt idx="2">
                  <c:v>3173.6796465632387</c:v>
                </c:pt>
                <c:pt idx="3">
                  <c:v>6194.5986050678275</c:v>
                </c:pt>
                <c:pt idx="4">
                  <c:v>6700.5330601787919</c:v>
                </c:pt>
                <c:pt idx="5">
                  <c:v>7072.7049684472495</c:v>
                </c:pt>
                <c:pt idx="6">
                  <c:v>7299.0235844769604</c:v>
                </c:pt>
                <c:pt idx="7">
                  <c:v>7715.73854497303</c:v>
                </c:pt>
                <c:pt idx="8">
                  <c:v>7718.1272867511816</c:v>
                </c:pt>
                <c:pt idx="9">
                  <c:v>7913.5921240199568</c:v>
                </c:pt>
                <c:pt idx="10">
                  <c:v>8327.7932834101375</c:v>
                </c:pt>
                <c:pt idx="11">
                  <c:v>8434.3956912727099</c:v>
                </c:pt>
                <c:pt idx="12">
                  <c:v>8755.8728106755625</c:v>
                </c:pt>
                <c:pt idx="13">
                  <c:v>9157.9669144707786</c:v>
                </c:pt>
                <c:pt idx="14">
                  <c:v>9743.3056220095696</c:v>
                </c:pt>
                <c:pt idx="15">
                  <c:v>10099.801966252962</c:v>
                </c:pt>
                <c:pt idx="16">
                  <c:v>10660.222507752384</c:v>
                </c:pt>
                <c:pt idx="17">
                  <c:v>11663.360601614087</c:v>
                </c:pt>
                <c:pt idx="18">
                  <c:v>11702.504507913527</c:v>
                </c:pt>
                <c:pt idx="19">
                  <c:v>12305.561877718272</c:v>
                </c:pt>
                <c:pt idx="20">
                  <c:v>12842.172751534561</c:v>
                </c:pt>
                <c:pt idx="21">
                  <c:v>13906.771840163048</c:v>
                </c:pt>
                <c:pt idx="22">
                  <c:v>14253.513848442644</c:v>
                </c:pt>
                <c:pt idx="23">
                  <c:v>14727.557121563432</c:v>
                </c:pt>
                <c:pt idx="24">
                  <c:v>15161.368793467354</c:v>
                </c:pt>
                <c:pt idx="25">
                  <c:v>15249.179470566458</c:v>
                </c:pt>
                <c:pt idx="26">
                  <c:v>15867.400370427535</c:v>
                </c:pt>
                <c:pt idx="27">
                  <c:v>16395.557728196407</c:v>
                </c:pt>
                <c:pt idx="28">
                  <c:v>16258.800169882825</c:v>
                </c:pt>
                <c:pt idx="29">
                  <c:v>16683.114222707009</c:v>
                </c:pt>
                <c:pt idx="30">
                  <c:v>16702.862375838249</c:v>
                </c:pt>
                <c:pt idx="31">
                  <c:v>16765.841089703277</c:v>
                </c:pt>
                <c:pt idx="32">
                  <c:v>16625.47039817835</c:v>
                </c:pt>
                <c:pt idx="33">
                  <c:v>16499.336997445207</c:v>
                </c:pt>
                <c:pt idx="34">
                  <c:v>16489.541217201167</c:v>
                </c:pt>
                <c:pt idx="35">
                  <c:v>15752.425223570744</c:v>
                </c:pt>
                <c:pt idx="36">
                  <c:v>15127.740005125577</c:v>
                </c:pt>
                <c:pt idx="37">
                  <c:v>12769.980127186009</c:v>
                </c:pt>
                <c:pt idx="38">
                  <c:v>11583.48424437299</c:v>
                </c:pt>
                <c:pt idx="39">
                  <c:v>11114.702725437415</c:v>
                </c:pt>
                <c:pt idx="40">
                  <c:v>10505.245343178385</c:v>
                </c:pt>
                <c:pt idx="41">
                  <c:v>10339.504444831793</c:v>
                </c:pt>
                <c:pt idx="42">
                  <c:v>9220.9486990219593</c:v>
                </c:pt>
                <c:pt idx="43">
                  <c:v>9039.7556016597518</c:v>
                </c:pt>
                <c:pt idx="44">
                  <c:v>9085.1841609050916</c:v>
                </c:pt>
                <c:pt idx="45">
                  <c:v>8412.9524838012967</c:v>
                </c:pt>
                <c:pt idx="46">
                  <c:v>8371.8760541783795</c:v>
                </c:pt>
                <c:pt idx="47">
                  <c:v>8375.9326743254078</c:v>
                </c:pt>
                <c:pt idx="48">
                  <c:v>7833.8605667772081</c:v>
                </c:pt>
                <c:pt idx="49">
                  <c:v>8077.624842964824</c:v>
                </c:pt>
                <c:pt idx="50">
                  <c:v>7989.7216834083829</c:v>
                </c:pt>
                <c:pt idx="51">
                  <c:v>7929.5678962302391</c:v>
                </c:pt>
                <c:pt idx="52">
                  <c:v>8091.7923169267706</c:v>
                </c:pt>
                <c:pt idx="53">
                  <c:v>7992.1786074672054</c:v>
                </c:pt>
                <c:pt idx="54">
                  <c:v>7670.8091842555623</c:v>
                </c:pt>
                <c:pt idx="55">
                  <c:v>8011.5520231213868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COMPARISON_MEDIAN_INCOME!$M$4</c:f>
              <c:strCache>
                <c:ptCount val="1"/>
                <c:pt idx="0">
                  <c:v>Persons with some difficulty in at least two health and functioning areas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 w="12700" cap="rnd">
                <a:solidFill>
                  <a:schemeClr val="tx1"/>
                </a:solidFill>
              </a:ln>
            </c:spPr>
          </c:marker>
          <c:xVal>
            <c:numRef>
              <c:f>COMPARISON_MEDIAN_INCOME!$K$11:$K$66</c:f>
              <c:numCache>
                <c:formatCode>0</c:formatCode>
                <c:ptCount val="56"/>
                <c:pt idx="0">
                  <c:v>24.498999999999999</c:v>
                </c:pt>
                <c:pt idx="1">
                  <c:v>25.498999999999999</c:v>
                </c:pt>
                <c:pt idx="2">
                  <c:v>26.498999999999999</c:v>
                </c:pt>
                <c:pt idx="3">
                  <c:v>27.498999999999999</c:v>
                </c:pt>
                <c:pt idx="4">
                  <c:v>28.498999999999999</c:v>
                </c:pt>
                <c:pt idx="5">
                  <c:v>29.498999999999999</c:v>
                </c:pt>
                <c:pt idx="6">
                  <c:v>30.498999999999999</c:v>
                </c:pt>
                <c:pt idx="7">
                  <c:v>31.498999999999999</c:v>
                </c:pt>
                <c:pt idx="8">
                  <c:v>32.498999999999995</c:v>
                </c:pt>
                <c:pt idx="9">
                  <c:v>33.498999999999995</c:v>
                </c:pt>
                <c:pt idx="10">
                  <c:v>34.498999999999995</c:v>
                </c:pt>
                <c:pt idx="11">
                  <c:v>35.498999999999995</c:v>
                </c:pt>
                <c:pt idx="12">
                  <c:v>36.498999999999995</c:v>
                </c:pt>
                <c:pt idx="13">
                  <c:v>37.498999999999995</c:v>
                </c:pt>
                <c:pt idx="14">
                  <c:v>38.498999999999995</c:v>
                </c:pt>
                <c:pt idx="15">
                  <c:v>39.498999999999995</c:v>
                </c:pt>
                <c:pt idx="16">
                  <c:v>40.498999999999995</c:v>
                </c:pt>
                <c:pt idx="17">
                  <c:v>41.498999999999995</c:v>
                </c:pt>
                <c:pt idx="18">
                  <c:v>42.498999999999995</c:v>
                </c:pt>
                <c:pt idx="19">
                  <c:v>43.498999999999995</c:v>
                </c:pt>
                <c:pt idx="20">
                  <c:v>44.498999999999995</c:v>
                </c:pt>
                <c:pt idx="21">
                  <c:v>45.498999999999995</c:v>
                </c:pt>
                <c:pt idx="22">
                  <c:v>46.498999999999995</c:v>
                </c:pt>
                <c:pt idx="23">
                  <c:v>47.498999999999995</c:v>
                </c:pt>
                <c:pt idx="24">
                  <c:v>48.498999999999995</c:v>
                </c:pt>
                <c:pt idx="25">
                  <c:v>49.498999999999995</c:v>
                </c:pt>
                <c:pt idx="26">
                  <c:v>50.498999999999995</c:v>
                </c:pt>
                <c:pt idx="27">
                  <c:v>51.498999999999995</c:v>
                </c:pt>
                <c:pt idx="28">
                  <c:v>52.498999999999995</c:v>
                </c:pt>
                <c:pt idx="29">
                  <c:v>53.498999999999995</c:v>
                </c:pt>
                <c:pt idx="30">
                  <c:v>54.498999999999995</c:v>
                </c:pt>
                <c:pt idx="31">
                  <c:v>55.498999999999995</c:v>
                </c:pt>
                <c:pt idx="32">
                  <c:v>56.498999999999995</c:v>
                </c:pt>
                <c:pt idx="33">
                  <c:v>57.498999999999995</c:v>
                </c:pt>
                <c:pt idx="34">
                  <c:v>58.498999999999995</c:v>
                </c:pt>
                <c:pt idx="35">
                  <c:v>59.498999999999995</c:v>
                </c:pt>
                <c:pt idx="36">
                  <c:v>60.498999999999995</c:v>
                </c:pt>
                <c:pt idx="37">
                  <c:v>61.498999999999995</c:v>
                </c:pt>
                <c:pt idx="38">
                  <c:v>62.498999999999995</c:v>
                </c:pt>
                <c:pt idx="39">
                  <c:v>63.498999999999995</c:v>
                </c:pt>
                <c:pt idx="40">
                  <c:v>64.498999999999995</c:v>
                </c:pt>
                <c:pt idx="41">
                  <c:v>65.498999999999995</c:v>
                </c:pt>
                <c:pt idx="42">
                  <c:v>66.498999999999995</c:v>
                </c:pt>
                <c:pt idx="43">
                  <c:v>67.498999999999995</c:v>
                </c:pt>
                <c:pt idx="44">
                  <c:v>68.498999999999995</c:v>
                </c:pt>
                <c:pt idx="45">
                  <c:v>69.498999999999995</c:v>
                </c:pt>
                <c:pt idx="46">
                  <c:v>70.498999999999995</c:v>
                </c:pt>
                <c:pt idx="47">
                  <c:v>71.498999999999995</c:v>
                </c:pt>
                <c:pt idx="48">
                  <c:v>72.498999999999995</c:v>
                </c:pt>
                <c:pt idx="49">
                  <c:v>73.498999999999995</c:v>
                </c:pt>
                <c:pt idx="50">
                  <c:v>74.498999999999995</c:v>
                </c:pt>
                <c:pt idx="51">
                  <c:v>75.498999999999995</c:v>
                </c:pt>
                <c:pt idx="52">
                  <c:v>76.498999999999995</c:v>
                </c:pt>
                <c:pt idx="53">
                  <c:v>77.498999999999995</c:v>
                </c:pt>
                <c:pt idx="54">
                  <c:v>78.498999999999995</c:v>
                </c:pt>
                <c:pt idx="55">
                  <c:v>79.498999999999995</c:v>
                </c:pt>
              </c:numCache>
            </c:numRef>
          </c:xVal>
          <c:yVal>
            <c:numRef>
              <c:f>COMPARISON_MEDIAN_INCOME!$M$11:$M$66</c:f>
              <c:numCache>
                <c:formatCode>0</c:formatCode>
                <c:ptCount val="56"/>
                <c:pt idx="0">
                  <c:v>687.9496815286625</c:v>
                </c:pt>
                <c:pt idx="1">
                  <c:v>949.86637458926612</c:v>
                </c:pt>
                <c:pt idx="2">
                  <c:v>1151.5871975806451</c:v>
                </c:pt>
                <c:pt idx="3">
                  <c:v>1312.2448979591836</c:v>
                </c:pt>
                <c:pt idx="4">
                  <c:v>1484.3264379414732</c:v>
                </c:pt>
                <c:pt idx="5">
                  <c:v>1510.962338949455</c:v>
                </c:pt>
                <c:pt idx="6">
                  <c:v>1636.7585034013605</c:v>
                </c:pt>
                <c:pt idx="7">
                  <c:v>1591.7718340611355</c:v>
                </c:pt>
                <c:pt idx="8">
                  <c:v>3680.35</c:v>
                </c:pt>
                <c:pt idx="9">
                  <c:v>3589.369266055046</c:v>
                </c:pt>
                <c:pt idx="10">
                  <c:v>3284.1947674418607</c:v>
                </c:pt>
                <c:pt idx="11">
                  <c:v>5056.230582524272</c:v>
                </c:pt>
                <c:pt idx="12">
                  <c:v>4791.5815789473681</c:v>
                </c:pt>
                <c:pt idx="13">
                  <c:v>5407.9547511312212</c:v>
                </c:pt>
                <c:pt idx="14">
                  <c:v>6183.1741803278692</c:v>
                </c:pt>
                <c:pt idx="15">
                  <c:v>6768.6187270501832</c:v>
                </c:pt>
                <c:pt idx="16">
                  <c:v>7887.9188861985476</c:v>
                </c:pt>
                <c:pt idx="17">
                  <c:v>7285.8962264150941</c:v>
                </c:pt>
                <c:pt idx="18">
                  <c:v>8355.1306620209052</c:v>
                </c:pt>
                <c:pt idx="19">
                  <c:v>8612.8371951219506</c:v>
                </c:pt>
                <c:pt idx="20">
                  <c:v>9031.0167525773195</c:v>
                </c:pt>
                <c:pt idx="21">
                  <c:v>9834.1097560975613</c:v>
                </c:pt>
                <c:pt idx="22">
                  <c:v>9343.1594036697243</c:v>
                </c:pt>
                <c:pt idx="23">
                  <c:v>9772.9459459459467</c:v>
                </c:pt>
                <c:pt idx="24">
                  <c:v>10279.60739856802</c:v>
                </c:pt>
                <c:pt idx="25">
                  <c:v>10957.906494960807</c:v>
                </c:pt>
                <c:pt idx="26">
                  <c:v>11743.700668896321</c:v>
                </c:pt>
                <c:pt idx="27">
                  <c:v>11612.096062052506</c:v>
                </c:pt>
                <c:pt idx="28">
                  <c:v>11588.878378378378</c:v>
                </c:pt>
                <c:pt idx="29">
                  <c:v>11310.786632390746</c:v>
                </c:pt>
                <c:pt idx="30">
                  <c:v>11924.037376586741</c:v>
                </c:pt>
                <c:pt idx="31">
                  <c:v>11283.42923076923</c:v>
                </c:pt>
                <c:pt idx="32">
                  <c:v>11239.855153203342</c:v>
                </c:pt>
                <c:pt idx="33">
                  <c:v>10841.185344827587</c:v>
                </c:pt>
                <c:pt idx="34">
                  <c:v>10250.980519480519</c:v>
                </c:pt>
                <c:pt idx="35">
                  <c:v>9835.1920943134537</c:v>
                </c:pt>
                <c:pt idx="36">
                  <c:v>7398.783931357254</c:v>
                </c:pt>
                <c:pt idx="37">
                  <c:v>6220.4514925373132</c:v>
                </c:pt>
                <c:pt idx="38">
                  <c:v>4914.25</c:v>
                </c:pt>
                <c:pt idx="39">
                  <c:v>4516.6240157480315</c:v>
                </c:pt>
                <c:pt idx="40">
                  <c:v>5929.0588235294117</c:v>
                </c:pt>
                <c:pt idx="41">
                  <c:v>3518.6325966850827</c:v>
                </c:pt>
                <c:pt idx="42">
                  <c:v>2950.5714285714284</c:v>
                </c:pt>
                <c:pt idx="43">
                  <c:v>2945.5411764705882</c:v>
                </c:pt>
                <c:pt idx="44">
                  <c:v>2992.7327586206898</c:v>
                </c:pt>
                <c:pt idx="45">
                  <c:v>2772.0122448979591</c:v>
                </c:pt>
                <c:pt idx="46">
                  <c:v>2848.5</c:v>
                </c:pt>
                <c:pt idx="47">
                  <c:v>2627.1642066420663</c:v>
                </c:pt>
                <c:pt idx="48">
                  <c:v>2870.686847599165</c:v>
                </c:pt>
                <c:pt idx="49">
                  <c:v>2947.8372591006428</c:v>
                </c:pt>
                <c:pt idx="50">
                  <c:v>2864.1725206611573</c:v>
                </c:pt>
                <c:pt idx="51">
                  <c:v>2681.2034482758618</c:v>
                </c:pt>
                <c:pt idx="52">
                  <c:v>2880.4334862385322</c:v>
                </c:pt>
                <c:pt idx="53">
                  <c:v>2796.6187989556138</c:v>
                </c:pt>
                <c:pt idx="54">
                  <c:v>2922.286432160804</c:v>
                </c:pt>
                <c:pt idx="55">
                  <c:v>2875.227272727273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099648"/>
        <c:axId val="171184128"/>
      </c:scatterChart>
      <c:valAx>
        <c:axId val="171099648"/>
        <c:scaling>
          <c:orientation val="minMax"/>
          <c:min val="20"/>
        </c:scaling>
        <c:delete val="0"/>
        <c:axPos val="b"/>
        <c:title>
          <c:tx>
            <c:rich>
              <a:bodyPr/>
              <a:lstStyle/>
              <a:p>
                <a:pPr>
                  <a:defRPr sz="1400">
                    <a:latin typeface="Calibri" panose="020F0502020204030204" pitchFamily="34" charset="0"/>
                  </a:defRPr>
                </a:pPr>
                <a:r>
                  <a:rPr lang="en-US" sz="1400">
                    <a:latin typeface="Calibri" panose="020F0502020204030204" pitchFamily="34" charset="0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0.56008275186612311"/>
              <c:y val="0.85826734603973609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en-US"/>
          </a:p>
        </c:txPr>
        <c:crossAx val="171184128"/>
        <c:crosses val="autoZero"/>
        <c:crossBetween val="midCat"/>
      </c:valAx>
      <c:valAx>
        <c:axId val="171184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>
                    <a:latin typeface="Calibri" panose="020F0502020204030204" pitchFamily="34" charset="0"/>
                  </a:defRPr>
                </a:pPr>
                <a:r>
                  <a:rPr lang="en-US" sz="1400" b="0">
                    <a:latin typeface="Calibri" panose="020F0502020204030204" pitchFamily="34" charset="0"/>
                  </a:rPr>
                  <a:t>Median income per month in Rands</a:t>
                </a:r>
              </a:p>
            </c:rich>
          </c:tx>
          <c:layout>
            <c:manualLayout>
              <c:xMode val="edge"/>
              <c:yMode val="edge"/>
              <c:x val="3.0942056858294924E-2"/>
              <c:y val="0.25552021997555829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en-US"/>
          </a:p>
        </c:txPr>
        <c:crossAx val="171099648"/>
        <c:crosses val="autoZero"/>
        <c:crossBetween val="midCat"/>
      </c:valAx>
      <c:spPr>
        <a:ln w="12700" cap="rnd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"/>
          <c:y val="0.89903130916158902"/>
          <c:w val="0.95787819792179996"/>
          <c:h val="9.8680464655810818E-2"/>
        </c:manualLayout>
      </c:layout>
      <c:overlay val="0"/>
      <c:txPr>
        <a:bodyPr/>
        <a:lstStyle/>
        <a:p>
          <a:pPr>
            <a:defRPr sz="1400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12700" cap="rnd">
      <a:solidFill>
        <a:schemeClr val="tx1"/>
      </a:solidFill>
    </a:ln>
  </c:spPr>
  <c:txPr>
    <a:bodyPr/>
    <a:lstStyle/>
    <a:p>
      <a:pPr>
        <a:defRPr sz="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CC28-2B25-4345-AD7B-AB0F3A697BE6}" type="datetimeFigureOut">
              <a:rPr lang="en-ZA" smtClean="0"/>
              <a:t>2016/12/19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5466A-20AA-486B-A4A1-34F28EF556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868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733-A0E1-40E6-B1DC-5872CBEDCB0A}" type="slidenum">
              <a:rPr lang="en-ZA" smtClean="0"/>
              <a:pPr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988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549399"/>
            <a:ext cx="8064896" cy="29516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ZA" sz="6000" dirty="0" smtClean="0"/>
              <a:t>PRESENTATION TITLE INSERTED HERE</a:t>
            </a:r>
            <a:endParaRPr lang="en-Z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1" y="3645024"/>
            <a:ext cx="8064897" cy="8640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SUBHEADING INSERTED HERE LOREM IPSUM DOLOR SIT AMET, CONSETETUR SADIPSCING ELITR, SED DIAM NONUMY EIRMOD</a:t>
            </a:r>
            <a:endParaRPr lang="en-Z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581128"/>
            <a:ext cx="8064896" cy="57606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mtClean="0"/>
              <a:t>Presenter </a:t>
            </a:r>
            <a:r>
              <a:rPr lang="en-US" dirty="0" smtClean="0"/>
              <a:t>Name and Surname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706081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li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124820" y="1700832"/>
            <a:ext cx="4895452" cy="25202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ZA" dirty="0" smtClean="0"/>
              <a:t>Insert icon(s)</a:t>
            </a:r>
            <a:endParaRPr lang="en-Z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SHORT HEADING GOES HERE </a:t>
            </a:r>
            <a:endParaRPr lang="en-Z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1" y="4941168"/>
            <a:ext cx="8064898" cy="93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Short description with a xx% goes here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5957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lide 3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1332732" y="764704"/>
            <a:ext cx="6479628" cy="25922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ZA" dirty="0" smtClean="0"/>
              <a:t>Insert icon(s)</a:t>
            </a:r>
            <a:endParaRPr lang="en-Z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1" y="3861048"/>
            <a:ext cx="8064898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ZA" dirty="0" smtClean="0"/>
              <a:t>Short description with a xx% goes here. Lorem ipsum </a:t>
            </a:r>
            <a:r>
              <a:rPr lang="en-ZA" dirty="0" err="1" smtClean="0"/>
              <a:t>dolor</a:t>
            </a:r>
            <a:r>
              <a:rPr lang="en-ZA" dirty="0" smtClean="0"/>
              <a:t> sit </a:t>
            </a:r>
            <a:r>
              <a:rPr lang="en-ZA" dirty="0" err="1" smtClean="0"/>
              <a:t>amet</a:t>
            </a:r>
            <a:r>
              <a:rPr lang="en-ZA" dirty="0" smtClean="0"/>
              <a:t>, </a:t>
            </a:r>
            <a:r>
              <a:rPr lang="en-ZA" dirty="0" err="1" smtClean="0"/>
              <a:t>consetetur</a:t>
            </a:r>
            <a:r>
              <a:rPr lang="en-ZA" dirty="0" smtClean="0"/>
              <a:t> </a:t>
            </a:r>
            <a:r>
              <a:rPr lang="en-ZA" dirty="0" err="1" smtClean="0"/>
              <a:t>sadipscing</a:t>
            </a:r>
            <a:r>
              <a:rPr lang="en-ZA" dirty="0" smtClean="0"/>
              <a:t> </a:t>
            </a:r>
            <a:r>
              <a:rPr lang="en-ZA" dirty="0" err="1" smtClean="0"/>
              <a:t>elitr</a:t>
            </a:r>
            <a:r>
              <a:rPr lang="en-ZA" dirty="0" smtClean="0"/>
              <a:t>, </a:t>
            </a:r>
            <a:r>
              <a:rPr lang="en-ZA" dirty="0" err="1" smtClean="0"/>
              <a:t>sed</a:t>
            </a:r>
            <a:r>
              <a:rPr lang="en-ZA" dirty="0" smtClean="0"/>
              <a:t> </a:t>
            </a:r>
            <a:r>
              <a:rPr lang="en-ZA" dirty="0" err="1" smtClean="0"/>
              <a:t>diam</a:t>
            </a:r>
            <a:r>
              <a:rPr lang="en-ZA" dirty="0" smtClean="0"/>
              <a:t> </a:t>
            </a:r>
            <a:r>
              <a:rPr lang="en-ZA" dirty="0" err="1" smtClean="0"/>
              <a:t>nonumy</a:t>
            </a:r>
            <a:r>
              <a:rPr lang="en-ZA" dirty="0" smtClean="0"/>
              <a:t> </a:t>
            </a:r>
            <a:r>
              <a:rPr lang="en-ZA" dirty="0" err="1" smtClean="0"/>
              <a:t>eirmod</a:t>
            </a:r>
            <a:r>
              <a:rPr lang="en-ZA" dirty="0" smtClean="0"/>
              <a:t> </a:t>
            </a:r>
            <a:r>
              <a:rPr lang="en-ZA" dirty="0" err="1" smtClean="0"/>
              <a:t>tempor</a:t>
            </a:r>
            <a:r>
              <a:rPr lang="en-ZA" dirty="0" smtClean="0"/>
              <a:t> </a:t>
            </a:r>
            <a:r>
              <a:rPr lang="en-ZA" dirty="0" err="1" smtClean="0"/>
              <a:t>invidunt</a:t>
            </a:r>
            <a:r>
              <a:rPr lang="en-ZA" dirty="0" smtClean="0"/>
              <a:t> </a:t>
            </a:r>
            <a:r>
              <a:rPr lang="en-ZA" dirty="0" err="1" smtClean="0"/>
              <a:t>ut</a:t>
            </a:r>
            <a:r>
              <a:rPr lang="en-ZA" dirty="0" smtClean="0"/>
              <a:t> </a:t>
            </a:r>
            <a:r>
              <a:rPr lang="en-ZA" dirty="0" err="1" smtClean="0"/>
              <a:t>labore</a:t>
            </a:r>
            <a:r>
              <a:rPr lang="en-ZA" dirty="0" smtClean="0"/>
              <a:t> et </a:t>
            </a:r>
            <a:r>
              <a:rPr lang="en-ZA" dirty="0" err="1" smtClean="0"/>
              <a:t>dolore</a:t>
            </a:r>
            <a:r>
              <a:rPr lang="en-ZA" dirty="0" smtClean="0"/>
              <a:t> magna </a:t>
            </a:r>
            <a:r>
              <a:rPr lang="en-ZA" dirty="0" err="1" smtClean="0"/>
              <a:t>aliquyam</a:t>
            </a:r>
            <a:r>
              <a:rPr lang="en-ZA" dirty="0" smtClean="0"/>
              <a:t> </a:t>
            </a:r>
            <a:r>
              <a:rPr lang="en-ZA" dirty="0" err="1" smtClean="0"/>
              <a:t>erat</a:t>
            </a:r>
            <a:r>
              <a:rPr lang="en-ZA" dirty="0" smtClean="0"/>
              <a:t>, </a:t>
            </a:r>
            <a:r>
              <a:rPr lang="en-ZA" dirty="0" err="1" smtClean="0"/>
              <a:t>sed</a:t>
            </a:r>
            <a:r>
              <a:rPr lang="en-ZA" dirty="0" smtClean="0"/>
              <a:t> </a:t>
            </a:r>
            <a:r>
              <a:rPr lang="en-ZA" dirty="0" err="1" smtClean="0"/>
              <a:t>diam</a:t>
            </a:r>
            <a:r>
              <a:rPr lang="en-ZA" dirty="0" smtClean="0"/>
              <a:t> </a:t>
            </a:r>
            <a:r>
              <a:rPr lang="en-ZA" dirty="0" err="1" smtClean="0"/>
              <a:t>voluptua</a:t>
            </a:r>
            <a:r>
              <a:rPr lang="en-ZA" dirty="0" smtClean="0"/>
              <a:t>. At </a:t>
            </a:r>
            <a:r>
              <a:rPr lang="en-ZA" dirty="0" err="1" smtClean="0"/>
              <a:t>vero</a:t>
            </a:r>
            <a:r>
              <a:rPr lang="en-ZA" dirty="0" smtClean="0"/>
              <a:t> </a:t>
            </a:r>
            <a:r>
              <a:rPr lang="en-ZA" dirty="0" err="1" smtClean="0"/>
              <a:t>eos</a:t>
            </a:r>
            <a:r>
              <a:rPr lang="en-ZA" dirty="0" smtClean="0"/>
              <a:t> et </a:t>
            </a:r>
            <a:r>
              <a:rPr lang="en-ZA" dirty="0" err="1" smtClean="0"/>
              <a:t>accusam</a:t>
            </a:r>
            <a:r>
              <a:rPr lang="en-ZA" dirty="0" smtClean="0"/>
              <a:t> et </a:t>
            </a:r>
            <a:r>
              <a:rPr lang="en-ZA" dirty="0" err="1" smtClean="0"/>
              <a:t>justo</a:t>
            </a:r>
            <a:r>
              <a:rPr lang="en-ZA" dirty="0" smtClean="0"/>
              <a:t> duo </a:t>
            </a:r>
            <a:r>
              <a:rPr lang="en-ZA" dirty="0" err="1" smtClean="0"/>
              <a:t>dolores</a:t>
            </a:r>
            <a:r>
              <a:rPr lang="en-ZA" dirty="0" smtClean="0"/>
              <a:t> et </a:t>
            </a:r>
            <a:r>
              <a:rPr lang="en-ZA" dirty="0" err="1" smtClean="0"/>
              <a:t>ea</a:t>
            </a:r>
            <a:r>
              <a:rPr lang="en-ZA" dirty="0" smtClean="0"/>
              <a:t> </a:t>
            </a:r>
            <a:r>
              <a:rPr lang="en-ZA" dirty="0" err="1" smtClean="0"/>
              <a:t>rebum</a:t>
            </a:r>
            <a:r>
              <a:rPr lang="en-ZA" dirty="0" smtClean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0681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lid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1332732" y="764704"/>
            <a:ext cx="6479628" cy="25922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ZA" dirty="0" smtClean="0"/>
              <a:t>Insert icon(s)</a:t>
            </a:r>
            <a:endParaRPr lang="en-Z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1" y="3861048"/>
            <a:ext cx="8064898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Short description with a xx% goes here. Lorem ipsum </a:t>
            </a:r>
            <a:r>
              <a:rPr lang="en-ZA" dirty="0" err="1" smtClean="0"/>
              <a:t>dolor</a:t>
            </a:r>
            <a:r>
              <a:rPr lang="en-ZA" dirty="0" smtClean="0"/>
              <a:t> sit </a:t>
            </a:r>
            <a:r>
              <a:rPr lang="en-ZA" dirty="0" err="1" smtClean="0"/>
              <a:t>amet</a:t>
            </a:r>
            <a:r>
              <a:rPr lang="en-ZA" dirty="0" smtClean="0"/>
              <a:t>, </a:t>
            </a:r>
            <a:r>
              <a:rPr lang="en-ZA" dirty="0" err="1" smtClean="0"/>
              <a:t>consetetur</a:t>
            </a:r>
            <a:r>
              <a:rPr lang="en-ZA" dirty="0" smtClean="0"/>
              <a:t> </a:t>
            </a:r>
            <a:r>
              <a:rPr lang="en-ZA" dirty="0" err="1" smtClean="0"/>
              <a:t>sadipscing</a:t>
            </a:r>
            <a:r>
              <a:rPr lang="en-ZA" dirty="0" smtClean="0"/>
              <a:t> </a:t>
            </a:r>
            <a:r>
              <a:rPr lang="en-ZA" dirty="0" err="1" smtClean="0"/>
              <a:t>elitr</a:t>
            </a:r>
            <a:r>
              <a:rPr lang="en-ZA" dirty="0" smtClean="0"/>
              <a:t>, </a:t>
            </a:r>
            <a:r>
              <a:rPr lang="en-ZA" dirty="0" err="1" smtClean="0"/>
              <a:t>sed</a:t>
            </a:r>
            <a:r>
              <a:rPr lang="en-ZA" dirty="0" smtClean="0"/>
              <a:t> </a:t>
            </a:r>
            <a:r>
              <a:rPr lang="en-ZA" dirty="0" err="1" smtClean="0"/>
              <a:t>diam</a:t>
            </a:r>
            <a:r>
              <a:rPr lang="en-ZA" dirty="0" smtClean="0"/>
              <a:t> </a:t>
            </a:r>
            <a:r>
              <a:rPr lang="en-ZA" dirty="0" err="1" smtClean="0"/>
              <a:t>nonumy</a:t>
            </a:r>
            <a:r>
              <a:rPr lang="en-ZA" dirty="0" smtClean="0"/>
              <a:t> </a:t>
            </a:r>
            <a:r>
              <a:rPr lang="en-ZA" dirty="0" err="1" smtClean="0"/>
              <a:t>eirmod</a:t>
            </a:r>
            <a:r>
              <a:rPr lang="en-ZA" dirty="0" smtClean="0"/>
              <a:t> </a:t>
            </a:r>
            <a:r>
              <a:rPr lang="en-ZA" dirty="0" err="1" smtClean="0"/>
              <a:t>tempor</a:t>
            </a:r>
            <a:r>
              <a:rPr lang="en-ZA" dirty="0" smtClean="0"/>
              <a:t> </a:t>
            </a:r>
            <a:r>
              <a:rPr lang="en-ZA" dirty="0" err="1" smtClean="0"/>
              <a:t>invidunt</a:t>
            </a:r>
            <a:r>
              <a:rPr lang="en-ZA" dirty="0" smtClean="0"/>
              <a:t> </a:t>
            </a:r>
            <a:r>
              <a:rPr lang="en-ZA" dirty="0" err="1" smtClean="0"/>
              <a:t>ut</a:t>
            </a:r>
            <a:r>
              <a:rPr lang="en-ZA" dirty="0" smtClean="0"/>
              <a:t> </a:t>
            </a:r>
            <a:r>
              <a:rPr lang="en-ZA" dirty="0" err="1" smtClean="0"/>
              <a:t>labore</a:t>
            </a:r>
            <a:r>
              <a:rPr lang="en-ZA" dirty="0" smtClean="0"/>
              <a:t> et </a:t>
            </a:r>
            <a:r>
              <a:rPr lang="en-ZA" dirty="0" err="1" smtClean="0"/>
              <a:t>dolore</a:t>
            </a:r>
            <a:r>
              <a:rPr lang="en-ZA" dirty="0" smtClean="0"/>
              <a:t> magna </a:t>
            </a:r>
            <a:r>
              <a:rPr lang="en-ZA" dirty="0" err="1" smtClean="0"/>
              <a:t>aliquyam</a:t>
            </a:r>
            <a:r>
              <a:rPr lang="en-ZA" dirty="0" smtClean="0"/>
              <a:t> </a:t>
            </a:r>
            <a:r>
              <a:rPr lang="en-ZA" dirty="0" err="1" smtClean="0"/>
              <a:t>erat</a:t>
            </a:r>
            <a:r>
              <a:rPr lang="en-ZA" dirty="0" smtClean="0"/>
              <a:t>, </a:t>
            </a:r>
            <a:r>
              <a:rPr lang="en-ZA" dirty="0" err="1" smtClean="0"/>
              <a:t>sed</a:t>
            </a:r>
            <a:r>
              <a:rPr lang="en-ZA" dirty="0" smtClean="0"/>
              <a:t> </a:t>
            </a:r>
            <a:r>
              <a:rPr lang="en-ZA" dirty="0" err="1" smtClean="0"/>
              <a:t>diam</a:t>
            </a:r>
            <a:r>
              <a:rPr lang="en-ZA" dirty="0" smtClean="0"/>
              <a:t> </a:t>
            </a:r>
            <a:r>
              <a:rPr lang="en-ZA" dirty="0" err="1" smtClean="0"/>
              <a:t>voluptua</a:t>
            </a:r>
            <a:r>
              <a:rPr lang="en-ZA" dirty="0" smtClean="0"/>
              <a:t>. At </a:t>
            </a:r>
            <a:r>
              <a:rPr lang="en-ZA" dirty="0" err="1" smtClean="0"/>
              <a:t>vero</a:t>
            </a:r>
            <a:r>
              <a:rPr lang="en-ZA" dirty="0" smtClean="0"/>
              <a:t> </a:t>
            </a:r>
            <a:r>
              <a:rPr lang="en-ZA" dirty="0" err="1" smtClean="0"/>
              <a:t>eos</a:t>
            </a:r>
            <a:r>
              <a:rPr lang="en-ZA" dirty="0" smtClean="0"/>
              <a:t> et </a:t>
            </a:r>
            <a:r>
              <a:rPr lang="en-ZA" dirty="0" err="1" smtClean="0"/>
              <a:t>accusam</a:t>
            </a:r>
            <a:r>
              <a:rPr lang="en-ZA" dirty="0" smtClean="0"/>
              <a:t> et </a:t>
            </a:r>
            <a:r>
              <a:rPr lang="en-ZA" dirty="0" err="1" smtClean="0"/>
              <a:t>justo</a:t>
            </a:r>
            <a:r>
              <a:rPr lang="en-ZA" dirty="0" smtClean="0"/>
              <a:t> duo </a:t>
            </a:r>
            <a:r>
              <a:rPr lang="en-ZA" dirty="0" err="1" smtClean="0"/>
              <a:t>dolores</a:t>
            </a:r>
            <a:r>
              <a:rPr lang="en-ZA" dirty="0" smtClean="0"/>
              <a:t> et </a:t>
            </a:r>
            <a:r>
              <a:rPr lang="en-ZA" dirty="0" err="1" smtClean="0"/>
              <a:t>ea</a:t>
            </a:r>
            <a:r>
              <a:rPr lang="en-ZA" dirty="0" smtClean="0"/>
              <a:t> </a:t>
            </a:r>
            <a:r>
              <a:rPr lang="en-ZA" dirty="0" err="1" smtClean="0"/>
              <a:t>rebum</a:t>
            </a:r>
            <a:r>
              <a:rPr lang="en-ZA" dirty="0" smtClean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69390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553" y="1124744"/>
            <a:ext cx="8064896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</a:lstStyle>
          <a:p>
            <a:pPr lvl="0"/>
            <a:endParaRPr lang="en-ZA" dirty="0" smtClean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2656"/>
            <a:ext cx="8064374" cy="6473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ZA" dirty="0" smtClean="0"/>
              <a:t>SHORT HEADING GOES HERE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85334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553" y="1124744"/>
            <a:ext cx="8064896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ZA" dirty="0" smtClean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2656"/>
            <a:ext cx="8064374" cy="6473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SHORT HEADING GOES HERE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9761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203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4685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85815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33326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377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548681"/>
            <a:ext cx="8064896" cy="20162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ZA" sz="6000" dirty="0" smtClean="0"/>
              <a:t>Presentation title inserted here</a:t>
            </a:r>
            <a:endParaRPr lang="en-Z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1" y="2636912"/>
            <a:ext cx="8064897" cy="8640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Subheading inserted here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endParaRPr lang="en-Z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3429000"/>
            <a:ext cx="8064896" cy="57606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Presenter Name and Surname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874014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61535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GRAPH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03416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GIVE A HEADING TO THIS TABLE</a:t>
            </a:r>
            <a:endParaRPr lang="en-ZA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539552" y="1556792"/>
            <a:ext cx="8064896" cy="38884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ZA" dirty="0" smtClean="0"/>
              <a:t>Insert table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9066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557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583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980234" y="2421384"/>
            <a:ext cx="518405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19649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980234" y="2421384"/>
            <a:ext cx="518405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02376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2670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77F7A-99C7-437E-B19C-87B9F6DFC773}" type="datetimeFigureOut">
              <a:rPr lang="en-ZA"/>
              <a:pPr>
                <a:defRPr/>
              </a:pPr>
              <a:t>2016/12/19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C5CD3-D769-4016-9314-B3E1B303BED6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96505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907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1" y="1268760"/>
            <a:ext cx="8064897" cy="72008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Subheading inserted here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endParaRPr lang="en-Z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2060848"/>
            <a:ext cx="8064896" cy="57606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Presenter Name and Surname</a:t>
            </a:r>
            <a:endParaRPr lang="en-ZA" dirty="0" smtClean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48680"/>
            <a:ext cx="8064896" cy="6480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Presentation title inserted here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32767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9551" y="2780928"/>
            <a:ext cx="8064897" cy="72008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Description of this section</a:t>
            </a:r>
            <a:endParaRPr lang="en-ZA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2" y="2204864"/>
            <a:ext cx="8064896" cy="5048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ZA" dirty="0" smtClean="0"/>
              <a:t>SECTION HEADING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2855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(long)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48680"/>
            <a:ext cx="8064896" cy="482453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 b="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LONG QUOTE SLIDE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</a:t>
            </a:r>
            <a:r>
              <a:rPr lang="en-US" dirty="0" smtClean="0"/>
              <a:t> et </a:t>
            </a:r>
            <a:r>
              <a:rPr lang="en-US" dirty="0" err="1" smtClean="0"/>
              <a:t>justo</a:t>
            </a:r>
            <a:r>
              <a:rPr lang="en-US" dirty="0" smtClean="0"/>
              <a:t> duo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rebum</a:t>
            </a:r>
            <a:r>
              <a:rPr lang="en-US" dirty="0" smtClean="0"/>
              <a:t>. Stet </a:t>
            </a:r>
            <a:r>
              <a:rPr lang="en-US" dirty="0" err="1" smtClean="0"/>
              <a:t>clita</a:t>
            </a:r>
            <a:r>
              <a:rPr lang="en-US" dirty="0" smtClean="0"/>
              <a:t> </a:t>
            </a:r>
            <a:r>
              <a:rPr lang="en-US" dirty="0" err="1" smtClean="0"/>
              <a:t>kasd</a:t>
            </a:r>
            <a:r>
              <a:rPr lang="en-US" dirty="0" smtClean="0"/>
              <a:t> </a:t>
            </a:r>
            <a:r>
              <a:rPr lang="en-US" dirty="0" err="1" smtClean="0"/>
              <a:t>gubergren</a:t>
            </a:r>
            <a:r>
              <a:rPr lang="en-US" dirty="0" smtClean="0"/>
              <a:t>, no sea </a:t>
            </a:r>
            <a:r>
              <a:rPr lang="en-US" dirty="0" err="1" smtClean="0"/>
              <a:t>takimata</a:t>
            </a:r>
            <a:r>
              <a:rPr lang="en-US" dirty="0" smtClean="0"/>
              <a:t> </a:t>
            </a:r>
            <a:r>
              <a:rPr lang="en-US" dirty="0" err="1" smtClean="0"/>
              <a:t>sanctus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Lorem ipsum dolor sit </a:t>
            </a:r>
            <a:r>
              <a:rPr lang="en-US" dirty="0" err="1" smtClean="0"/>
              <a:t>amet</a:t>
            </a:r>
            <a:r>
              <a:rPr lang="en-US" dirty="0" smtClean="0"/>
              <a:t>.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804495"/>
            <a:ext cx="8064698" cy="36080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Source: Lorem Ipsum Dolor Sit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885092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(long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48680"/>
            <a:ext cx="8064896" cy="482453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 b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LONG QUOTE SLIDE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</a:t>
            </a:r>
            <a:r>
              <a:rPr lang="en-US" dirty="0" smtClean="0"/>
              <a:t> et </a:t>
            </a:r>
            <a:r>
              <a:rPr lang="en-US" dirty="0" err="1" smtClean="0"/>
              <a:t>justo</a:t>
            </a:r>
            <a:r>
              <a:rPr lang="en-US" dirty="0" smtClean="0"/>
              <a:t> duo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rebum</a:t>
            </a:r>
            <a:r>
              <a:rPr lang="en-US" dirty="0" smtClean="0"/>
              <a:t>. Stet </a:t>
            </a:r>
            <a:r>
              <a:rPr lang="en-US" dirty="0" err="1" smtClean="0"/>
              <a:t>clita</a:t>
            </a:r>
            <a:r>
              <a:rPr lang="en-US" dirty="0" smtClean="0"/>
              <a:t> </a:t>
            </a:r>
            <a:r>
              <a:rPr lang="en-US" dirty="0" err="1" smtClean="0"/>
              <a:t>kasd</a:t>
            </a:r>
            <a:r>
              <a:rPr lang="en-US" dirty="0" smtClean="0"/>
              <a:t> </a:t>
            </a:r>
            <a:r>
              <a:rPr lang="en-US" dirty="0" err="1" smtClean="0"/>
              <a:t>gubergren</a:t>
            </a:r>
            <a:r>
              <a:rPr lang="en-US" dirty="0" smtClean="0"/>
              <a:t>, no sea </a:t>
            </a:r>
            <a:r>
              <a:rPr lang="en-US" dirty="0" err="1" smtClean="0"/>
              <a:t>takimata</a:t>
            </a:r>
            <a:r>
              <a:rPr lang="en-US" dirty="0" smtClean="0"/>
              <a:t> </a:t>
            </a:r>
            <a:r>
              <a:rPr lang="en-US" dirty="0" err="1" smtClean="0"/>
              <a:t>sanctus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Lorem ipsum dolor sit </a:t>
            </a:r>
            <a:r>
              <a:rPr lang="en-US" dirty="0" err="1" smtClean="0"/>
              <a:t>amet</a:t>
            </a:r>
            <a:r>
              <a:rPr lang="en-US" dirty="0" smtClean="0"/>
              <a:t>.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804495"/>
            <a:ext cx="8064698" cy="36080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Source: Lorem Ipsum Dolor Sit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00695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(short)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1916832"/>
            <a:ext cx="8064896" cy="172819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SHORT QUOTE SLIDE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804495"/>
            <a:ext cx="8064698" cy="36080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Source: Lorem Ipsum Dolor Sit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661538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(short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1916832"/>
            <a:ext cx="8064896" cy="172819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 b="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SHORT QUOTE SLIDE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consetetur</a:t>
            </a:r>
            <a:r>
              <a:rPr lang="en-US" dirty="0" smtClean="0"/>
              <a:t> </a:t>
            </a:r>
            <a:r>
              <a:rPr lang="en-US" dirty="0" err="1" smtClean="0"/>
              <a:t>sadipscing</a:t>
            </a:r>
            <a:r>
              <a:rPr lang="en-US" dirty="0" smtClean="0"/>
              <a:t> </a:t>
            </a:r>
            <a:r>
              <a:rPr lang="en-US" dirty="0" err="1" smtClean="0"/>
              <a:t>elitr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nonumy</a:t>
            </a:r>
            <a:r>
              <a:rPr lang="en-US" dirty="0" smtClean="0"/>
              <a:t> </a:t>
            </a:r>
            <a:r>
              <a:rPr lang="en-US" dirty="0" err="1" smtClean="0"/>
              <a:t>eirmod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invidunt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aliquyam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voluptua</a:t>
            </a:r>
            <a:r>
              <a:rPr lang="en-US" dirty="0" smtClean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5804495"/>
            <a:ext cx="8064698" cy="36080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Source: Lorem Ipsum Dolor Sit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685789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lide 1">
    <p:bg>
      <p:bgPr>
        <a:solidFill>
          <a:srgbClr val="0056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124820" y="1700832"/>
            <a:ext cx="4895452" cy="25202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ZA" dirty="0" smtClean="0"/>
              <a:t>Insert icon(s)</a:t>
            </a:r>
            <a:endParaRPr lang="en-Z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40074" y="333375"/>
            <a:ext cx="8064374" cy="863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ZA" dirty="0" smtClean="0"/>
              <a:t>SHORT HEADING GOES HERE </a:t>
            </a:r>
            <a:endParaRPr lang="en-Z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3" y="4941168"/>
            <a:ext cx="8064894" cy="9366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ZA" dirty="0" smtClean="0"/>
              <a:t>Short description with a xx% goes here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1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0071"/>
            <a:ext cx="9144000" cy="657929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7370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7" r:id="rId6"/>
    <p:sldLayoutId id="2147483665" r:id="rId7"/>
    <p:sldLayoutId id="2147483666" r:id="rId8"/>
    <p:sldLayoutId id="2147483660" r:id="rId9"/>
    <p:sldLayoutId id="2147483668" r:id="rId10"/>
    <p:sldLayoutId id="2147483669" r:id="rId11"/>
    <p:sldLayoutId id="2147483670" r:id="rId12"/>
    <p:sldLayoutId id="2147483674" r:id="rId13"/>
    <p:sldLayoutId id="2147483673" r:id="rId14"/>
    <p:sldLayoutId id="2147483671" r:id="rId15"/>
    <p:sldLayoutId id="2147483678" r:id="rId16"/>
    <p:sldLayoutId id="2147483679" r:id="rId17"/>
    <p:sldLayoutId id="2147483680" r:id="rId18"/>
    <p:sldLayoutId id="2147483681" r:id="rId19"/>
    <p:sldLayoutId id="2147483683" r:id="rId20"/>
    <p:sldLayoutId id="2147483684" r:id="rId21"/>
    <p:sldLayoutId id="2147483682" r:id="rId22"/>
    <p:sldLayoutId id="2147483677" r:id="rId23"/>
    <p:sldLayoutId id="2147483672" r:id="rId24"/>
    <p:sldLayoutId id="2147483675" r:id="rId25"/>
    <p:sldLayoutId id="2147483676" r:id="rId26"/>
    <p:sldLayoutId id="2147483685" r:id="rId27"/>
    <p:sldLayoutId id="2147483686" r:id="rId28"/>
    <p:sldLayoutId id="2147483687" r:id="rId2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1653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sz="16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1600" dirty="0" smtClean="0">
                <a:solidFill>
                  <a:schemeClr val="accent1"/>
                </a:solidFill>
                <a:latin typeface="+mn-lt"/>
              </a:rPr>
            </a:br>
            <a:r>
              <a:rPr lang="en-ZA" sz="16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1600" dirty="0" smtClean="0">
                <a:solidFill>
                  <a:schemeClr val="accent1"/>
                </a:solidFill>
                <a:latin typeface="+mn-lt"/>
              </a:rPr>
            </a:br>
            <a:r>
              <a:rPr lang="en-ZA" sz="16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ZA" sz="1600" dirty="0">
                <a:solidFill>
                  <a:schemeClr val="accent1"/>
                </a:solidFill>
                <a:latin typeface="+mn-lt"/>
              </a:rPr>
            </a:br>
            <a:r>
              <a:rPr lang="en-ZA" dirty="0" smtClean="0">
                <a:solidFill>
                  <a:schemeClr val="tx1"/>
                </a:solidFill>
                <a:latin typeface="+mn-lt"/>
              </a:rPr>
              <a:t>Measuring disability in South Africa:</a:t>
            </a:r>
            <a:r>
              <a:rPr lang="en-ZA" sz="20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2000" dirty="0" smtClean="0">
                <a:solidFill>
                  <a:schemeClr val="accent1"/>
                </a:solidFill>
                <a:latin typeface="+mn-lt"/>
              </a:rPr>
            </a:br>
            <a:r>
              <a:rPr lang="en-ZA" sz="2400" dirty="0">
                <a:latin typeface="Calibri" pitchFamily="34" charset="0"/>
              </a:rPr>
              <a:t/>
            </a:r>
            <a:br>
              <a:rPr lang="en-ZA" sz="2400" dirty="0">
                <a:latin typeface="Calibri" pitchFamily="34" charset="0"/>
              </a:rPr>
            </a:br>
            <a:r>
              <a:rPr lang="en-ZA" sz="2400" dirty="0">
                <a:solidFill>
                  <a:schemeClr val="tx1"/>
                </a:solidFill>
              </a:rPr>
              <a:t>Data gaps </a:t>
            </a:r>
            <a:r>
              <a:rPr lang="en-ZA" sz="2400" dirty="0" smtClean="0">
                <a:solidFill>
                  <a:schemeClr val="tx1"/>
                </a:solidFill>
              </a:rPr>
              <a:t>&amp; challenges</a:t>
            </a:r>
            <a:r>
              <a:rPr lang="en-ZA" sz="2400" dirty="0">
                <a:solidFill>
                  <a:schemeClr val="tx1"/>
                </a:solidFill>
              </a:rPr>
              <a:t/>
            </a:r>
            <a:br>
              <a:rPr lang="en-ZA" sz="2400" dirty="0">
                <a:solidFill>
                  <a:schemeClr val="tx1"/>
                </a:solidFill>
              </a:rPr>
            </a:br>
            <a:r>
              <a:rPr lang="en-ZA" sz="2400" dirty="0">
                <a:solidFill>
                  <a:schemeClr val="tx1"/>
                </a:solidFill>
              </a:rPr>
              <a:t/>
            </a:r>
            <a:br>
              <a:rPr lang="en-ZA" sz="2400" dirty="0">
                <a:solidFill>
                  <a:schemeClr val="tx1"/>
                </a:solidFill>
              </a:rPr>
            </a:br>
            <a:r>
              <a:rPr lang="en-ZA" sz="20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2000" dirty="0" smtClean="0">
                <a:solidFill>
                  <a:schemeClr val="accent1"/>
                </a:solidFill>
                <a:latin typeface="+mn-lt"/>
              </a:rPr>
            </a:br>
            <a:r>
              <a:rPr lang="en-ZA" sz="20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2000" dirty="0" smtClean="0">
                <a:solidFill>
                  <a:schemeClr val="accent1"/>
                </a:solidFill>
                <a:latin typeface="+mn-lt"/>
              </a:rPr>
            </a:br>
            <a:r>
              <a:rPr lang="en-ZA" sz="2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 smtClean="0">
                <a:solidFill>
                  <a:schemeClr val="tx1"/>
                </a:solidFill>
                <a:latin typeface="+mn-lt"/>
              </a:rPr>
            </a:br>
            <a:r>
              <a:rPr lang="en-ZA" sz="2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 smtClean="0">
                <a:solidFill>
                  <a:schemeClr val="tx1"/>
                </a:solidFill>
                <a:latin typeface="+mn-lt"/>
              </a:rPr>
            </a:br>
            <a:r>
              <a:rPr lang="en-ZA" sz="2300" dirty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>
                <a:solidFill>
                  <a:schemeClr val="tx1"/>
                </a:solidFill>
                <a:latin typeface="+mn-lt"/>
              </a:rPr>
            </a:br>
            <a:r>
              <a:rPr lang="en-ZA" sz="2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 smtClean="0">
                <a:solidFill>
                  <a:schemeClr val="tx1"/>
                </a:solidFill>
                <a:latin typeface="+mn-lt"/>
              </a:rPr>
            </a:br>
            <a:r>
              <a:rPr lang="en-ZA" sz="2300" dirty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>
                <a:solidFill>
                  <a:schemeClr val="tx1"/>
                </a:solidFill>
                <a:latin typeface="+mn-lt"/>
              </a:rPr>
            </a:br>
            <a:r>
              <a:rPr lang="en-ZA" sz="2300" dirty="0" smtClean="0">
                <a:solidFill>
                  <a:schemeClr val="tx1"/>
                </a:solidFill>
                <a:latin typeface="+mn-lt"/>
              </a:rPr>
              <a:t>Population Statistics Division </a:t>
            </a:r>
            <a:r>
              <a:rPr lang="en-ZA" sz="2400" dirty="0">
                <a:latin typeface="Calibri" pitchFamily="34" charset="0"/>
              </a:rPr>
              <a:t/>
            </a:r>
            <a:br>
              <a:rPr lang="en-ZA" sz="2400" dirty="0">
                <a:latin typeface="Calibri" pitchFamily="34" charset="0"/>
              </a:rPr>
            </a:br>
            <a:r>
              <a:rPr lang="en-ZA" sz="2400" dirty="0" smtClean="0">
                <a:solidFill>
                  <a:schemeClr val="tx1"/>
                </a:solidFill>
              </a:rPr>
              <a:t>Statistics </a:t>
            </a:r>
            <a:r>
              <a:rPr lang="en-ZA" sz="2400" dirty="0">
                <a:solidFill>
                  <a:schemeClr val="tx1"/>
                </a:solidFill>
              </a:rPr>
              <a:t>South </a:t>
            </a:r>
            <a:r>
              <a:rPr lang="en-ZA" sz="2400" dirty="0" smtClean="0">
                <a:solidFill>
                  <a:schemeClr val="tx1"/>
                </a:solidFill>
              </a:rPr>
              <a:t>Africa</a:t>
            </a:r>
            <a:br>
              <a:rPr lang="en-ZA" sz="2400" dirty="0" smtClean="0">
                <a:solidFill>
                  <a:schemeClr val="tx1"/>
                </a:solidFill>
              </a:rPr>
            </a:br>
            <a:r>
              <a:rPr lang="en-ZA" sz="1200" dirty="0">
                <a:solidFill>
                  <a:schemeClr val="accent1"/>
                </a:solidFill>
              </a:rPr>
              <a:t/>
            </a:r>
            <a:br>
              <a:rPr lang="en-ZA" sz="1200" dirty="0">
                <a:solidFill>
                  <a:schemeClr val="accent1"/>
                </a:solidFill>
              </a:rPr>
            </a:br>
            <a:r>
              <a:rPr lang="en-ZA" sz="2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ZA" sz="2300" dirty="0" smtClean="0">
                <a:solidFill>
                  <a:schemeClr val="tx1"/>
                </a:solidFill>
                <a:latin typeface="+mn-lt"/>
              </a:rPr>
            </a:br>
            <a:r>
              <a:rPr lang="en-ZA" sz="20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ZA" sz="2000" b="0" dirty="0" smtClean="0">
                <a:solidFill>
                  <a:schemeClr val="tx1"/>
                </a:solidFill>
                <a:latin typeface="+mn-lt"/>
              </a:rPr>
            </a:br>
            <a:r>
              <a:rPr lang="en-ZA" sz="2400" dirty="0" smtClean="0">
                <a:solidFill>
                  <a:schemeClr val="tx1"/>
                </a:solidFill>
              </a:rPr>
              <a:t>7 December 2016</a:t>
            </a:r>
            <a:r>
              <a:rPr lang="en-ZA" sz="24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ZA" sz="2400" dirty="0" smtClean="0">
                <a:solidFill>
                  <a:schemeClr val="accent1"/>
                </a:solidFill>
                <a:latin typeface="+mn-lt"/>
              </a:rPr>
            </a:br>
            <a:endParaRPr lang="en-US" sz="2400" b="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779912" y="2636912"/>
            <a:ext cx="1512167" cy="144015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dirty="0"/>
          </a:p>
        </p:txBody>
      </p:sp>
      <p:sp>
        <p:nvSpPr>
          <p:cNvPr id="8" name="Freeform 30"/>
          <p:cNvSpPr>
            <a:spLocks noEditPoints="1"/>
          </p:cNvSpPr>
          <p:nvPr/>
        </p:nvSpPr>
        <p:spPr bwMode="auto">
          <a:xfrm>
            <a:off x="4139953" y="2852936"/>
            <a:ext cx="827978" cy="1003661"/>
          </a:xfrm>
          <a:custGeom>
            <a:avLst/>
            <a:gdLst/>
            <a:ahLst/>
            <a:cxnLst>
              <a:cxn ang="0">
                <a:pos x="77" y="259"/>
              </a:cxn>
              <a:cxn ang="0">
                <a:pos x="52" y="247"/>
              </a:cxn>
              <a:cxn ang="0">
                <a:pos x="31" y="228"/>
              </a:cxn>
              <a:cxn ang="0">
                <a:pos x="21" y="201"/>
              </a:cxn>
              <a:cxn ang="0">
                <a:pos x="21" y="171"/>
              </a:cxn>
              <a:cxn ang="0">
                <a:pos x="35" y="140"/>
              </a:cxn>
              <a:cxn ang="0">
                <a:pos x="46" y="107"/>
              </a:cxn>
              <a:cxn ang="0">
                <a:pos x="27" y="121"/>
              </a:cxn>
              <a:cxn ang="0">
                <a:pos x="12" y="140"/>
              </a:cxn>
              <a:cxn ang="0">
                <a:pos x="4" y="163"/>
              </a:cxn>
              <a:cxn ang="0">
                <a:pos x="0" y="186"/>
              </a:cxn>
              <a:cxn ang="0">
                <a:pos x="8" y="222"/>
              </a:cxn>
              <a:cxn ang="0">
                <a:pos x="27" y="253"/>
              </a:cxn>
              <a:cxn ang="0">
                <a:pos x="56" y="272"/>
              </a:cxn>
              <a:cxn ang="0">
                <a:pos x="92" y="280"/>
              </a:cxn>
              <a:cxn ang="0">
                <a:pos x="121" y="274"/>
              </a:cxn>
              <a:cxn ang="0">
                <a:pos x="146" y="263"/>
              </a:cxn>
              <a:cxn ang="0">
                <a:pos x="165" y="243"/>
              </a:cxn>
              <a:cxn ang="0">
                <a:pos x="179" y="220"/>
              </a:cxn>
              <a:cxn ang="0">
                <a:pos x="161" y="211"/>
              </a:cxn>
              <a:cxn ang="0">
                <a:pos x="150" y="232"/>
              </a:cxn>
              <a:cxn ang="0">
                <a:pos x="131" y="249"/>
              </a:cxn>
              <a:cxn ang="0">
                <a:pos x="106" y="259"/>
              </a:cxn>
              <a:cxn ang="0">
                <a:pos x="225" y="220"/>
              </a:cxn>
              <a:cxn ang="0">
                <a:pos x="175" y="140"/>
              </a:cxn>
              <a:cxn ang="0">
                <a:pos x="106" y="138"/>
              </a:cxn>
              <a:cxn ang="0">
                <a:pos x="150" y="123"/>
              </a:cxn>
              <a:cxn ang="0">
                <a:pos x="157" y="121"/>
              </a:cxn>
              <a:cxn ang="0">
                <a:pos x="161" y="113"/>
              </a:cxn>
              <a:cxn ang="0">
                <a:pos x="157" y="105"/>
              </a:cxn>
              <a:cxn ang="0">
                <a:pos x="150" y="101"/>
              </a:cxn>
              <a:cxn ang="0">
                <a:pos x="102" y="75"/>
              </a:cxn>
              <a:cxn ang="0">
                <a:pos x="94" y="59"/>
              </a:cxn>
              <a:cxn ang="0">
                <a:pos x="77" y="53"/>
              </a:cxn>
              <a:cxn ang="0">
                <a:pos x="60" y="61"/>
              </a:cxn>
              <a:cxn ang="0">
                <a:pos x="54" y="78"/>
              </a:cxn>
              <a:cxn ang="0">
                <a:pos x="61" y="161"/>
              </a:cxn>
              <a:cxn ang="0">
                <a:pos x="75" y="174"/>
              </a:cxn>
              <a:cxn ang="0">
                <a:pos x="163" y="174"/>
              </a:cxn>
              <a:cxn ang="0">
                <a:pos x="204" y="238"/>
              </a:cxn>
              <a:cxn ang="0">
                <a:pos x="213" y="242"/>
              </a:cxn>
              <a:cxn ang="0">
                <a:pos x="223" y="236"/>
              </a:cxn>
              <a:cxn ang="0">
                <a:pos x="225" y="226"/>
              </a:cxn>
              <a:cxn ang="0">
                <a:pos x="77" y="48"/>
              </a:cxn>
              <a:cxn ang="0">
                <a:pos x="94" y="42"/>
              </a:cxn>
              <a:cxn ang="0">
                <a:pos x="102" y="23"/>
              </a:cxn>
              <a:cxn ang="0">
                <a:pos x="94" y="5"/>
              </a:cxn>
              <a:cxn ang="0">
                <a:pos x="77" y="0"/>
              </a:cxn>
              <a:cxn ang="0">
                <a:pos x="60" y="5"/>
              </a:cxn>
              <a:cxn ang="0">
                <a:pos x="52" y="23"/>
              </a:cxn>
              <a:cxn ang="0">
                <a:pos x="60" y="42"/>
              </a:cxn>
              <a:cxn ang="0">
                <a:pos x="77" y="48"/>
              </a:cxn>
            </a:cxnLst>
            <a:rect l="0" t="0" r="r" b="b"/>
            <a:pathLst>
              <a:path w="225" h="280">
                <a:moveTo>
                  <a:pt x="92" y="261"/>
                </a:moveTo>
                <a:lnTo>
                  <a:pt x="77" y="259"/>
                </a:lnTo>
                <a:lnTo>
                  <a:pt x="63" y="255"/>
                </a:lnTo>
                <a:lnTo>
                  <a:pt x="52" y="247"/>
                </a:lnTo>
                <a:lnTo>
                  <a:pt x="40" y="238"/>
                </a:lnTo>
                <a:lnTo>
                  <a:pt x="31" y="228"/>
                </a:lnTo>
                <a:lnTo>
                  <a:pt x="25" y="215"/>
                </a:lnTo>
                <a:lnTo>
                  <a:pt x="21" y="201"/>
                </a:lnTo>
                <a:lnTo>
                  <a:pt x="19" y="186"/>
                </a:lnTo>
                <a:lnTo>
                  <a:pt x="21" y="171"/>
                </a:lnTo>
                <a:lnTo>
                  <a:pt x="27" y="155"/>
                </a:lnTo>
                <a:lnTo>
                  <a:pt x="35" y="140"/>
                </a:lnTo>
                <a:lnTo>
                  <a:pt x="46" y="130"/>
                </a:lnTo>
                <a:lnTo>
                  <a:pt x="46" y="107"/>
                </a:lnTo>
                <a:lnTo>
                  <a:pt x="36" y="113"/>
                </a:lnTo>
                <a:lnTo>
                  <a:pt x="27" y="121"/>
                </a:lnTo>
                <a:lnTo>
                  <a:pt x="19" y="130"/>
                </a:lnTo>
                <a:lnTo>
                  <a:pt x="12" y="140"/>
                </a:lnTo>
                <a:lnTo>
                  <a:pt x="8" y="151"/>
                </a:lnTo>
                <a:lnTo>
                  <a:pt x="4" y="163"/>
                </a:lnTo>
                <a:lnTo>
                  <a:pt x="0" y="174"/>
                </a:lnTo>
                <a:lnTo>
                  <a:pt x="0" y="186"/>
                </a:lnTo>
                <a:lnTo>
                  <a:pt x="2" y="205"/>
                </a:lnTo>
                <a:lnTo>
                  <a:pt x="8" y="222"/>
                </a:lnTo>
                <a:lnTo>
                  <a:pt x="15" y="238"/>
                </a:lnTo>
                <a:lnTo>
                  <a:pt x="27" y="253"/>
                </a:lnTo>
                <a:lnTo>
                  <a:pt x="40" y="263"/>
                </a:lnTo>
                <a:lnTo>
                  <a:pt x="56" y="272"/>
                </a:lnTo>
                <a:lnTo>
                  <a:pt x="73" y="278"/>
                </a:lnTo>
                <a:lnTo>
                  <a:pt x="92" y="280"/>
                </a:lnTo>
                <a:lnTo>
                  <a:pt x="108" y="278"/>
                </a:lnTo>
                <a:lnTo>
                  <a:pt x="121" y="274"/>
                </a:lnTo>
                <a:lnTo>
                  <a:pt x="132" y="270"/>
                </a:lnTo>
                <a:lnTo>
                  <a:pt x="146" y="263"/>
                </a:lnTo>
                <a:lnTo>
                  <a:pt x="156" y="255"/>
                </a:lnTo>
                <a:lnTo>
                  <a:pt x="165" y="243"/>
                </a:lnTo>
                <a:lnTo>
                  <a:pt x="173" y="232"/>
                </a:lnTo>
                <a:lnTo>
                  <a:pt x="179" y="220"/>
                </a:lnTo>
                <a:lnTo>
                  <a:pt x="165" y="197"/>
                </a:lnTo>
                <a:lnTo>
                  <a:pt x="161" y="211"/>
                </a:lnTo>
                <a:lnTo>
                  <a:pt x="156" y="222"/>
                </a:lnTo>
                <a:lnTo>
                  <a:pt x="150" y="232"/>
                </a:lnTo>
                <a:lnTo>
                  <a:pt x="140" y="242"/>
                </a:lnTo>
                <a:lnTo>
                  <a:pt x="131" y="249"/>
                </a:lnTo>
                <a:lnTo>
                  <a:pt x="119" y="255"/>
                </a:lnTo>
                <a:lnTo>
                  <a:pt x="106" y="259"/>
                </a:lnTo>
                <a:lnTo>
                  <a:pt x="92" y="261"/>
                </a:lnTo>
                <a:close/>
                <a:moveTo>
                  <a:pt x="225" y="220"/>
                </a:moveTo>
                <a:lnTo>
                  <a:pt x="179" y="144"/>
                </a:lnTo>
                <a:lnTo>
                  <a:pt x="175" y="140"/>
                </a:lnTo>
                <a:lnTo>
                  <a:pt x="167" y="138"/>
                </a:lnTo>
                <a:lnTo>
                  <a:pt x="106" y="138"/>
                </a:lnTo>
                <a:lnTo>
                  <a:pt x="106" y="123"/>
                </a:lnTo>
                <a:lnTo>
                  <a:pt x="150" y="123"/>
                </a:lnTo>
                <a:lnTo>
                  <a:pt x="154" y="123"/>
                </a:lnTo>
                <a:lnTo>
                  <a:pt x="157" y="121"/>
                </a:lnTo>
                <a:lnTo>
                  <a:pt x="159" y="117"/>
                </a:lnTo>
                <a:lnTo>
                  <a:pt x="161" y="113"/>
                </a:lnTo>
                <a:lnTo>
                  <a:pt x="159" y="107"/>
                </a:lnTo>
                <a:lnTo>
                  <a:pt x="157" y="105"/>
                </a:lnTo>
                <a:lnTo>
                  <a:pt x="154" y="101"/>
                </a:lnTo>
                <a:lnTo>
                  <a:pt x="150" y="101"/>
                </a:lnTo>
                <a:lnTo>
                  <a:pt x="104" y="101"/>
                </a:lnTo>
                <a:lnTo>
                  <a:pt x="102" y="75"/>
                </a:lnTo>
                <a:lnTo>
                  <a:pt x="100" y="67"/>
                </a:lnTo>
                <a:lnTo>
                  <a:pt x="94" y="59"/>
                </a:lnTo>
                <a:lnTo>
                  <a:pt x="86" y="53"/>
                </a:lnTo>
                <a:lnTo>
                  <a:pt x="77" y="53"/>
                </a:lnTo>
                <a:lnTo>
                  <a:pt x="67" y="55"/>
                </a:lnTo>
                <a:lnTo>
                  <a:pt x="60" y="61"/>
                </a:lnTo>
                <a:lnTo>
                  <a:pt x="56" y="69"/>
                </a:lnTo>
                <a:lnTo>
                  <a:pt x="54" y="78"/>
                </a:lnTo>
                <a:lnTo>
                  <a:pt x="60" y="153"/>
                </a:lnTo>
                <a:lnTo>
                  <a:pt x="61" y="161"/>
                </a:lnTo>
                <a:lnTo>
                  <a:pt x="67" y="169"/>
                </a:lnTo>
                <a:lnTo>
                  <a:pt x="75" y="174"/>
                </a:lnTo>
                <a:lnTo>
                  <a:pt x="84" y="174"/>
                </a:lnTo>
                <a:lnTo>
                  <a:pt x="163" y="174"/>
                </a:lnTo>
                <a:lnTo>
                  <a:pt x="200" y="234"/>
                </a:lnTo>
                <a:lnTo>
                  <a:pt x="204" y="238"/>
                </a:lnTo>
                <a:lnTo>
                  <a:pt x="207" y="242"/>
                </a:lnTo>
                <a:lnTo>
                  <a:pt x="213" y="242"/>
                </a:lnTo>
                <a:lnTo>
                  <a:pt x="219" y="240"/>
                </a:lnTo>
                <a:lnTo>
                  <a:pt x="223" y="236"/>
                </a:lnTo>
                <a:lnTo>
                  <a:pt x="225" y="230"/>
                </a:lnTo>
                <a:lnTo>
                  <a:pt x="225" y="226"/>
                </a:lnTo>
                <a:lnTo>
                  <a:pt x="225" y="220"/>
                </a:lnTo>
                <a:close/>
                <a:moveTo>
                  <a:pt x="77" y="48"/>
                </a:moveTo>
                <a:lnTo>
                  <a:pt x="86" y="46"/>
                </a:lnTo>
                <a:lnTo>
                  <a:pt x="94" y="42"/>
                </a:lnTo>
                <a:lnTo>
                  <a:pt x="100" y="32"/>
                </a:lnTo>
                <a:lnTo>
                  <a:pt x="102" y="23"/>
                </a:lnTo>
                <a:lnTo>
                  <a:pt x="100" y="13"/>
                </a:lnTo>
                <a:lnTo>
                  <a:pt x="94" y="5"/>
                </a:lnTo>
                <a:lnTo>
                  <a:pt x="86" y="2"/>
                </a:lnTo>
                <a:lnTo>
                  <a:pt x="77" y="0"/>
                </a:lnTo>
                <a:lnTo>
                  <a:pt x="67" y="2"/>
                </a:lnTo>
                <a:lnTo>
                  <a:pt x="60" y="5"/>
                </a:lnTo>
                <a:lnTo>
                  <a:pt x="54" y="13"/>
                </a:lnTo>
                <a:lnTo>
                  <a:pt x="52" y="23"/>
                </a:lnTo>
                <a:lnTo>
                  <a:pt x="54" y="32"/>
                </a:lnTo>
                <a:lnTo>
                  <a:pt x="60" y="42"/>
                </a:lnTo>
                <a:lnTo>
                  <a:pt x="67" y="46"/>
                </a:lnTo>
                <a:lnTo>
                  <a:pt x="77" y="4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361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2889659"/>
            <a:ext cx="7560840" cy="647353"/>
          </a:xfrm>
        </p:spPr>
        <p:txBody>
          <a:bodyPr/>
          <a:lstStyle/>
          <a:p>
            <a:pPr algn="ctr"/>
            <a:r>
              <a:rPr lang="en-ZA" b="1" dirty="0" smtClean="0">
                <a:latin typeface="+mn-lt"/>
              </a:rPr>
              <a:t>Census 2011 disability statistics</a:t>
            </a:r>
            <a:endParaRPr lang="en-ZA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927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260648"/>
          <a:ext cx="8964487" cy="583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641"/>
                <a:gridCol w="1280641"/>
                <a:gridCol w="1074612"/>
                <a:gridCol w="1486670"/>
                <a:gridCol w="1280641"/>
                <a:gridCol w="1280641"/>
                <a:gridCol w="1280641"/>
              </a:tblGrid>
              <a:tr h="1050324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Within universe for calculation of disability index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Seeing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Communicating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Walking or climbing stairs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Remembering </a:t>
                      </a:r>
                      <a:r>
                        <a:rPr lang="en-ZA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/Concentrating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Self Care</a:t>
                      </a:r>
                    </a:p>
                  </a:txBody>
                  <a:tcPr marL="7620" marR="7620" marT="7620" marB="0" anchor="b"/>
                </a:tc>
              </a:tr>
              <a:tr h="362523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difficulty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39 064 787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42 257 767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43 014 898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42 318 455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41 866 559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41 204 257</a:t>
                      </a:r>
                    </a:p>
                  </a:txBody>
                  <a:tcPr marL="7620" marR="7620" marT="7620" marB="0" anchor="b"/>
                </a:tc>
              </a:tr>
              <a:tr h="42459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Some difficulty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4 085 898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1 251 907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473 450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1 100 135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1 405 098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837 363</a:t>
                      </a:r>
                    </a:p>
                  </a:txBody>
                  <a:tcPr marL="7620" marR="7620" marT="7620" marB="0" anchor="b"/>
                </a:tc>
              </a:tr>
              <a:tr h="42459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lot of difficulty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660 874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229 918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115 699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317 216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365 015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266 765</a:t>
                      </a:r>
                    </a:p>
                  </a:txBody>
                  <a:tcPr marL="7620" marR="7620" marT="7620" marB="0" anchor="b"/>
                </a:tc>
              </a:tr>
              <a:tr h="42459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Cannot do at all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77 205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58 451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75 583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105 964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91 163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322 104</a:t>
                      </a:r>
                    </a:p>
                  </a:txBody>
                  <a:tcPr marL="7620" marR="7620" marT="7620" marB="0" anchor="b"/>
                </a:tc>
              </a:tr>
              <a:tr h="362523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43 888 764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43 798 043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43 679 630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43 841 770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43 727 835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42 630 489</a:t>
                      </a:r>
                    </a:p>
                  </a:txBody>
                  <a:tcPr marL="7620" marR="7620" marT="7620" marB="0" anchor="b"/>
                </a:tc>
              </a:tr>
              <a:tr h="424599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Out of calculation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62523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not know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23 372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20 791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21 864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16 340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35 694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63 164</a:t>
                      </a:r>
                    </a:p>
                  </a:txBody>
                  <a:tcPr marL="7620" marR="7620" marT="7620" marB="0" anchor="b"/>
                </a:tc>
              </a:tr>
              <a:tr h="633174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Cannot yet be determined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12 248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5 799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29 259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926 246</a:t>
                      </a:r>
                    </a:p>
                  </a:txBody>
                  <a:tcPr marL="7620" marR="7620" marT="7620" marB="0" anchor="b"/>
                </a:tc>
              </a:tr>
              <a:tr h="42459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Unspecified/missing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1 381 118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1 474 426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1 579 564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1 429 399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1 500 518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1 673 408</a:t>
                      </a:r>
                    </a:p>
                  </a:txBody>
                  <a:tcPr marL="7620" marR="7620" marT="7620" marB="0" anchor="b"/>
                </a:tc>
              </a:tr>
              <a:tr h="362523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1 404 542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1 495 264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1 613 676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1 451 538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1 565 471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2 662 818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25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3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48672"/>
          </a:xfrm>
        </p:spPr>
        <p:txBody>
          <a:bodyPr>
            <a:normAutofit/>
          </a:bodyPr>
          <a:lstStyle/>
          <a:p>
            <a:pPr marL="0" indent="0">
              <a:defRPr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The disability index used in this report is based on </a:t>
            </a:r>
            <a:r>
              <a:rPr lang="en-GB" sz="2800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multiple basic action difficulties in</a:t>
            </a:r>
            <a:r>
              <a:rPr lang="en-GB" sz="2800" dirty="0" smtClean="0">
                <a:solidFill>
                  <a:srgbClr val="F79646"/>
                </a:solidFill>
                <a:latin typeface="+mn-lt"/>
                <a:cs typeface="Arial" pitchFamily="34" charset="0"/>
              </a:rPr>
              <a:t> </a:t>
            </a:r>
            <a:r>
              <a:rPr lang="en-GB" sz="2800" dirty="0" smtClean="0">
                <a:latin typeface="+mn-lt"/>
                <a:cs typeface="Arial" pitchFamily="34" charset="0"/>
              </a:rPr>
              <a:t>seeing, hearing, communicating, walking, remembering/concentrating, and self-care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</a:p>
          <a:p>
            <a:pPr marL="0" indent="0">
              <a:defRPr/>
            </a:pPr>
            <a:r>
              <a:rPr lang="en-GB" sz="2400" b="1" u="sng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EXCLUSIONS FROM ANALYSIS </a:t>
            </a:r>
          </a:p>
          <a:p>
            <a:pPr marL="550863" lvl="1" indent="-457200" algn="just">
              <a:buFont typeface="Wingdings" panose="05000000000000000000" pitchFamily="2" charset="2"/>
              <a:buChar char="Ø"/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Population that was enumerated in institutions such as prisons and hospitals (750 060)</a:t>
            </a:r>
          </a:p>
          <a:p>
            <a:pPr marL="550863" lvl="1" indent="-457200" algn="just">
              <a:buFont typeface="Wingdings" panose="05000000000000000000" pitchFamily="2" charset="2"/>
              <a:buChar char="Ø"/>
              <a:defRPr/>
            </a:pP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Transients and the homeless (59 057)</a:t>
            </a:r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lvl="1" indent="0">
              <a:buFont typeface="Wingdings" pitchFamily="2" charset="2"/>
              <a:buChar char="Ø"/>
              <a:defRPr/>
            </a:pP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  Data for children below the age of five excluded due to reporting errors (5 668 137 )</a:t>
            </a:r>
          </a:p>
          <a:p>
            <a:pPr marL="0" lvl="1" indent="0">
              <a:buFont typeface="Wingdings" pitchFamily="2" charset="2"/>
              <a:buChar char="Ø"/>
              <a:defRPr/>
            </a:pP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 The disability index is calculated based on population that </a:t>
            </a:r>
            <a:r>
              <a:rPr lang="en-ZA" sz="2400" b="1" dirty="0" smtClean="0">
                <a:solidFill>
                  <a:schemeClr val="tx2">
                    <a:lumMod val="50000"/>
                  </a:schemeClr>
                </a:solidFill>
              </a:rPr>
              <a:t>responded</a:t>
            </a: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 on the various disability types </a:t>
            </a:r>
          </a:p>
          <a:p>
            <a:pPr marL="0" lvl="1" indent="0">
              <a:buFont typeface="Wingdings" pitchFamily="2" charset="2"/>
              <a:buChar char="Ø"/>
              <a:defRPr/>
            </a:pPr>
            <a:r>
              <a:rPr lang="en-ZA" sz="2400" dirty="0">
                <a:solidFill>
                  <a:schemeClr val="tx2">
                    <a:lumMod val="50000"/>
                  </a:schemeClr>
                </a:solidFill>
              </a:rPr>
              <a:t>Unspecified/missing cases, “do not know” and  “cannot yet be determined” were excluded</a:t>
            </a:r>
            <a:endParaRPr lang="en-ZA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00050" lvl="1" indent="0">
              <a:defRPr/>
            </a:pPr>
            <a:endParaRPr lang="en-ZA" sz="2600" dirty="0" smtClean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marL="1155700" lvl="2" indent="-514350" eaLnBrk="1" hangingPunct="1">
              <a:buFont typeface="Wingdings 2" pitchFamily="18" charset="2"/>
              <a:buNone/>
              <a:defRPr/>
            </a:pPr>
            <a:endParaRPr lang="en-GB" sz="2800" b="1" dirty="0" smtClean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514350" indent="-514350" eaLnBrk="1" hangingPunct="1">
              <a:buFont typeface="Wingdings 2" pitchFamily="18" charset="2"/>
              <a:buNone/>
              <a:defRPr/>
            </a:pPr>
            <a:endParaRPr lang="en-ZA" sz="2800" dirty="0" smtClean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72308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Community Survey 2016</a:t>
            </a:r>
            <a:endParaRPr lang="en-ZA" sz="4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216008" cy="5256584"/>
          </a:xfrm>
        </p:spPr>
        <p:txBody>
          <a:bodyPr>
            <a:noAutofit/>
          </a:bodyPr>
          <a:lstStyle/>
          <a:p>
            <a:pPr marL="342900" lvl="2" indent="-342900" algn="just">
              <a:spcBef>
                <a:spcPts val="0"/>
              </a:spcBef>
            </a:pPr>
            <a:endParaRPr lang="en-ZA" sz="3200" dirty="0" smtClean="0"/>
          </a:p>
        </p:txBody>
      </p:sp>
    </p:spTree>
    <p:extLst>
      <p:ext uri="{BB962C8B-B14F-4D97-AF65-F5344CB8AC3E}">
        <p14:creationId xmlns:p14="http://schemas.microsoft.com/office/powerpoint/2010/main" val="33864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1367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Gaps and limitations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16" y="1268760"/>
            <a:ext cx="8856984" cy="4896544"/>
          </a:xfrm>
        </p:spPr>
        <p:txBody>
          <a:bodyPr>
            <a:noAutofit/>
          </a:bodyPr>
          <a:lstStyle/>
          <a:p>
            <a:r>
              <a:rPr lang="en-ZA" sz="2800" b="1" dirty="0" smtClean="0">
                <a:latin typeface="+mn-lt"/>
              </a:rPr>
              <a:t>Misreporting and bias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No data on child disabilities (ages 0-4 years)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Frailty in old age exaggerating disability at ages 60+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Under reporting due to cultural beliefs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Subjectivity of the WG questions. </a:t>
            </a:r>
            <a:r>
              <a:rPr lang="en-US" sz="2400" dirty="0" smtClean="0">
                <a:latin typeface="+mn-lt"/>
              </a:rPr>
              <a:t>Responses based on self-assessment rather than scientific methods of testing for presence or absence of the condition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9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229600" cy="779359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Gaps and limitations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16" y="620688"/>
            <a:ext cx="8856984" cy="5544616"/>
          </a:xfrm>
        </p:spPr>
        <p:txBody>
          <a:bodyPr>
            <a:noAutofit/>
          </a:bodyPr>
          <a:lstStyle/>
          <a:p>
            <a:r>
              <a:rPr lang="en-ZA" sz="2800" dirty="0" smtClean="0">
                <a:latin typeface="+mn-lt"/>
              </a:rPr>
              <a:t>Coverage &amp; high non-response</a:t>
            </a:r>
          </a:p>
          <a:p>
            <a:endParaRPr lang="en-ZA" sz="2800" dirty="0" smtClean="0">
              <a:latin typeface="+mn-lt"/>
            </a:endParaRPr>
          </a:p>
          <a:p>
            <a:pPr marL="1200150" lvl="2" indent="-342900">
              <a:buFont typeface="Wingdings" panose="05000000000000000000" pitchFamily="2" charset="2"/>
              <a:buChar char="Ø"/>
            </a:pPr>
            <a:r>
              <a:rPr lang="en-ZA" dirty="0" smtClean="0">
                <a:solidFill>
                  <a:prstClr val="black"/>
                </a:solidFill>
                <a:latin typeface="+mn-lt"/>
              </a:rPr>
              <a:t>Sample Size for annual General Household Survey about 30 000 households - limited to disaggregation of data at provincial level &amp; hence no small area statistics</a:t>
            </a:r>
          </a:p>
          <a:p>
            <a:pPr marL="1200150" lvl="2" indent="-342900">
              <a:buFont typeface="Wingdings" panose="05000000000000000000" pitchFamily="2" charset="2"/>
              <a:buChar char="Ø"/>
            </a:pPr>
            <a:r>
              <a:rPr lang="en-ZA" dirty="0" smtClean="0">
                <a:latin typeface="+mn-lt"/>
              </a:rPr>
              <a:t> Census 2011 (disability questions only asked of </a:t>
            </a:r>
            <a:r>
              <a:rPr lang="en-ZA" dirty="0" err="1" smtClean="0">
                <a:latin typeface="+mn-lt"/>
              </a:rPr>
              <a:t>hh</a:t>
            </a:r>
            <a:r>
              <a:rPr lang="en-ZA" dirty="0" smtClean="0">
                <a:latin typeface="+mn-lt"/>
              </a:rPr>
              <a:t> based population)</a:t>
            </a:r>
          </a:p>
          <a:p>
            <a:pPr marL="857250" lvl="2" indent="0">
              <a:buNone/>
            </a:pPr>
            <a:endParaRPr lang="en-ZA" dirty="0" smtClean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ZA" sz="2800" dirty="0">
                <a:latin typeface="+mn-lt"/>
              </a:rPr>
              <a:t>Some disability types not measured at </a:t>
            </a:r>
            <a:r>
              <a:rPr lang="en-ZA" sz="2800" dirty="0" smtClean="0">
                <a:latin typeface="+mn-lt"/>
              </a:rPr>
              <a:t>all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100" dirty="0">
                <a:latin typeface="+mn-lt"/>
              </a:rPr>
              <a:t>Not all assistive devices are covered</a:t>
            </a:r>
          </a:p>
          <a:p>
            <a:pPr lvl="1" indent="0">
              <a:buNone/>
            </a:pPr>
            <a:endParaRPr lang="en-ZA" sz="2800" dirty="0"/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426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9296" cy="1143000"/>
          </a:xfrm>
        </p:spPr>
        <p:txBody>
          <a:bodyPr>
            <a:noAutofit/>
          </a:bodyPr>
          <a:lstStyle/>
          <a:p>
            <a:r>
              <a:rPr lang="en-ZA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Initiatives  in narrowing data gaps</a:t>
            </a:r>
            <a:endParaRPr lang="en-ZA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69371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800" dirty="0" smtClean="0">
                <a:latin typeface="+mn-lt"/>
              </a:rPr>
              <a:t>The Washington group together with UNICEF have collaborated to produce a more effective module in measurement of disabilities among children (2-17 years old)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ZA" sz="2800" dirty="0" smtClean="0">
              <a:latin typeface="+mn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800" dirty="0" smtClean="0">
                <a:latin typeface="+mn-lt"/>
              </a:rPr>
              <a:t> Stats SA together with DSD and UNDP conducted a research study to test childhood disability module in South Africa</a:t>
            </a:r>
          </a:p>
        </p:txBody>
      </p:sp>
    </p:spTree>
    <p:extLst>
      <p:ext uri="{BB962C8B-B14F-4D97-AF65-F5344CB8AC3E}">
        <p14:creationId xmlns:p14="http://schemas.microsoft.com/office/powerpoint/2010/main" val="28540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143" y="44624"/>
            <a:ext cx="9073008" cy="418058"/>
          </a:xfrm>
        </p:spPr>
        <p:txBody>
          <a:bodyPr>
            <a:noAutofit/>
          </a:bodyPr>
          <a:lstStyle/>
          <a:p>
            <a:r>
              <a:rPr lang="en-ZA" sz="2800" dirty="0" smtClean="0"/>
              <a:t>Census 2011 and CS 2016 compared: Six domains</a:t>
            </a:r>
            <a:endParaRPr lang="en-ZA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204039"/>
              </p:ext>
            </p:extLst>
          </p:nvPr>
        </p:nvGraphicFramePr>
        <p:xfrm>
          <a:off x="457200" y="548680"/>
          <a:ext cx="822960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1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en-ZA" sz="2800" b="1" dirty="0" smtClean="0">
                <a:latin typeface="+mn-lt"/>
              </a:rPr>
              <a:t>INDICATORS</a:t>
            </a:r>
            <a:endParaRPr lang="en-ZA" sz="2800" b="1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904828"/>
            <a:ext cx="7433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Disability prevalence by province: Census 2011 and Community Survey 2016</a:t>
            </a:r>
            <a:endParaRPr lang="en-ZA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85515"/>
              </p:ext>
            </p:extLst>
          </p:nvPr>
        </p:nvGraphicFramePr>
        <p:xfrm>
          <a:off x="457200" y="1414284"/>
          <a:ext cx="8229600" cy="471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en-ZA" sz="2400" dirty="0" smtClean="0"/>
              <a:t>INDICATORS</a:t>
            </a:r>
            <a:endParaRPr lang="en-ZA" sz="2400" dirty="0"/>
          </a:p>
        </p:txBody>
      </p:sp>
      <p:sp>
        <p:nvSpPr>
          <p:cNvPr id="5" name="Rectangle 4"/>
          <p:cNvSpPr/>
          <p:nvPr/>
        </p:nvSpPr>
        <p:spPr>
          <a:xfrm>
            <a:off x="539552" y="748627"/>
            <a:ext cx="6944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Disability prevalence by age: Census 2011 and Community Survey 2016</a:t>
            </a:r>
            <a:endParaRPr lang="en-ZA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270720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63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4836729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r>
              <a:rPr lang="en-ZA" sz="3200" dirty="0" smtClean="0">
                <a:latin typeface="Calibri" pitchFamily="34" charset="0"/>
              </a:rPr>
              <a:t>Background</a:t>
            </a: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endParaRPr lang="en-ZA" sz="3200" dirty="0" smtClean="0">
              <a:latin typeface="Calibri" pitchFamily="34" charset="0"/>
            </a:endParaRP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r>
              <a:rPr lang="en-ZA" sz="3200" dirty="0" smtClean="0">
                <a:latin typeface="Calibri" pitchFamily="34" charset="0"/>
              </a:rPr>
              <a:t>Defining &amp; measuring disability</a:t>
            </a: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endParaRPr lang="en-ZA" sz="3200" dirty="0" smtClean="0">
              <a:latin typeface="Calibri" pitchFamily="34" charset="0"/>
            </a:endParaRP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r>
              <a:rPr lang="en-ZA" sz="3200" dirty="0" smtClean="0">
                <a:latin typeface="Calibri" pitchFamily="34" charset="0"/>
              </a:rPr>
              <a:t>Data </a:t>
            </a:r>
            <a:r>
              <a:rPr lang="en-ZA" sz="3200" dirty="0">
                <a:latin typeface="Calibri" pitchFamily="34" charset="0"/>
              </a:rPr>
              <a:t>sources in South </a:t>
            </a:r>
            <a:r>
              <a:rPr lang="en-ZA" sz="3200" dirty="0" smtClean="0">
                <a:latin typeface="Calibri" pitchFamily="34" charset="0"/>
              </a:rPr>
              <a:t>Africa</a:t>
            </a:r>
          </a:p>
          <a:p>
            <a:pPr marL="0" lvl="1" indent="0">
              <a:spcBef>
                <a:spcPts val="0"/>
              </a:spcBef>
              <a:buClr>
                <a:schemeClr val="accent1"/>
              </a:buClr>
              <a:buSzPct val="105000"/>
              <a:buNone/>
              <a:defRPr/>
            </a:pPr>
            <a:endParaRPr lang="en-ZA" sz="3200" dirty="0" smtClean="0">
              <a:latin typeface="Calibri" pitchFamily="34" charset="0"/>
            </a:endParaRP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r>
              <a:rPr lang="en-ZA" sz="3200" dirty="0" smtClean="0">
                <a:latin typeface="Calibri" pitchFamily="34" charset="0"/>
              </a:rPr>
              <a:t>Indicators</a:t>
            </a: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endParaRPr lang="en-ZA" sz="3200" dirty="0">
              <a:latin typeface="Calibri" pitchFamily="34" charset="0"/>
            </a:endParaRPr>
          </a:p>
          <a:p>
            <a:pPr marL="457200" lvl="1" indent="-457200">
              <a:spcBef>
                <a:spcPts val="0"/>
              </a:spcBef>
              <a:buClr>
                <a:schemeClr val="accent1"/>
              </a:buClr>
              <a:buSzPct val="105000"/>
              <a:buFont typeface="Wingdings" panose="05000000000000000000" pitchFamily="2" charset="2"/>
              <a:buChar char="Ø"/>
              <a:defRPr/>
            </a:pPr>
            <a:r>
              <a:rPr lang="en-GB" sz="3200" dirty="0">
                <a:latin typeface="Calibri" pitchFamily="34" charset="0"/>
              </a:rPr>
              <a:t>Questions &amp; comments</a:t>
            </a:r>
          </a:p>
          <a:p>
            <a:pPr marL="342900" lvl="8" indent="-342900">
              <a:buClr>
                <a:schemeClr val="accent3"/>
              </a:buClr>
              <a:buSzPct val="95000"/>
              <a:buFont typeface="Wingdings" panose="05000000000000000000" pitchFamily="2" charset="2"/>
              <a:buChar char="Ø"/>
              <a:defRPr/>
            </a:pPr>
            <a:endParaRPr lang="en-GB" sz="3200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629129" y="33834"/>
            <a:ext cx="41017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ZA" sz="3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Presentation outline</a:t>
            </a:r>
          </a:p>
        </p:txBody>
      </p:sp>
    </p:spTree>
    <p:extLst>
      <p:ext uri="{BB962C8B-B14F-4D97-AF65-F5344CB8AC3E}">
        <p14:creationId xmlns:p14="http://schemas.microsoft.com/office/powerpoint/2010/main" val="18098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en-ZA" sz="2800" b="1" dirty="0" smtClean="0">
                <a:latin typeface="+mn-lt"/>
              </a:rPr>
              <a:t>INDICATORS</a:t>
            </a:r>
            <a:endParaRPr lang="en-ZA" sz="28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5897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187624" y="904828"/>
            <a:ext cx="7191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Disability prevalence by age: Census 2011 versus Community Survey 2016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3522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6682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404664"/>
            <a:ext cx="8264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Disability prevalence by population group: Census 2011 and Community Survey 2016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0422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Assistive devices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268760"/>
          <a:ext cx="8928992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631633"/>
              </p:ext>
            </p:extLst>
          </p:nvPr>
        </p:nvGraphicFramePr>
        <p:xfrm>
          <a:off x="323528" y="764704"/>
          <a:ext cx="8712968" cy="52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288330"/>
          </a:xfrm>
        </p:spPr>
        <p:txBody>
          <a:bodyPr>
            <a:noAutofit/>
          </a:bodyPr>
          <a:lstStyle/>
          <a:p>
            <a:r>
              <a:rPr lang="en-ZA" sz="3600" dirty="0" smtClean="0">
                <a:latin typeface="+mn-lt"/>
              </a:rPr>
              <a:t>Education and income: Census 2011</a:t>
            </a:r>
            <a:endParaRPr lang="en-Z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0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692696"/>
          </a:xfrm>
        </p:spPr>
        <p:txBody>
          <a:bodyPr>
            <a:normAutofit/>
          </a:bodyPr>
          <a:lstStyle/>
          <a:p>
            <a:r>
              <a:rPr lang="en-ZA" sz="3600" dirty="0" smtClean="0">
                <a:latin typeface="+mn-lt"/>
              </a:rPr>
              <a:t>Education and income</a:t>
            </a:r>
            <a:endParaRPr lang="en-ZA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08921"/>
              </p:ext>
            </p:extLst>
          </p:nvPr>
        </p:nvGraphicFramePr>
        <p:xfrm>
          <a:off x="251520" y="692696"/>
          <a:ext cx="856895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2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ZA" sz="2000" b="1" dirty="0" smtClean="0">
                <a:latin typeface="+mn-lt"/>
              </a:rPr>
              <a:t>Use of Census 2011 disability input data into health metrics models (Sullivan Method)</a:t>
            </a:r>
            <a:endParaRPr lang="en-ZA" sz="20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692707"/>
          <a:ext cx="8229600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934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Age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2281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Life Expectancy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Disability Free Life Expectancy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Life Expectancy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Disability Free Life Expectancy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21.3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19.4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20.7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18.8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20.1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18.1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24.4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17.5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23.7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16.9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23.1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16.3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15.7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21.7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15.1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14.5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16.4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20.4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13.9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12.7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12.2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11.6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11.1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10.5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6.4</a:t>
                      </a:r>
                    </a:p>
                  </a:txBody>
                  <a:tcPr marL="9525" marR="9525" marT="9525" marB="0" anchor="b"/>
                </a:tc>
              </a:tr>
              <a:tr h="193400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effectLst/>
                          <a:latin typeface="Arial" panose="020B0604020202020204" pitchFamily="34" charset="0"/>
                        </a:rPr>
                        <a:t>11.3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 dirty="0">
                          <a:effectLst/>
                          <a:latin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5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820472" cy="4813995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Stats SA together with relevant stakeholders will continue advocating for a specialised survey to measure disability given the challenges on data gaps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Use administrative sources of data to collect and report information on disability very critical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8748464" cy="864096"/>
          </a:xfrm>
        </p:spPr>
        <p:txBody>
          <a:bodyPr>
            <a:noAutofit/>
          </a:bodyPr>
          <a:lstStyle/>
          <a:p>
            <a:r>
              <a:rPr lang="en-ZA" sz="28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Recommendations on addressing data gaps challenges</a:t>
            </a:r>
            <a:endParaRPr lang="en-ZA" sz="28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119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78361" y="2060848"/>
            <a:ext cx="7416824" cy="108012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Open Sans" pitchFamily="34" charset="0"/>
                <a:cs typeface="Open Sans" pitchFamily="34" charset="0"/>
              </a:defRPr>
            </a:lvl9pPr>
          </a:lstStyle>
          <a:p>
            <a:r>
              <a:rPr lang="en-GB" sz="5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4904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67" y="116632"/>
            <a:ext cx="9015489" cy="5949279"/>
          </a:xfrm>
        </p:spPr>
        <p:txBody>
          <a:bodyPr>
            <a:no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Background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en-ZA" sz="1000" b="1" dirty="0">
              <a:latin typeface="Calibri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2400" dirty="0">
                <a:latin typeface="+mn-lt"/>
              </a:rPr>
              <a:t>Disability measurement content, methodologies and indicators need to be clearly defined, data sources identified and clear targets set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Inadequate </a:t>
            </a:r>
            <a:r>
              <a:rPr lang="en-ZA" sz="2400" dirty="0">
                <a:latin typeface="+mn-lt"/>
              </a:rPr>
              <a:t>disability statistics continue to hinder efforts made at all levels of planning in allocating resources aimed at improving the lives of persons with </a:t>
            </a:r>
            <a:r>
              <a:rPr lang="en-ZA" sz="2400" dirty="0" smtClean="0">
                <a:latin typeface="+mn-lt"/>
              </a:rPr>
              <a:t>disabilities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ZA" sz="2400" dirty="0">
              <a:latin typeface="+mn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Output data </a:t>
            </a:r>
            <a:r>
              <a:rPr lang="en-ZA" sz="2400" dirty="0">
                <a:latin typeface="+mn-lt"/>
              </a:rPr>
              <a:t>on disability statistics </a:t>
            </a:r>
            <a:r>
              <a:rPr lang="en-ZA" sz="2400" dirty="0" smtClean="0">
                <a:latin typeface="+mn-lt"/>
              </a:rPr>
              <a:t>need some further validation prior to input into health metrics models such as the Sullivan Method of measuring health life expectancy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ZA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ZA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GB" sz="2400" b="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457200" indent="-457200" algn="just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endParaRPr lang="en-US" sz="2900" b="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ZA" sz="22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ZA" sz="2200" b="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6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4" y="1196752"/>
            <a:ext cx="8907916" cy="5279231"/>
          </a:xfrm>
        </p:spPr>
        <p:txBody>
          <a:bodyPr/>
          <a:lstStyle/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900" dirty="0" smtClean="0">
                <a:latin typeface="+mn-lt"/>
              </a:rPr>
              <a:t>Harmonization of definitions and concepts  across sectors critical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900" dirty="0" smtClean="0">
              <a:latin typeface="+mn-lt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900" dirty="0" smtClean="0">
                <a:latin typeface="+mn-lt"/>
              </a:rPr>
              <a:t>Use of WG questions in Censuses and surveys provide improved approach of measuring disability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900" dirty="0" smtClean="0">
              <a:latin typeface="+mn-lt"/>
            </a:endParaRPr>
          </a:p>
          <a:p>
            <a:pPr marL="457200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900" dirty="0">
                <a:latin typeface="+mn-lt"/>
              </a:rPr>
              <a:t>Focus on the level of difficulty experienced in the </a:t>
            </a:r>
            <a:r>
              <a:rPr lang="en-ZA" sz="2900" dirty="0" smtClean="0">
                <a:latin typeface="+mn-lt"/>
              </a:rPr>
              <a:t>six domains </a:t>
            </a:r>
            <a:r>
              <a:rPr lang="en-ZA" sz="2900" dirty="0">
                <a:latin typeface="+mn-lt"/>
              </a:rPr>
              <a:t>– Seeing</a:t>
            </a:r>
            <a:r>
              <a:rPr lang="en-ZA" sz="2900" dirty="0" smtClean="0">
                <a:latin typeface="+mn-lt"/>
              </a:rPr>
              <a:t>,</a:t>
            </a:r>
            <a:r>
              <a:rPr lang="en-ZA" sz="2900" dirty="0">
                <a:latin typeface="+mn-lt"/>
              </a:rPr>
              <a:t> </a:t>
            </a:r>
            <a:r>
              <a:rPr lang="en-ZA" sz="2900" dirty="0" smtClean="0">
                <a:latin typeface="+mn-lt"/>
              </a:rPr>
              <a:t>communicating, </a:t>
            </a:r>
            <a:r>
              <a:rPr lang="en-ZA" sz="2900" dirty="0">
                <a:latin typeface="+mn-lt"/>
              </a:rPr>
              <a:t>hearing, walking, remembering and </a:t>
            </a:r>
            <a:r>
              <a:rPr lang="en-ZA" sz="2900" dirty="0" smtClean="0">
                <a:latin typeface="+mn-lt"/>
              </a:rPr>
              <a:t>concentrating,</a:t>
            </a:r>
            <a:r>
              <a:rPr lang="en-ZA" sz="2900" dirty="0">
                <a:latin typeface="+mn-lt"/>
              </a:rPr>
              <a:t> and</a:t>
            </a:r>
            <a:r>
              <a:rPr lang="en-ZA" sz="2900" dirty="0" smtClean="0">
                <a:latin typeface="+mn-lt"/>
              </a:rPr>
              <a:t> self-care.</a:t>
            </a:r>
            <a:endParaRPr lang="en-ZA" sz="2900" dirty="0">
              <a:latin typeface="+mn-lt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ZA" sz="2900" dirty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GB" sz="2400" dirty="0">
              <a:cs typeface="Arial" pitchFamily="34" charset="0"/>
            </a:endParaRPr>
          </a:p>
          <a:p>
            <a:pPr marL="342900" lvl="2" indent="-342900">
              <a:spcBef>
                <a:spcPts val="0"/>
              </a:spcBef>
            </a:pPr>
            <a:endParaRPr lang="en-ZA" sz="2400" dirty="0">
              <a:cs typeface="Arial" pitchFamily="34" charset="0"/>
            </a:endParaRPr>
          </a:p>
          <a:p>
            <a:endParaRPr lang="en-ZA" sz="29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755576" y="188640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Defining &amp; measuring </a:t>
            </a: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disability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50106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rPr>
              <a:t>Data sources on disability indicators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619177"/>
              </p:ext>
            </p:extLst>
          </p:nvPr>
        </p:nvGraphicFramePr>
        <p:xfrm>
          <a:off x="0" y="1600200"/>
          <a:ext cx="9108504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904"/>
                <a:gridCol w="2201220"/>
                <a:gridCol w="3199380"/>
              </a:tblGrid>
              <a:tr h="641818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Data source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Frequency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Type of questions on disability</a:t>
                      </a:r>
                      <a:endParaRPr lang="en-ZA" sz="2800" dirty="0"/>
                    </a:p>
                  </a:txBody>
                  <a:tcPr/>
                </a:tc>
              </a:tr>
              <a:tr h="641818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General Household Survey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Annual</a:t>
                      </a:r>
                      <a:endParaRPr lang="en-ZA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ZA" sz="2800" dirty="0" smtClean="0"/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Ø"/>
                      </a:pPr>
                      <a:r>
                        <a:rPr lang="en-ZA" sz="2800" dirty="0" smtClean="0"/>
                        <a:t>Washington</a:t>
                      </a:r>
                      <a:r>
                        <a:rPr lang="en-ZA" sz="2800" baseline="0" dirty="0" smtClean="0"/>
                        <a:t> </a:t>
                      </a:r>
                      <a:r>
                        <a:rPr lang="en-ZA" sz="2800" dirty="0" smtClean="0"/>
                        <a:t>Group (WG)</a:t>
                      </a:r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Ø"/>
                      </a:pPr>
                      <a:r>
                        <a:rPr lang="en-ZA" sz="2800" dirty="0" smtClean="0"/>
                        <a:t>Assistive device usage</a:t>
                      </a:r>
                    </a:p>
                    <a:p>
                      <a:pPr algn="ctr"/>
                      <a:endParaRPr lang="en-ZA" sz="2800" dirty="0"/>
                    </a:p>
                  </a:txBody>
                  <a:tcPr/>
                </a:tc>
              </a:tr>
              <a:tr h="641818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Large Sample Community Survey 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 10-year cycle </a:t>
                      </a:r>
                      <a:endParaRPr lang="en-ZA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532531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Censuses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Decennial (ten years)</a:t>
                      </a:r>
                      <a:endParaRPr lang="en-ZA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532531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Administrative</a:t>
                      </a:r>
                      <a:r>
                        <a:rPr lang="en-ZA" sz="2800" baseline="0" dirty="0" smtClean="0"/>
                        <a:t> data from collective living quarters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Proposed</a:t>
                      </a:r>
                      <a:r>
                        <a:rPr lang="en-ZA" sz="2800" baseline="0" dirty="0" smtClean="0"/>
                        <a:t> to be annual</a:t>
                      </a:r>
                      <a:endParaRPr lang="en-ZA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1520" y="3356992"/>
            <a:ext cx="871296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1520" y="1124744"/>
            <a:ext cx="8712968" cy="1909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Questions in Census 1996 &amp; 2001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045185"/>
            <a:ext cx="4896544" cy="2215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+mj-lt"/>
              </a:rPr>
              <a:t>Census 1996:</a:t>
            </a:r>
          </a:p>
          <a:p>
            <a:endParaRPr lang="en-US" i="1" dirty="0" smtClean="0">
              <a:latin typeface="+mj-lt"/>
            </a:endParaRPr>
          </a:p>
          <a:p>
            <a:r>
              <a:rPr lang="en-US" i="1" dirty="0" smtClean="0">
                <a:latin typeface="+mj-lt"/>
              </a:rPr>
              <a:t>Does (the person) have a serious sight, hearing, physical or mental disability? </a:t>
            </a:r>
          </a:p>
          <a:p>
            <a:endParaRPr lang="en-US" sz="1200" i="1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1 = Yes</a:t>
            </a:r>
          </a:p>
          <a:p>
            <a:r>
              <a:rPr lang="en-US" dirty="0" smtClean="0">
                <a:latin typeface="+mj-lt"/>
              </a:rPr>
              <a:t>2 = No</a:t>
            </a:r>
          </a:p>
          <a:p>
            <a:endParaRPr lang="en-US" i="1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1340768"/>
            <a:ext cx="3672408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If Yes, Circle all applicable disabilities</a:t>
            </a:r>
          </a:p>
          <a:p>
            <a:r>
              <a:rPr lang="en-US" dirty="0">
                <a:latin typeface="+mn-lt"/>
              </a:rPr>
              <a:t>1 = Sight (serious eye defects)</a:t>
            </a:r>
          </a:p>
          <a:p>
            <a:r>
              <a:rPr lang="en-US" dirty="0">
                <a:latin typeface="+mn-lt"/>
              </a:rPr>
              <a:t>2 = Hearing/speech</a:t>
            </a:r>
          </a:p>
          <a:p>
            <a:r>
              <a:rPr lang="en-US" dirty="0">
                <a:latin typeface="+mn-lt"/>
              </a:rPr>
              <a:t>3 = Physical disability (paralysis)</a:t>
            </a:r>
          </a:p>
          <a:p>
            <a:r>
              <a:rPr lang="en-US" dirty="0">
                <a:latin typeface="+mn-lt"/>
              </a:rPr>
              <a:t>4 = Mental disability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52380" y="3429000"/>
            <a:ext cx="4512108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0 = None</a:t>
            </a:r>
          </a:p>
          <a:p>
            <a:r>
              <a:rPr lang="en-US" dirty="0">
                <a:latin typeface="+mn-lt"/>
              </a:rPr>
              <a:t>1 = Sight (blind/sever visual limitations)</a:t>
            </a:r>
          </a:p>
          <a:p>
            <a:r>
              <a:rPr lang="en-US" dirty="0">
                <a:latin typeface="+mn-lt"/>
              </a:rPr>
              <a:t>2 = </a:t>
            </a:r>
            <a:r>
              <a:rPr lang="en-US" dirty="0">
                <a:latin typeface="+mj-lt"/>
              </a:rPr>
              <a:t>Hearing</a:t>
            </a:r>
            <a:r>
              <a:rPr lang="en-US" dirty="0">
                <a:latin typeface="+mn-lt"/>
              </a:rPr>
              <a:t> (deaf, </a:t>
            </a:r>
            <a:r>
              <a:rPr lang="en-US" dirty="0" smtClean="0">
                <a:latin typeface="+mn-lt"/>
              </a:rPr>
              <a:t>hard </a:t>
            </a:r>
            <a:r>
              <a:rPr lang="en-US" dirty="0">
                <a:latin typeface="+mn-lt"/>
              </a:rPr>
              <a:t>of hearing)</a:t>
            </a:r>
          </a:p>
          <a:p>
            <a:r>
              <a:rPr lang="en-US" dirty="0">
                <a:latin typeface="+mn-lt"/>
              </a:rPr>
              <a:t>3 = Communication (speech </a:t>
            </a:r>
            <a:r>
              <a:rPr lang="en-US" dirty="0" smtClean="0">
                <a:latin typeface="+mn-lt"/>
              </a:rPr>
              <a:t>impairment)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4 = Physical </a:t>
            </a:r>
            <a:r>
              <a:rPr lang="en-US" dirty="0" smtClean="0">
                <a:latin typeface="+mn-lt"/>
              </a:rPr>
              <a:t>(e.g. Need </a:t>
            </a:r>
            <a:r>
              <a:rPr lang="en-US" dirty="0">
                <a:latin typeface="+mn-lt"/>
              </a:rPr>
              <a:t>a </a:t>
            </a:r>
            <a:r>
              <a:rPr lang="en-US" dirty="0" smtClean="0">
                <a:latin typeface="+mn-lt"/>
              </a:rPr>
              <a:t>wheelchair, crutches)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5 = </a:t>
            </a:r>
            <a:r>
              <a:rPr lang="en-US" dirty="0" smtClean="0">
                <a:latin typeface="+mn-lt"/>
              </a:rPr>
              <a:t>Intellectual </a:t>
            </a:r>
            <a:r>
              <a:rPr lang="en-US" dirty="0">
                <a:latin typeface="+mn-lt"/>
              </a:rPr>
              <a:t>(various learning difficulties)</a:t>
            </a:r>
          </a:p>
          <a:p>
            <a:r>
              <a:rPr lang="en-US" dirty="0">
                <a:latin typeface="+mn-lt"/>
              </a:rPr>
              <a:t>6 = Emotional </a:t>
            </a:r>
            <a:r>
              <a:rPr lang="en-US" dirty="0" smtClean="0">
                <a:latin typeface="+mn-lt"/>
              </a:rPr>
              <a:t>(behavioral, psychological)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915" y="3356992"/>
            <a:ext cx="4176464" cy="230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+mj-lt"/>
              </a:rPr>
              <a:t>Census </a:t>
            </a:r>
            <a:r>
              <a:rPr lang="en-US" b="1" u="sng" dirty="0">
                <a:latin typeface="+mj-lt"/>
              </a:rPr>
              <a:t>2001: </a:t>
            </a:r>
            <a:endParaRPr lang="en-US" b="1" u="sng" dirty="0" smtClean="0">
              <a:latin typeface="+mj-lt"/>
            </a:endParaRPr>
          </a:p>
          <a:p>
            <a:endParaRPr lang="en-US" u="sng" dirty="0">
              <a:latin typeface="+mj-lt"/>
            </a:endParaRPr>
          </a:p>
          <a:p>
            <a:r>
              <a:rPr lang="en-US" i="1" dirty="0">
                <a:latin typeface="+mj-lt"/>
              </a:rPr>
              <a:t>Does (the person) have any </a:t>
            </a:r>
            <a:r>
              <a:rPr lang="en-US" i="1" dirty="0" smtClean="0">
                <a:latin typeface="+mj-lt"/>
              </a:rPr>
              <a:t>serious disability </a:t>
            </a:r>
            <a:r>
              <a:rPr lang="en-US" i="1" dirty="0">
                <a:latin typeface="+mj-lt"/>
              </a:rPr>
              <a:t>that </a:t>
            </a:r>
            <a:r>
              <a:rPr lang="en-US" i="1" dirty="0" smtClean="0">
                <a:latin typeface="+mj-lt"/>
              </a:rPr>
              <a:t>prevents his/her full [participation in </a:t>
            </a:r>
            <a:r>
              <a:rPr lang="en-US" i="1" dirty="0">
                <a:latin typeface="+mj-lt"/>
              </a:rPr>
              <a:t>life </a:t>
            </a:r>
            <a:r>
              <a:rPr lang="en-US" i="1" dirty="0" smtClean="0">
                <a:latin typeface="+mj-lt"/>
              </a:rPr>
              <a:t>activities) such </a:t>
            </a:r>
            <a:r>
              <a:rPr lang="en-US" i="1" dirty="0">
                <a:latin typeface="+mj-lt"/>
              </a:rPr>
              <a:t>as education, work, social </a:t>
            </a:r>
            <a:r>
              <a:rPr lang="en-US" i="1" dirty="0" smtClean="0">
                <a:latin typeface="+mj-lt"/>
              </a:rPr>
              <a:t>life?) </a:t>
            </a:r>
          </a:p>
          <a:p>
            <a:endParaRPr lang="en-US" i="1" dirty="0">
              <a:latin typeface="+mj-lt"/>
            </a:endParaRPr>
          </a:p>
          <a:p>
            <a:r>
              <a:rPr lang="en-US" i="1" dirty="0" smtClean="0">
                <a:latin typeface="+mj-lt"/>
              </a:rPr>
              <a:t>Mark </a:t>
            </a:r>
            <a:r>
              <a:rPr lang="en-US" i="1" dirty="0">
                <a:latin typeface="+mj-lt"/>
              </a:rPr>
              <a:t>any that apply.</a:t>
            </a:r>
          </a:p>
        </p:txBody>
      </p:sp>
    </p:spTree>
    <p:extLst>
      <p:ext uri="{BB962C8B-B14F-4D97-AF65-F5344CB8AC3E}">
        <p14:creationId xmlns:p14="http://schemas.microsoft.com/office/powerpoint/2010/main" val="102607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320"/>
            <a:ext cx="8229600" cy="655008"/>
          </a:xfrm>
        </p:spPr>
        <p:txBody>
          <a:bodyPr>
            <a:normAutofit/>
          </a:bodyPr>
          <a:lstStyle/>
          <a:p>
            <a:r>
              <a:rPr lang="en-ZA" sz="2800" b="1" dirty="0" smtClean="0">
                <a:solidFill>
                  <a:schemeClr val="accent1">
                    <a:lumMod val="50000"/>
                  </a:schemeClr>
                </a:solidFill>
              </a:rPr>
              <a:t>Questions in GHS 2009 – 2015 &amp; Census 2011</a:t>
            </a:r>
            <a:endParaRPr lang="en-ZA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106" y="908720"/>
            <a:ext cx="845237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>
                <a:latin typeface="+mn-lt"/>
              </a:rPr>
              <a:t>Community Survey 2016</a:t>
            </a:r>
            <a:endParaRPr lang="en-ZA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700808"/>
            <a:ext cx="8784976" cy="24482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710396"/>
            <a:ext cx="2664296" cy="43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2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Coverage</a:t>
            </a:r>
            <a:endParaRPr lang="en-ZA" sz="4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216008" cy="5256584"/>
          </a:xfrm>
        </p:spPr>
        <p:txBody>
          <a:bodyPr>
            <a:noAutofit/>
          </a:bodyPr>
          <a:lstStyle/>
          <a:p>
            <a:pPr marL="0" lvl="2" indent="0" algn="just">
              <a:spcBef>
                <a:spcPts val="0"/>
              </a:spcBef>
              <a:buNone/>
            </a:pPr>
            <a:r>
              <a:rPr lang="en-ZA" sz="2800" b="1" u="sng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Censuses</a:t>
            </a:r>
            <a:endParaRPr lang="en-ZA" sz="2800" u="sng" dirty="0" smtClean="0">
              <a:latin typeface="+mn-lt"/>
            </a:endParaRPr>
          </a:p>
          <a:p>
            <a:pPr marL="457200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Census covers all household in SA - data available at very low levels of disaggregation</a:t>
            </a:r>
          </a:p>
          <a:p>
            <a:pPr marL="457200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ZA" sz="2400" dirty="0" smtClean="0">
              <a:latin typeface="+mn-lt"/>
            </a:endParaRPr>
          </a:p>
          <a:p>
            <a:pPr marL="457200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 dirty="0" smtClean="0">
                <a:latin typeface="+mn-lt"/>
              </a:rPr>
              <a:t>Exclusions : institutions, transients, homeless</a:t>
            </a:r>
            <a:r>
              <a:rPr lang="en-ZA" sz="2400" dirty="0">
                <a:latin typeface="+mn-lt"/>
              </a:rPr>
              <a:t>, children below the age of </a:t>
            </a:r>
            <a:r>
              <a:rPr lang="en-ZA" sz="2400" dirty="0" smtClean="0">
                <a:latin typeface="+mn-lt"/>
              </a:rPr>
              <a:t>five</a:t>
            </a:r>
          </a:p>
          <a:p>
            <a:pPr marL="0" lvl="2" indent="0" algn="just">
              <a:spcBef>
                <a:spcPts val="0"/>
              </a:spcBef>
              <a:buNone/>
            </a:pPr>
            <a:endParaRPr lang="en-ZA" sz="2400" dirty="0" smtClean="0">
              <a:latin typeface="+mn-lt"/>
            </a:endParaRPr>
          </a:p>
          <a:p>
            <a:pPr marL="0" lvl="2" indent="0" algn="just">
              <a:spcBef>
                <a:spcPts val="0"/>
              </a:spcBef>
              <a:buNone/>
            </a:pPr>
            <a:r>
              <a:rPr lang="en-ZA" sz="2800" b="1" u="sng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Surveys</a:t>
            </a:r>
          </a:p>
          <a:p>
            <a:pPr marL="0" lvl="2" indent="0" algn="just">
              <a:spcBef>
                <a:spcPts val="0"/>
              </a:spcBef>
              <a:buNone/>
            </a:pPr>
            <a:endParaRPr lang="en-ZA" sz="2800" u="sng" dirty="0">
              <a:solidFill>
                <a:prstClr val="black"/>
              </a:solidFill>
              <a:latin typeface="+mn-lt"/>
            </a:endParaRPr>
          </a:p>
          <a:p>
            <a:pPr marL="457200" lvl="2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 dirty="0" smtClean="0">
                <a:solidFill>
                  <a:prstClr val="black"/>
                </a:solidFill>
                <a:latin typeface="+mn-lt"/>
              </a:rPr>
              <a:t>Disability a rare </a:t>
            </a:r>
            <a:r>
              <a:rPr lang="en-ZA" sz="2400" dirty="0">
                <a:solidFill>
                  <a:prstClr val="black"/>
                </a:solidFill>
                <a:latin typeface="+mn-lt"/>
              </a:rPr>
              <a:t>event </a:t>
            </a:r>
            <a:r>
              <a:rPr lang="en-ZA" sz="2400" dirty="0" smtClean="0">
                <a:solidFill>
                  <a:prstClr val="black"/>
                </a:solidFill>
                <a:latin typeface="+mn-lt"/>
              </a:rPr>
              <a:t>affected by sample size </a:t>
            </a:r>
          </a:p>
          <a:p>
            <a:pPr marL="800100" lvl="3" indent="-342900" algn="just">
              <a:spcBef>
                <a:spcPts val="0"/>
              </a:spcBef>
            </a:pPr>
            <a:r>
              <a:rPr lang="en-ZA" sz="2400" dirty="0" smtClean="0">
                <a:solidFill>
                  <a:prstClr val="black"/>
                </a:solidFill>
                <a:latin typeface="+mn-lt"/>
              </a:rPr>
              <a:t>Makes </a:t>
            </a:r>
            <a:r>
              <a:rPr lang="en-ZA" sz="2400" dirty="0">
                <a:solidFill>
                  <a:prstClr val="black"/>
                </a:solidFill>
                <a:latin typeface="+mn-lt"/>
              </a:rPr>
              <a:t>analysis using more than </a:t>
            </a:r>
            <a:r>
              <a:rPr lang="en-ZA" sz="2400" dirty="0" smtClean="0">
                <a:solidFill>
                  <a:prstClr val="black"/>
                </a:solidFill>
                <a:latin typeface="+mn-lt"/>
              </a:rPr>
              <a:t>2 </a:t>
            </a:r>
            <a:r>
              <a:rPr lang="en-ZA" sz="2400" dirty="0">
                <a:solidFill>
                  <a:prstClr val="black"/>
                </a:solidFill>
                <a:latin typeface="+mn-lt"/>
              </a:rPr>
              <a:t>dimensions (such as age, sex, race, province) rather </a:t>
            </a:r>
            <a:r>
              <a:rPr lang="en-ZA" sz="2400" dirty="0" smtClean="0">
                <a:solidFill>
                  <a:prstClr val="black"/>
                </a:solidFill>
                <a:latin typeface="+mn-lt"/>
              </a:rPr>
              <a:t>unreliable</a:t>
            </a:r>
            <a:endParaRPr lang="en-ZA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91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tats SA 2">
      <a:dk1>
        <a:sysClr val="windowText" lastClr="000000"/>
      </a:dk1>
      <a:lt1>
        <a:sysClr val="window" lastClr="FFFFFF"/>
      </a:lt1>
      <a:dk2>
        <a:srgbClr val="0056A7"/>
      </a:dk2>
      <a:lt2>
        <a:srgbClr val="FFFFFF"/>
      </a:lt2>
      <a:accent1>
        <a:srgbClr val="2B72B5"/>
      </a:accent1>
      <a:accent2>
        <a:srgbClr val="9BBB58"/>
      </a:accent2>
      <a:accent3>
        <a:srgbClr val="C0504C"/>
      </a:accent3>
      <a:accent4>
        <a:srgbClr val="4AACC5"/>
      </a:accent4>
      <a:accent5>
        <a:srgbClr val="FDBE2D"/>
      </a:accent5>
      <a:accent6>
        <a:srgbClr val="8064A1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E06304B1385746933ED06FDC28D853" ma:contentTypeVersion="3" ma:contentTypeDescription="Create a new document." ma:contentTypeScope="" ma:versionID="0e12a24fb81a1ab65345488b42517c68">
  <xsd:schema xmlns:xsd="http://www.w3.org/2001/XMLSchema" xmlns:xs="http://www.w3.org/2001/XMLSchema" xmlns:p="http://schemas.microsoft.com/office/2006/metadata/properties" xmlns:ns2="7822a446-cc90-4612-8ab5-747f263f1852" targetNamespace="http://schemas.microsoft.com/office/2006/metadata/properties" ma:root="true" ma:fieldsID="9110703894df1445c45a21c97a01dfb6" ns2:_="">
    <xsd:import namespace="7822a446-cc90-4612-8ab5-747f263f1852"/>
    <xsd:element name="properties">
      <xsd:complexType>
        <xsd:sequence>
          <xsd:element name="documentManagement">
            <xsd:complexType>
              <xsd:all>
                <xsd:element ref="ns2:Declared" minOccurs="0"/>
                <xsd:element ref="ns2:DocId" minOccurs="0"/>
                <xsd:element ref="ns2:Meridio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2a446-cc90-4612-8ab5-747f263f1852" elementFormDefault="qualified">
    <xsd:import namespace="http://schemas.microsoft.com/office/2006/documentManagement/types"/>
    <xsd:import namespace="http://schemas.microsoft.com/office/infopath/2007/PartnerControls"/>
    <xsd:element name="Declared" ma:index="8" nillable="true" ma:displayName="Declared" ma:default="FALSE" ma:hidden="true" ma:internalName="Declared">
      <xsd:simpleType>
        <xsd:restriction base="dms:Boolean"/>
      </xsd:simpleType>
    </xsd:element>
    <xsd:element name="DocId" ma:index="9" nillable="true" ma:displayName="DocId" ma:hidden="true" ma:internalName="DocId">
      <xsd:simpleType>
        <xsd:restriction base="dms:Text"/>
      </xsd:simpleType>
    </xsd:element>
    <xsd:element name="MeridioUrl" ma:index="10" nillable="true" ma:displayName="MeridioUrl" ma:hidden="true" ma:internalName="Meridio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clared xmlns="7822a446-cc90-4612-8ab5-747f263f1852">false</Declared>
    <MeridioUrl xmlns="7822a446-cc90-4612-8ab5-747f263f1852" xsi:nil="true"/>
    <DocId xmlns="7822a446-cc90-4612-8ab5-747f263f1852" xsi:nil="true"/>
  </documentManagement>
</p:properties>
</file>

<file path=customXml/itemProps1.xml><?xml version="1.0" encoding="utf-8"?>
<ds:datastoreItem xmlns:ds="http://schemas.openxmlformats.org/officeDocument/2006/customXml" ds:itemID="{2D326739-1B1A-43AC-A4A9-ED76C66470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22a446-cc90-4612-8ab5-747f263f1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4CD29-4846-4129-9E18-1D8BEEB06D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2F42CB-2F66-4DFF-B9DB-76FCCA4A1044}">
  <ds:schemaRefs>
    <ds:schemaRef ds:uri="7822a446-cc90-4612-8ab5-747f263f1852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1164</Words>
  <Application>Microsoft Office PowerPoint</Application>
  <PresentationFormat>On-screen Show (4:3)</PresentationFormat>
  <Paragraphs>350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  Measuring disability in South Africa:  Data gaps &amp; challenges         Population Statistics Division  Statistics South Africa    7 December 2016 </vt:lpstr>
      <vt:lpstr>PowerPoint Presentation</vt:lpstr>
      <vt:lpstr>PowerPoint Presentation</vt:lpstr>
      <vt:lpstr>PowerPoint Presentation</vt:lpstr>
      <vt:lpstr>Data sources on disability indicators</vt:lpstr>
      <vt:lpstr>Questions in Census 1996 &amp; 2001</vt:lpstr>
      <vt:lpstr>Questions in GHS 2009 – 2015 &amp; Census 2011</vt:lpstr>
      <vt:lpstr>Community Survey 2016</vt:lpstr>
      <vt:lpstr>Coverage</vt:lpstr>
      <vt:lpstr>PowerPoint Presentation</vt:lpstr>
      <vt:lpstr>PowerPoint Presentation</vt:lpstr>
      <vt:lpstr>PowerPoint Presentation</vt:lpstr>
      <vt:lpstr>Community Survey 2016</vt:lpstr>
      <vt:lpstr>Gaps and limitations</vt:lpstr>
      <vt:lpstr>Gaps and limitations</vt:lpstr>
      <vt:lpstr>Initiatives  in narrowing data gaps</vt:lpstr>
      <vt:lpstr>Census 2011 and CS 2016 compared: Six domains</vt:lpstr>
      <vt:lpstr>INDICATORS</vt:lpstr>
      <vt:lpstr>INDICATORS</vt:lpstr>
      <vt:lpstr>INDICATORS</vt:lpstr>
      <vt:lpstr>PowerPoint Presentation</vt:lpstr>
      <vt:lpstr>Assistive devices</vt:lpstr>
      <vt:lpstr>Education and income: Census 2011</vt:lpstr>
      <vt:lpstr>Education and income</vt:lpstr>
      <vt:lpstr>Use of Census 2011 disability input data into health metrics models (Sullivan Method)</vt:lpstr>
      <vt:lpstr>Recommendations on addressing data gaps challenges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mariette</dc:creator>
  <cp:lastModifiedBy>Emma Bird</cp:lastModifiedBy>
  <cp:revision>138</cp:revision>
  <dcterms:created xsi:type="dcterms:W3CDTF">2016-03-11T14:00:49Z</dcterms:created>
  <dcterms:modified xsi:type="dcterms:W3CDTF">2016-12-19T11:32:14Z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0x01010092E06304B1385746933ED06FDC28D853</vt:lpwstr>
  </property>
</Properties>
</file>