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260" r:id="rId5"/>
    <p:sldId id="261" r:id="rId6"/>
    <p:sldId id="262" r:id="rId7"/>
    <p:sldId id="263" r:id="rId8"/>
    <p:sldId id="287" r:id="rId9"/>
    <p:sldId id="288" r:id="rId10"/>
    <p:sldId id="289" r:id="rId11"/>
    <p:sldId id="290" r:id="rId12"/>
    <p:sldId id="291" r:id="rId13"/>
    <p:sldId id="292" r:id="rId14"/>
    <p:sldId id="293" r:id="rId15"/>
    <p:sldId id="304" r:id="rId16"/>
    <p:sldId id="302" r:id="rId17"/>
    <p:sldId id="303" r:id="rId18"/>
    <p:sldId id="267" r:id="rId19"/>
    <p:sldId id="294" r:id="rId20"/>
    <p:sldId id="295" r:id="rId21"/>
    <p:sldId id="296" r:id="rId22"/>
    <p:sldId id="273" r:id="rId23"/>
    <p:sldId id="298" r:id="rId24"/>
    <p:sldId id="299" r:id="rId25"/>
    <p:sldId id="300" r:id="rId26"/>
    <p:sldId id="284" r:id="rId2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6A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3" d="100"/>
          <a:sy n="83" d="100"/>
        </p:scale>
        <p:origin x="-2424" y="-684"/>
      </p:cViewPr>
      <p:guideLst>
        <p:guide orient="horz" pos="2160"/>
        <p:guide pos="2880"/>
      </p:guideLst>
    </p:cSldViewPr>
  </p:slideViewPr>
  <p:notesTextViewPr>
    <p:cViewPr>
      <p:scale>
        <a:sx n="1" d="1"/>
        <a:sy n="1" d="1"/>
      </p:scale>
      <p:origin x="0" y="0"/>
    </p:cViewPr>
  </p:notesTextViewPr>
  <p:notesViewPr>
    <p:cSldViewPr>
      <p:cViewPr varScale="1">
        <p:scale>
          <a:sx n="108" d="100"/>
          <a:sy n="108" d="100"/>
        </p:scale>
        <p:origin x="-3682"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AD02B3-52A2-4096-A30A-529BD06BF612}" type="doc">
      <dgm:prSet loTypeId="urn:microsoft.com/office/officeart/2005/8/layout/vList5" loCatId="list" qsTypeId="urn:microsoft.com/office/officeart/2005/8/quickstyle/simple1" qsCatId="simple" csTypeId="urn:microsoft.com/office/officeart/2005/8/colors/accent5_5" csCatId="accent5" phldr="1"/>
      <dgm:spPr/>
      <dgm:t>
        <a:bodyPr/>
        <a:lstStyle/>
        <a:p>
          <a:endParaRPr lang="en-ZA"/>
        </a:p>
      </dgm:t>
    </dgm:pt>
    <dgm:pt modelId="{D44FA43E-7EE5-40B9-A732-0A7E9185C9D6}">
      <dgm:prSet phldrT="[Text]" custT="1"/>
      <dgm:spPr>
        <a:xfrm>
          <a:off x="0" y="2009"/>
          <a:ext cx="3110745" cy="1326058"/>
        </a:xfrm>
        <a:prstGeom prst="roundRect">
          <a:avLst/>
        </a:prstGeom>
        <a:solidFill>
          <a:srgbClr val="669900">
            <a:alpha val="90000"/>
          </a:srgbClr>
        </a:solidFill>
        <a:ln w="25400" cap="flat" cmpd="sng" algn="ctr">
          <a:solidFill>
            <a:srgbClr val="FFFFFF">
              <a:hueOff val="0"/>
              <a:satOff val="0"/>
              <a:lumOff val="0"/>
              <a:alphaOff val="0"/>
            </a:srgbClr>
          </a:solidFill>
          <a:prstDash val="solid"/>
        </a:ln>
        <a:effectLst/>
      </dgm:spPr>
      <dgm:t>
        <a:bodyPr/>
        <a:lstStyle/>
        <a:p>
          <a:r>
            <a:rPr lang="en-ZA" sz="2000" b="1" dirty="0" smtClean="0">
              <a:solidFill>
                <a:srgbClr val="FFFFFF"/>
              </a:solidFill>
              <a:latin typeface="Arial" panose="020B0604020202020204" pitchFamily="34" charset="0"/>
              <a:ea typeface="+mn-ea"/>
              <a:cs typeface="Arial" panose="020B0604020202020204" pitchFamily="34" charset="0"/>
            </a:rPr>
            <a:t>Education</a:t>
          </a:r>
        </a:p>
        <a:p>
          <a:r>
            <a:rPr lang="en-ZA" sz="1600" b="1" dirty="0" smtClean="0">
              <a:solidFill>
                <a:srgbClr val="FFFFFF"/>
              </a:solidFill>
              <a:latin typeface="Arial" panose="020B0604020202020204" pitchFamily="34" charset="0"/>
              <a:ea typeface="+mn-ea"/>
              <a:cs typeface="Arial" panose="020B0604020202020204" pitchFamily="34" charset="0"/>
            </a:rPr>
            <a:t>(8 indicators)</a:t>
          </a:r>
          <a:endParaRPr lang="en-ZA" sz="1600" dirty="0">
            <a:solidFill>
              <a:srgbClr val="FFFFFF"/>
            </a:solidFill>
            <a:latin typeface="Arial" panose="020B0604020202020204" pitchFamily="34" charset="0"/>
            <a:ea typeface="+mn-ea"/>
            <a:cs typeface="Arial" panose="020B0604020202020204" pitchFamily="34" charset="0"/>
          </a:endParaRPr>
        </a:p>
      </dgm:t>
    </dgm:pt>
    <dgm:pt modelId="{5479FB9E-B9F1-4527-9A66-2136B1EECDD6}" type="parTrans" cxnId="{EF27ACE8-3A2C-4CA0-BE60-65C9630FB959}">
      <dgm:prSet/>
      <dgm:spPr/>
      <dgm:t>
        <a:bodyPr/>
        <a:lstStyle/>
        <a:p>
          <a:endParaRPr lang="en-ZA" sz="2000">
            <a:latin typeface="Arial" panose="020B0604020202020204" pitchFamily="34" charset="0"/>
            <a:cs typeface="Arial" panose="020B0604020202020204" pitchFamily="34" charset="0"/>
          </a:endParaRPr>
        </a:p>
      </dgm:t>
    </dgm:pt>
    <dgm:pt modelId="{8680CC23-88F8-41F8-8E1C-383A133D5AB6}" type="sibTrans" cxnId="{EF27ACE8-3A2C-4CA0-BE60-65C9630FB959}">
      <dgm:prSet/>
      <dgm:spPr/>
      <dgm:t>
        <a:bodyPr/>
        <a:lstStyle/>
        <a:p>
          <a:endParaRPr lang="en-ZA" sz="2000">
            <a:latin typeface="Arial" panose="020B0604020202020204" pitchFamily="34" charset="0"/>
            <a:cs typeface="Arial" panose="020B0604020202020204" pitchFamily="34" charset="0"/>
          </a:endParaRPr>
        </a:p>
      </dgm:t>
    </dgm:pt>
    <dgm:pt modelId="{EAA64B38-8D59-4E7C-A69B-0A3F9A423C4B}">
      <dgm:prSet phldrT="[Text]" custT="1"/>
      <dgm:spPr>
        <a:xfrm rot="5400000">
          <a:off x="5345429" y="-2100068"/>
          <a:ext cx="1060846" cy="5530214"/>
        </a:xfrm>
        <a:prstGeom prst="round2SameRect">
          <a:avLst/>
        </a:prstGeom>
        <a:solidFill>
          <a:srgbClr val="AAE2CA">
            <a:lumMod val="60000"/>
            <a:lumOff val="40000"/>
            <a:alpha val="90000"/>
          </a:srgbClr>
        </a:solidFill>
        <a:ln w="25400" cap="flat" cmpd="sng" algn="ctr">
          <a:solidFill>
            <a:srgbClr val="AAE2CA">
              <a:alpha val="90000"/>
              <a:tint val="40000"/>
              <a:hueOff val="0"/>
              <a:satOff val="0"/>
              <a:lumOff val="0"/>
              <a:alphaOff val="0"/>
            </a:srgbClr>
          </a:solidFill>
          <a:prstDash val="solid"/>
        </a:ln>
        <a:effectLst/>
      </dgm:spPr>
      <dgm:t>
        <a:bodyPr/>
        <a:lstStyle/>
        <a:p>
          <a:r>
            <a:rPr lang="en-GB" sz="2000" i="0" dirty="0" smtClean="0">
              <a:solidFill>
                <a:srgbClr val="000000">
                  <a:hueOff val="0"/>
                  <a:satOff val="0"/>
                  <a:lumOff val="0"/>
                  <a:alphaOff val="0"/>
                </a:srgbClr>
              </a:solidFill>
              <a:latin typeface="Arial" panose="020B0604020202020204" pitchFamily="34" charset="0"/>
              <a:ea typeface="+mn-ea"/>
              <a:cs typeface="Arial" panose="020B0604020202020204" pitchFamily="34" charset="0"/>
            </a:rPr>
            <a:t>Access and participation (4) </a:t>
          </a:r>
          <a:endParaRPr lang="en-ZA" sz="2000" i="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dgm:t>
    </dgm:pt>
    <dgm:pt modelId="{260537F5-40AB-46E5-A0AD-BF346E781972}" type="parTrans" cxnId="{8638E24C-3340-4EAD-A23C-4266B1D3E655}">
      <dgm:prSet/>
      <dgm:spPr/>
      <dgm:t>
        <a:bodyPr/>
        <a:lstStyle/>
        <a:p>
          <a:endParaRPr lang="en-ZA" sz="2000">
            <a:latin typeface="Arial" panose="020B0604020202020204" pitchFamily="34" charset="0"/>
            <a:cs typeface="Arial" panose="020B0604020202020204" pitchFamily="34" charset="0"/>
          </a:endParaRPr>
        </a:p>
      </dgm:t>
    </dgm:pt>
    <dgm:pt modelId="{CB77553A-F465-4327-8CF4-81EAD3B96574}" type="sibTrans" cxnId="{8638E24C-3340-4EAD-A23C-4266B1D3E655}">
      <dgm:prSet/>
      <dgm:spPr/>
      <dgm:t>
        <a:bodyPr/>
        <a:lstStyle/>
        <a:p>
          <a:endParaRPr lang="en-ZA" sz="2000">
            <a:latin typeface="Arial" panose="020B0604020202020204" pitchFamily="34" charset="0"/>
            <a:cs typeface="Arial" panose="020B0604020202020204" pitchFamily="34" charset="0"/>
          </a:endParaRPr>
        </a:p>
      </dgm:t>
    </dgm:pt>
    <dgm:pt modelId="{120DE1B2-808A-4D7A-9045-254C4AE9DBE2}">
      <dgm:prSet phldrT="[Text]" custT="1"/>
      <dgm:spPr>
        <a:xfrm rot="5400000">
          <a:off x="5345429" y="-2100068"/>
          <a:ext cx="1060846" cy="5530214"/>
        </a:xfrm>
        <a:prstGeom prst="round2SameRect">
          <a:avLst/>
        </a:prstGeom>
        <a:solidFill>
          <a:srgbClr val="AAE2CA">
            <a:lumMod val="60000"/>
            <a:lumOff val="40000"/>
            <a:alpha val="90000"/>
          </a:srgbClr>
        </a:solidFill>
        <a:ln w="25400" cap="flat" cmpd="sng" algn="ctr">
          <a:solidFill>
            <a:srgbClr val="AAE2CA">
              <a:alpha val="90000"/>
              <a:tint val="40000"/>
              <a:hueOff val="0"/>
              <a:satOff val="0"/>
              <a:lumOff val="0"/>
              <a:alphaOff val="0"/>
            </a:srgbClr>
          </a:solidFill>
          <a:prstDash val="solid"/>
        </a:ln>
        <a:effectLst/>
      </dgm:spPr>
      <dgm:t>
        <a:bodyPr/>
        <a:lstStyle/>
        <a:p>
          <a:r>
            <a:rPr lang="en-GB" sz="2000" i="0" dirty="0" smtClean="0">
              <a:solidFill>
                <a:srgbClr val="000000">
                  <a:hueOff val="0"/>
                  <a:satOff val="0"/>
                  <a:lumOff val="0"/>
                  <a:alphaOff val="0"/>
                </a:srgbClr>
              </a:solidFill>
              <a:latin typeface="Arial" panose="020B0604020202020204" pitchFamily="34" charset="0"/>
              <a:ea typeface="+mn-ea"/>
              <a:cs typeface="Arial" panose="020B0604020202020204" pitchFamily="34" charset="0"/>
            </a:rPr>
            <a:t>Achievement (4)</a:t>
          </a:r>
          <a:endParaRPr lang="en-ZA" sz="2000" i="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dgm:t>
    </dgm:pt>
    <dgm:pt modelId="{28122FEE-B8A5-4A31-9543-38A6975AE250}" type="parTrans" cxnId="{343B69A3-1EB1-42EE-BCCC-361E96AC5704}">
      <dgm:prSet/>
      <dgm:spPr/>
      <dgm:t>
        <a:bodyPr/>
        <a:lstStyle/>
        <a:p>
          <a:endParaRPr lang="en-ZA" sz="2000">
            <a:latin typeface="Arial" panose="020B0604020202020204" pitchFamily="34" charset="0"/>
            <a:cs typeface="Arial" panose="020B0604020202020204" pitchFamily="34" charset="0"/>
          </a:endParaRPr>
        </a:p>
      </dgm:t>
    </dgm:pt>
    <dgm:pt modelId="{0A9C7550-9F64-4198-BB41-CA514C4D81FD}" type="sibTrans" cxnId="{343B69A3-1EB1-42EE-BCCC-361E96AC5704}">
      <dgm:prSet/>
      <dgm:spPr/>
      <dgm:t>
        <a:bodyPr/>
        <a:lstStyle/>
        <a:p>
          <a:endParaRPr lang="en-ZA" sz="2000">
            <a:latin typeface="Arial" panose="020B0604020202020204" pitchFamily="34" charset="0"/>
            <a:cs typeface="Arial" panose="020B0604020202020204" pitchFamily="34" charset="0"/>
          </a:endParaRPr>
        </a:p>
      </dgm:t>
    </dgm:pt>
    <dgm:pt modelId="{0E7F9807-E84C-4243-8C3A-1110087510F7}">
      <dgm:prSet phldrT="[Text]" custT="1"/>
      <dgm:spPr>
        <a:xfrm>
          <a:off x="0" y="1394370"/>
          <a:ext cx="3110745" cy="1326058"/>
        </a:xfrm>
        <a:prstGeom prst="roundRect">
          <a:avLst/>
        </a:prstGeom>
        <a:solidFill>
          <a:srgbClr val="CC6600">
            <a:alpha val="70000"/>
          </a:srgbClr>
        </a:solidFill>
        <a:ln w="25400" cap="flat" cmpd="sng" algn="ctr">
          <a:solidFill>
            <a:srgbClr val="FFFFFF">
              <a:hueOff val="0"/>
              <a:satOff val="0"/>
              <a:lumOff val="0"/>
              <a:alphaOff val="0"/>
            </a:srgbClr>
          </a:solidFill>
          <a:prstDash val="solid"/>
        </a:ln>
        <a:effectLst/>
      </dgm:spPr>
      <dgm:t>
        <a:bodyPr/>
        <a:lstStyle/>
        <a:p>
          <a:r>
            <a:rPr lang="en-ZA" sz="2000" b="1" dirty="0" smtClean="0">
              <a:solidFill>
                <a:srgbClr val="FFFFFF"/>
              </a:solidFill>
              <a:latin typeface="Arial" panose="020B0604020202020204" pitchFamily="34" charset="0"/>
              <a:ea typeface="+mn-ea"/>
              <a:cs typeface="Arial" panose="020B0604020202020204" pitchFamily="34" charset="0"/>
            </a:rPr>
            <a:t>World of Work &amp; Employment</a:t>
          </a:r>
        </a:p>
        <a:p>
          <a:r>
            <a:rPr lang="en-ZA" sz="1600" b="1" dirty="0" smtClean="0">
              <a:solidFill>
                <a:srgbClr val="FFFFFF"/>
              </a:solidFill>
              <a:latin typeface="Arial" panose="020B0604020202020204" pitchFamily="34" charset="0"/>
              <a:ea typeface="+mn-ea"/>
              <a:cs typeface="Arial" panose="020B0604020202020204" pitchFamily="34" charset="0"/>
            </a:rPr>
            <a:t>(6 indicators)</a:t>
          </a:r>
          <a:endParaRPr lang="en-ZA" sz="1600" dirty="0">
            <a:solidFill>
              <a:srgbClr val="FFFFFF"/>
            </a:solidFill>
            <a:latin typeface="Arial" panose="020B0604020202020204" pitchFamily="34" charset="0"/>
            <a:ea typeface="+mn-ea"/>
            <a:cs typeface="Arial" panose="020B0604020202020204" pitchFamily="34" charset="0"/>
          </a:endParaRPr>
        </a:p>
      </dgm:t>
    </dgm:pt>
    <dgm:pt modelId="{0309021A-F0B4-45C0-80B3-031D544E205F}" type="parTrans" cxnId="{ED62AD3A-EE53-4CF4-B52A-5E4252731229}">
      <dgm:prSet/>
      <dgm:spPr/>
      <dgm:t>
        <a:bodyPr/>
        <a:lstStyle/>
        <a:p>
          <a:endParaRPr lang="en-ZA" sz="2000">
            <a:latin typeface="Arial" panose="020B0604020202020204" pitchFamily="34" charset="0"/>
            <a:cs typeface="Arial" panose="020B0604020202020204" pitchFamily="34" charset="0"/>
          </a:endParaRPr>
        </a:p>
      </dgm:t>
    </dgm:pt>
    <dgm:pt modelId="{71606378-8D8E-49F1-97FA-E3E8E2E34202}" type="sibTrans" cxnId="{ED62AD3A-EE53-4CF4-B52A-5E4252731229}">
      <dgm:prSet/>
      <dgm:spPr/>
      <dgm:t>
        <a:bodyPr/>
        <a:lstStyle/>
        <a:p>
          <a:endParaRPr lang="en-ZA" sz="2000">
            <a:latin typeface="Arial" panose="020B0604020202020204" pitchFamily="34" charset="0"/>
            <a:cs typeface="Arial" panose="020B0604020202020204" pitchFamily="34" charset="0"/>
          </a:endParaRPr>
        </a:p>
      </dgm:t>
    </dgm:pt>
    <dgm:pt modelId="{BACEE664-7A44-483F-96F2-4BF534C099E3}">
      <dgm:prSet phldrT="[Text]" custT="1"/>
      <dgm:spPr>
        <a:xfrm rot="5400000">
          <a:off x="5345429" y="-707707"/>
          <a:ext cx="1060846" cy="5530214"/>
        </a:xfrm>
        <a:prstGeom prst="round2SameRect">
          <a:avLst/>
        </a:prstGeom>
        <a:solidFill>
          <a:srgbClr val="FFC489">
            <a:alpha val="89804"/>
          </a:srgbClr>
        </a:solidFill>
        <a:ln w="25400" cap="flat" cmpd="sng" algn="ctr">
          <a:solidFill>
            <a:srgbClr val="AAE2CA">
              <a:alpha val="90000"/>
              <a:tint val="40000"/>
              <a:hueOff val="0"/>
              <a:satOff val="0"/>
              <a:lumOff val="0"/>
              <a:alphaOff val="0"/>
            </a:srgbClr>
          </a:solidFill>
          <a:prstDash val="solid"/>
        </a:ln>
        <a:effectLst/>
      </dgm:spPr>
      <dgm:t>
        <a:bodyPr/>
        <a:lstStyle/>
        <a:p>
          <a:r>
            <a:rPr lang="en-GB" sz="2000" i="0" dirty="0" smtClean="0">
              <a:solidFill>
                <a:srgbClr val="000000">
                  <a:hueOff val="0"/>
                  <a:satOff val="0"/>
                  <a:lumOff val="0"/>
                  <a:alphaOff val="0"/>
                </a:srgbClr>
              </a:solidFill>
              <a:latin typeface="Arial" panose="020B0604020202020204" pitchFamily="34" charset="0"/>
              <a:ea typeface="+mn-ea"/>
              <a:cs typeface="Arial" panose="020B0604020202020204" pitchFamily="34" charset="0"/>
            </a:rPr>
            <a:t>Access and participation (3)</a:t>
          </a:r>
          <a:endParaRPr lang="en-ZA" sz="2000" i="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dgm:t>
    </dgm:pt>
    <dgm:pt modelId="{A2338652-55FD-4B82-9180-A48DFBF412BF}" type="parTrans" cxnId="{CA0ECA2E-0FEC-44B0-A7E2-47B2EE6A56FA}">
      <dgm:prSet/>
      <dgm:spPr/>
      <dgm:t>
        <a:bodyPr/>
        <a:lstStyle/>
        <a:p>
          <a:endParaRPr lang="en-ZA" sz="2000">
            <a:latin typeface="Arial" panose="020B0604020202020204" pitchFamily="34" charset="0"/>
            <a:cs typeface="Arial" panose="020B0604020202020204" pitchFamily="34" charset="0"/>
          </a:endParaRPr>
        </a:p>
      </dgm:t>
    </dgm:pt>
    <dgm:pt modelId="{67274FB5-4C24-409E-9961-1F5F7EACBEE0}" type="sibTrans" cxnId="{CA0ECA2E-0FEC-44B0-A7E2-47B2EE6A56FA}">
      <dgm:prSet/>
      <dgm:spPr/>
      <dgm:t>
        <a:bodyPr/>
        <a:lstStyle/>
        <a:p>
          <a:endParaRPr lang="en-ZA" sz="2000">
            <a:latin typeface="Arial" panose="020B0604020202020204" pitchFamily="34" charset="0"/>
            <a:cs typeface="Arial" panose="020B0604020202020204" pitchFamily="34" charset="0"/>
          </a:endParaRPr>
        </a:p>
      </dgm:t>
    </dgm:pt>
    <dgm:pt modelId="{D98799A5-92D1-41DB-A3EF-BD6AADFB0221}">
      <dgm:prSet phldrT="[Text]" custT="1"/>
      <dgm:spPr>
        <a:xfrm rot="5400000">
          <a:off x="5345429" y="-707707"/>
          <a:ext cx="1060846" cy="5530214"/>
        </a:xfrm>
        <a:prstGeom prst="round2SameRect">
          <a:avLst/>
        </a:prstGeom>
        <a:solidFill>
          <a:srgbClr val="FFC489">
            <a:alpha val="89804"/>
          </a:srgbClr>
        </a:solidFill>
        <a:ln w="25400" cap="flat" cmpd="sng" algn="ctr">
          <a:solidFill>
            <a:srgbClr val="AAE2CA">
              <a:alpha val="90000"/>
              <a:tint val="40000"/>
              <a:hueOff val="0"/>
              <a:satOff val="0"/>
              <a:lumOff val="0"/>
              <a:alphaOff val="0"/>
            </a:srgbClr>
          </a:solidFill>
          <a:prstDash val="solid"/>
        </a:ln>
        <a:effectLst/>
      </dgm:spPr>
      <dgm:t>
        <a:bodyPr/>
        <a:lstStyle/>
        <a:p>
          <a:r>
            <a:rPr lang="en-GB" sz="2000" i="0" dirty="0" smtClean="0">
              <a:solidFill>
                <a:srgbClr val="000000">
                  <a:hueOff val="0"/>
                  <a:satOff val="0"/>
                  <a:lumOff val="0"/>
                  <a:alphaOff val="0"/>
                </a:srgbClr>
              </a:solidFill>
              <a:latin typeface="Arial" panose="020B0604020202020204" pitchFamily="34" charset="0"/>
              <a:ea typeface="+mn-ea"/>
              <a:cs typeface="Arial" panose="020B0604020202020204" pitchFamily="34" charset="0"/>
            </a:rPr>
            <a:t>Governance &amp; Empowerment (3)</a:t>
          </a:r>
          <a:endParaRPr lang="en-ZA" sz="2000" i="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dgm:t>
    </dgm:pt>
    <dgm:pt modelId="{F774A99E-5780-4D36-817B-D55771D0EEA9}" type="parTrans" cxnId="{283F6E1B-810E-4A08-A169-F88683AABBA7}">
      <dgm:prSet/>
      <dgm:spPr/>
      <dgm:t>
        <a:bodyPr/>
        <a:lstStyle/>
        <a:p>
          <a:endParaRPr lang="en-ZA" sz="2000">
            <a:latin typeface="Arial" panose="020B0604020202020204" pitchFamily="34" charset="0"/>
            <a:cs typeface="Arial" panose="020B0604020202020204" pitchFamily="34" charset="0"/>
          </a:endParaRPr>
        </a:p>
      </dgm:t>
    </dgm:pt>
    <dgm:pt modelId="{4E3C5901-C6FB-4293-9A0F-8C9BC02E7336}" type="sibTrans" cxnId="{283F6E1B-810E-4A08-A169-F88683AABBA7}">
      <dgm:prSet/>
      <dgm:spPr/>
      <dgm:t>
        <a:bodyPr/>
        <a:lstStyle/>
        <a:p>
          <a:endParaRPr lang="en-ZA" sz="2000">
            <a:latin typeface="Arial" panose="020B0604020202020204" pitchFamily="34" charset="0"/>
            <a:cs typeface="Arial" panose="020B0604020202020204" pitchFamily="34" charset="0"/>
          </a:endParaRPr>
        </a:p>
      </dgm:t>
    </dgm:pt>
    <dgm:pt modelId="{4D7B9EF5-8B7A-48A1-9A05-31B4001479F6}">
      <dgm:prSet phldrT="[Text]" custT="1"/>
      <dgm:spPr>
        <a:xfrm>
          <a:off x="0" y="2786732"/>
          <a:ext cx="3110745" cy="1326058"/>
        </a:xfrm>
        <a:prstGeom prst="roundRect">
          <a:avLst/>
        </a:prstGeom>
        <a:solidFill>
          <a:srgbClr val="0033CC">
            <a:alpha val="50000"/>
          </a:srgbClr>
        </a:solidFill>
        <a:ln w="25400" cap="flat" cmpd="sng" algn="ctr">
          <a:solidFill>
            <a:srgbClr val="FFFFFF">
              <a:hueOff val="0"/>
              <a:satOff val="0"/>
              <a:lumOff val="0"/>
              <a:alphaOff val="0"/>
            </a:srgbClr>
          </a:solidFill>
          <a:prstDash val="solid"/>
        </a:ln>
        <a:effectLst/>
      </dgm:spPr>
      <dgm:t>
        <a:bodyPr/>
        <a:lstStyle/>
        <a:p>
          <a:r>
            <a:rPr lang="en-ZA" sz="2000" b="1" dirty="0" smtClean="0">
              <a:solidFill>
                <a:srgbClr val="FFFFFF"/>
              </a:solidFill>
              <a:latin typeface="Arial" panose="020B0604020202020204" pitchFamily="34" charset="0"/>
              <a:ea typeface="+mn-ea"/>
              <a:cs typeface="Arial" panose="020B0604020202020204" pitchFamily="34" charset="0"/>
            </a:rPr>
            <a:t>Poverty and Deprivation</a:t>
          </a:r>
        </a:p>
        <a:p>
          <a:r>
            <a:rPr lang="en-ZA" sz="1600" b="1" dirty="0" smtClean="0">
              <a:solidFill>
                <a:srgbClr val="FFFFFF"/>
              </a:solidFill>
              <a:latin typeface="Arial" panose="020B0604020202020204" pitchFamily="34" charset="0"/>
              <a:ea typeface="+mn-ea"/>
              <a:cs typeface="Arial" panose="020B0604020202020204" pitchFamily="34" charset="0"/>
            </a:rPr>
            <a:t>(1 indicator)</a:t>
          </a:r>
          <a:endParaRPr lang="en-ZA" sz="1200" dirty="0">
            <a:solidFill>
              <a:srgbClr val="FFFFFF"/>
            </a:solidFill>
            <a:latin typeface="Arial" panose="020B0604020202020204" pitchFamily="34" charset="0"/>
            <a:ea typeface="+mn-ea"/>
            <a:cs typeface="Arial" panose="020B0604020202020204" pitchFamily="34" charset="0"/>
          </a:endParaRPr>
        </a:p>
      </dgm:t>
    </dgm:pt>
    <dgm:pt modelId="{B948A575-7F0C-4993-BBCE-0F06076A19C5}" type="parTrans" cxnId="{DE205507-3A9F-498F-B2CB-395C8C6529C5}">
      <dgm:prSet/>
      <dgm:spPr/>
      <dgm:t>
        <a:bodyPr/>
        <a:lstStyle/>
        <a:p>
          <a:endParaRPr lang="en-ZA" sz="2000">
            <a:latin typeface="Arial" panose="020B0604020202020204" pitchFamily="34" charset="0"/>
            <a:cs typeface="Arial" panose="020B0604020202020204" pitchFamily="34" charset="0"/>
          </a:endParaRPr>
        </a:p>
      </dgm:t>
    </dgm:pt>
    <dgm:pt modelId="{DD6476A0-28E5-4757-8D4C-1D1ED0F894FB}" type="sibTrans" cxnId="{DE205507-3A9F-498F-B2CB-395C8C6529C5}">
      <dgm:prSet/>
      <dgm:spPr/>
      <dgm:t>
        <a:bodyPr/>
        <a:lstStyle/>
        <a:p>
          <a:endParaRPr lang="en-ZA" sz="2000">
            <a:latin typeface="Arial" panose="020B0604020202020204" pitchFamily="34" charset="0"/>
            <a:cs typeface="Arial" panose="020B0604020202020204" pitchFamily="34" charset="0"/>
          </a:endParaRPr>
        </a:p>
      </dgm:t>
    </dgm:pt>
    <dgm:pt modelId="{C8EFC674-09DC-44B6-A4A7-9D9D0F11BDEA}">
      <dgm:prSet phldrT="[Text]" custT="1"/>
      <dgm:spPr>
        <a:xfrm rot="5400000">
          <a:off x="5345429" y="684654"/>
          <a:ext cx="1060846" cy="5530214"/>
        </a:xfrm>
        <a:prstGeom prst="round2SameRect">
          <a:avLst/>
        </a:prstGeom>
        <a:solidFill>
          <a:srgbClr val="E1E2FF">
            <a:alpha val="89804"/>
          </a:srgbClr>
        </a:solidFill>
        <a:ln w="25400" cap="flat" cmpd="sng" algn="ctr">
          <a:solidFill>
            <a:srgbClr val="AAE2CA">
              <a:alpha val="90000"/>
              <a:tint val="40000"/>
              <a:hueOff val="0"/>
              <a:satOff val="0"/>
              <a:lumOff val="0"/>
              <a:alphaOff val="0"/>
            </a:srgbClr>
          </a:solidFill>
          <a:prstDash val="solid"/>
        </a:ln>
        <a:effectLst/>
      </dgm:spPr>
      <dgm:t>
        <a:bodyPr/>
        <a:lstStyle/>
        <a:p>
          <a:r>
            <a:rPr lang="en-GB" sz="2000" i="0" dirty="0" smtClean="0">
              <a:solidFill>
                <a:srgbClr val="000000">
                  <a:hueOff val="0"/>
                  <a:satOff val="0"/>
                  <a:lumOff val="0"/>
                  <a:alphaOff val="0"/>
                </a:srgbClr>
              </a:solidFill>
              <a:latin typeface="Arial" panose="020B0604020202020204" pitchFamily="34" charset="0"/>
              <a:ea typeface="+mn-ea"/>
              <a:cs typeface="Arial" panose="020B0604020202020204" pitchFamily="34" charset="0"/>
            </a:rPr>
            <a:t>Multiple Poverty Index</a:t>
          </a:r>
          <a:r>
            <a:rPr lang="en-GB" sz="1800" i="0" dirty="0" smtClean="0">
              <a:solidFill>
                <a:srgbClr val="000000">
                  <a:hueOff val="0"/>
                  <a:satOff val="0"/>
                  <a:lumOff val="0"/>
                  <a:alphaOff val="0"/>
                </a:srgbClr>
              </a:solidFill>
              <a:latin typeface="Arial" panose="020B0604020202020204" pitchFamily="34" charset="0"/>
              <a:ea typeface="+mn-ea"/>
              <a:cs typeface="Arial" panose="020B0604020202020204" pitchFamily="34" charset="0"/>
            </a:rPr>
            <a:t> (Parity ratio for the percentage of persons not living in deprived households)</a:t>
          </a:r>
          <a:endParaRPr lang="en-ZA" sz="1800" i="0" dirty="0">
            <a:solidFill>
              <a:srgbClr val="000000">
                <a:hueOff val="0"/>
                <a:satOff val="0"/>
                <a:lumOff val="0"/>
                <a:alphaOff val="0"/>
              </a:srgbClr>
            </a:solidFill>
            <a:latin typeface="Arial" panose="020B0604020202020204" pitchFamily="34" charset="0"/>
            <a:ea typeface="+mn-ea"/>
            <a:cs typeface="Arial" panose="020B0604020202020204" pitchFamily="34" charset="0"/>
          </a:endParaRPr>
        </a:p>
      </dgm:t>
    </dgm:pt>
    <dgm:pt modelId="{704FCDB0-C809-4D69-8679-8A9C93BABE71}" type="parTrans" cxnId="{524F1B6B-9E71-4D6E-89E0-1634FC2DC197}">
      <dgm:prSet/>
      <dgm:spPr/>
      <dgm:t>
        <a:bodyPr/>
        <a:lstStyle/>
        <a:p>
          <a:endParaRPr lang="en-ZA" sz="2000">
            <a:latin typeface="Arial" panose="020B0604020202020204" pitchFamily="34" charset="0"/>
            <a:cs typeface="Arial" panose="020B0604020202020204" pitchFamily="34" charset="0"/>
          </a:endParaRPr>
        </a:p>
      </dgm:t>
    </dgm:pt>
    <dgm:pt modelId="{02D93FAA-E52F-49D4-8D5D-DEBBF878AB7F}" type="sibTrans" cxnId="{524F1B6B-9E71-4D6E-89E0-1634FC2DC197}">
      <dgm:prSet/>
      <dgm:spPr/>
      <dgm:t>
        <a:bodyPr/>
        <a:lstStyle/>
        <a:p>
          <a:endParaRPr lang="en-ZA" sz="2000">
            <a:latin typeface="Arial" panose="020B0604020202020204" pitchFamily="34" charset="0"/>
            <a:cs typeface="Arial" panose="020B0604020202020204" pitchFamily="34" charset="0"/>
          </a:endParaRPr>
        </a:p>
      </dgm:t>
    </dgm:pt>
    <dgm:pt modelId="{1E97D8E1-1171-434A-BDA4-66ED4E72A0CA}" type="pres">
      <dgm:prSet presAssocID="{C4AD02B3-52A2-4096-A30A-529BD06BF612}" presName="Name0" presStyleCnt="0">
        <dgm:presLayoutVars>
          <dgm:dir/>
          <dgm:animLvl val="lvl"/>
          <dgm:resizeHandles val="exact"/>
        </dgm:presLayoutVars>
      </dgm:prSet>
      <dgm:spPr/>
      <dgm:t>
        <a:bodyPr/>
        <a:lstStyle/>
        <a:p>
          <a:endParaRPr lang="en-ZA"/>
        </a:p>
      </dgm:t>
    </dgm:pt>
    <dgm:pt modelId="{A230D8F3-BECD-4F84-9CF0-81DA46A28709}" type="pres">
      <dgm:prSet presAssocID="{D44FA43E-7EE5-40B9-A732-0A7E9185C9D6}" presName="linNode" presStyleCnt="0"/>
      <dgm:spPr/>
    </dgm:pt>
    <dgm:pt modelId="{3DD4953D-BAA5-49AB-B429-159450596889}" type="pres">
      <dgm:prSet presAssocID="{D44FA43E-7EE5-40B9-A732-0A7E9185C9D6}" presName="parentText" presStyleLbl="node1" presStyleIdx="0" presStyleCnt="3" custLinFactNeighborX="-260" custLinFactNeighborY="-10303">
        <dgm:presLayoutVars>
          <dgm:chMax val="1"/>
          <dgm:bulletEnabled val="1"/>
        </dgm:presLayoutVars>
      </dgm:prSet>
      <dgm:spPr/>
      <dgm:t>
        <a:bodyPr/>
        <a:lstStyle/>
        <a:p>
          <a:endParaRPr lang="en-ZA"/>
        </a:p>
      </dgm:t>
    </dgm:pt>
    <dgm:pt modelId="{11C9F068-F3F8-49C7-B2A3-A975C53DFE7C}" type="pres">
      <dgm:prSet presAssocID="{D44FA43E-7EE5-40B9-A732-0A7E9185C9D6}" presName="descendantText" presStyleLbl="alignAccFollowNode1" presStyleIdx="0" presStyleCnt="3" custLinFactNeighborX="-463" custLinFactNeighborY="-12689">
        <dgm:presLayoutVars>
          <dgm:bulletEnabled val="1"/>
        </dgm:presLayoutVars>
      </dgm:prSet>
      <dgm:spPr/>
      <dgm:t>
        <a:bodyPr/>
        <a:lstStyle/>
        <a:p>
          <a:endParaRPr lang="en-ZA"/>
        </a:p>
      </dgm:t>
    </dgm:pt>
    <dgm:pt modelId="{DE9036DC-0664-45E7-AD75-9DE6B5007843}" type="pres">
      <dgm:prSet presAssocID="{8680CC23-88F8-41F8-8E1C-383A133D5AB6}" presName="sp" presStyleCnt="0"/>
      <dgm:spPr/>
    </dgm:pt>
    <dgm:pt modelId="{C3F157E2-4E81-4867-988D-93C221F82297}" type="pres">
      <dgm:prSet presAssocID="{0E7F9807-E84C-4243-8C3A-1110087510F7}" presName="linNode" presStyleCnt="0"/>
      <dgm:spPr/>
    </dgm:pt>
    <dgm:pt modelId="{D7DFC257-4A55-4583-AB9A-40FD23405805}" type="pres">
      <dgm:prSet presAssocID="{0E7F9807-E84C-4243-8C3A-1110087510F7}" presName="parentText" presStyleLbl="node1" presStyleIdx="1" presStyleCnt="3" custLinFactNeighborX="-260" custLinFactNeighborY="-10304">
        <dgm:presLayoutVars>
          <dgm:chMax val="1"/>
          <dgm:bulletEnabled val="1"/>
        </dgm:presLayoutVars>
      </dgm:prSet>
      <dgm:spPr/>
      <dgm:t>
        <a:bodyPr/>
        <a:lstStyle/>
        <a:p>
          <a:endParaRPr lang="en-ZA"/>
        </a:p>
      </dgm:t>
    </dgm:pt>
    <dgm:pt modelId="{3D7B4150-94DC-4D8B-8970-515108F23EC1}" type="pres">
      <dgm:prSet presAssocID="{0E7F9807-E84C-4243-8C3A-1110087510F7}" presName="descendantText" presStyleLbl="alignAccFollowNode1" presStyleIdx="1" presStyleCnt="3" custLinFactNeighborX="-463" custLinFactNeighborY="-12878">
        <dgm:presLayoutVars>
          <dgm:bulletEnabled val="1"/>
        </dgm:presLayoutVars>
      </dgm:prSet>
      <dgm:spPr/>
      <dgm:t>
        <a:bodyPr/>
        <a:lstStyle/>
        <a:p>
          <a:endParaRPr lang="en-ZA"/>
        </a:p>
      </dgm:t>
    </dgm:pt>
    <dgm:pt modelId="{D9513AEB-C3B0-4FC7-BCCD-3C81A1D4348B}" type="pres">
      <dgm:prSet presAssocID="{71606378-8D8E-49F1-97FA-E3E8E2E34202}" presName="sp" presStyleCnt="0"/>
      <dgm:spPr/>
    </dgm:pt>
    <dgm:pt modelId="{7A6A3E8D-5B1A-4CEB-B341-597136343312}" type="pres">
      <dgm:prSet presAssocID="{4D7B9EF5-8B7A-48A1-9A05-31B4001479F6}" presName="linNode" presStyleCnt="0"/>
      <dgm:spPr/>
    </dgm:pt>
    <dgm:pt modelId="{D99474B9-62FE-428E-BF6C-856E8AF5B53E}" type="pres">
      <dgm:prSet presAssocID="{4D7B9EF5-8B7A-48A1-9A05-31B4001479F6}" presName="parentText" presStyleLbl="node1" presStyleIdx="2" presStyleCnt="3" custLinFactNeighborX="-260" custLinFactNeighborY="-10304">
        <dgm:presLayoutVars>
          <dgm:chMax val="1"/>
          <dgm:bulletEnabled val="1"/>
        </dgm:presLayoutVars>
      </dgm:prSet>
      <dgm:spPr/>
      <dgm:t>
        <a:bodyPr/>
        <a:lstStyle/>
        <a:p>
          <a:endParaRPr lang="en-ZA"/>
        </a:p>
      </dgm:t>
    </dgm:pt>
    <dgm:pt modelId="{3804561B-F894-410B-8D23-8E2537624FDC}" type="pres">
      <dgm:prSet presAssocID="{4D7B9EF5-8B7A-48A1-9A05-31B4001479F6}" presName="descendantText" presStyleLbl="alignAccFollowNode1" presStyleIdx="2" presStyleCnt="3" custLinFactNeighborX="-463" custLinFactNeighborY="7184">
        <dgm:presLayoutVars>
          <dgm:bulletEnabled val="1"/>
        </dgm:presLayoutVars>
      </dgm:prSet>
      <dgm:spPr/>
      <dgm:t>
        <a:bodyPr/>
        <a:lstStyle/>
        <a:p>
          <a:endParaRPr lang="en-ZA"/>
        </a:p>
      </dgm:t>
    </dgm:pt>
  </dgm:ptLst>
  <dgm:cxnLst>
    <dgm:cxn modelId="{78F44F0D-1033-4FAA-83F0-1011EC8C0C64}" type="presOf" srcId="{D44FA43E-7EE5-40B9-A732-0A7E9185C9D6}" destId="{3DD4953D-BAA5-49AB-B429-159450596889}" srcOrd="0" destOrd="0" presId="urn:microsoft.com/office/officeart/2005/8/layout/vList5"/>
    <dgm:cxn modelId="{C992E81E-8B9A-4207-9601-D4EF3C8D2C34}" type="presOf" srcId="{C8EFC674-09DC-44B6-A4A7-9D9D0F11BDEA}" destId="{3804561B-F894-410B-8D23-8E2537624FDC}" srcOrd="0" destOrd="0" presId="urn:microsoft.com/office/officeart/2005/8/layout/vList5"/>
    <dgm:cxn modelId="{C7F5F146-B5B2-4B77-8600-BE39AB33AD7B}" type="presOf" srcId="{BACEE664-7A44-483F-96F2-4BF534C099E3}" destId="{3D7B4150-94DC-4D8B-8970-515108F23EC1}" srcOrd="0" destOrd="0" presId="urn:microsoft.com/office/officeart/2005/8/layout/vList5"/>
    <dgm:cxn modelId="{50D316ED-676C-4CA0-9925-D1F7A738D4A4}" type="presOf" srcId="{EAA64B38-8D59-4E7C-A69B-0A3F9A423C4B}" destId="{11C9F068-F3F8-49C7-B2A3-A975C53DFE7C}" srcOrd="0" destOrd="0" presId="urn:microsoft.com/office/officeart/2005/8/layout/vList5"/>
    <dgm:cxn modelId="{ED62AD3A-EE53-4CF4-B52A-5E4252731229}" srcId="{C4AD02B3-52A2-4096-A30A-529BD06BF612}" destId="{0E7F9807-E84C-4243-8C3A-1110087510F7}" srcOrd="1" destOrd="0" parTransId="{0309021A-F0B4-45C0-80B3-031D544E205F}" sibTransId="{71606378-8D8E-49F1-97FA-E3E8E2E34202}"/>
    <dgm:cxn modelId="{524F1B6B-9E71-4D6E-89E0-1634FC2DC197}" srcId="{4D7B9EF5-8B7A-48A1-9A05-31B4001479F6}" destId="{C8EFC674-09DC-44B6-A4A7-9D9D0F11BDEA}" srcOrd="0" destOrd="0" parTransId="{704FCDB0-C809-4D69-8679-8A9C93BABE71}" sibTransId="{02D93FAA-E52F-49D4-8D5D-DEBBF878AB7F}"/>
    <dgm:cxn modelId="{E02809A0-4D94-44D3-B613-AEA9AD9156E1}" type="presOf" srcId="{0E7F9807-E84C-4243-8C3A-1110087510F7}" destId="{D7DFC257-4A55-4583-AB9A-40FD23405805}" srcOrd="0" destOrd="0" presId="urn:microsoft.com/office/officeart/2005/8/layout/vList5"/>
    <dgm:cxn modelId="{306D7112-E965-4B2C-AE6B-ACBA73416DE9}" type="presOf" srcId="{C4AD02B3-52A2-4096-A30A-529BD06BF612}" destId="{1E97D8E1-1171-434A-BDA4-66ED4E72A0CA}" srcOrd="0" destOrd="0" presId="urn:microsoft.com/office/officeart/2005/8/layout/vList5"/>
    <dgm:cxn modelId="{87B182AF-B084-43E6-9BE2-8DD36CAD77A4}" type="presOf" srcId="{120DE1B2-808A-4D7A-9045-254C4AE9DBE2}" destId="{11C9F068-F3F8-49C7-B2A3-A975C53DFE7C}" srcOrd="0" destOrd="1" presId="urn:microsoft.com/office/officeart/2005/8/layout/vList5"/>
    <dgm:cxn modelId="{CA0ECA2E-0FEC-44B0-A7E2-47B2EE6A56FA}" srcId="{0E7F9807-E84C-4243-8C3A-1110087510F7}" destId="{BACEE664-7A44-483F-96F2-4BF534C099E3}" srcOrd="0" destOrd="0" parTransId="{A2338652-55FD-4B82-9180-A48DFBF412BF}" sibTransId="{67274FB5-4C24-409E-9961-1F5F7EACBEE0}"/>
    <dgm:cxn modelId="{8638E24C-3340-4EAD-A23C-4266B1D3E655}" srcId="{D44FA43E-7EE5-40B9-A732-0A7E9185C9D6}" destId="{EAA64B38-8D59-4E7C-A69B-0A3F9A423C4B}" srcOrd="0" destOrd="0" parTransId="{260537F5-40AB-46E5-A0AD-BF346E781972}" sibTransId="{CB77553A-F465-4327-8CF4-81EAD3B96574}"/>
    <dgm:cxn modelId="{EE66FC02-7061-4E09-AB2F-0ED035F80C36}" type="presOf" srcId="{D98799A5-92D1-41DB-A3EF-BD6AADFB0221}" destId="{3D7B4150-94DC-4D8B-8970-515108F23EC1}" srcOrd="0" destOrd="1" presId="urn:microsoft.com/office/officeart/2005/8/layout/vList5"/>
    <dgm:cxn modelId="{EF27ACE8-3A2C-4CA0-BE60-65C9630FB959}" srcId="{C4AD02B3-52A2-4096-A30A-529BD06BF612}" destId="{D44FA43E-7EE5-40B9-A732-0A7E9185C9D6}" srcOrd="0" destOrd="0" parTransId="{5479FB9E-B9F1-4527-9A66-2136B1EECDD6}" sibTransId="{8680CC23-88F8-41F8-8E1C-383A133D5AB6}"/>
    <dgm:cxn modelId="{202381BC-F311-43FD-9A25-9B1B528CA18E}" type="presOf" srcId="{4D7B9EF5-8B7A-48A1-9A05-31B4001479F6}" destId="{D99474B9-62FE-428E-BF6C-856E8AF5B53E}" srcOrd="0" destOrd="0" presId="urn:microsoft.com/office/officeart/2005/8/layout/vList5"/>
    <dgm:cxn modelId="{343B69A3-1EB1-42EE-BCCC-361E96AC5704}" srcId="{D44FA43E-7EE5-40B9-A732-0A7E9185C9D6}" destId="{120DE1B2-808A-4D7A-9045-254C4AE9DBE2}" srcOrd="1" destOrd="0" parTransId="{28122FEE-B8A5-4A31-9543-38A6975AE250}" sibTransId="{0A9C7550-9F64-4198-BB41-CA514C4D81FD}"/>
    <dgm:cxn modelId="{DE205507-3A9F-498F-B2CB-395C8C6529C5}" srcId="{C4AD02B3-52A2-4096-A30A-529BD06BF612}" destId="{4D7B9EF5-8B7A-48A1-9A05-31B4001479F6}" srcOrd="2" destOrd="0" parTransId="{B948A575-7F0C-4993-BBCE-0F06076A19C5}" sibTransId="{DD6476A0-28E5-4757-8D4C-1D1ED0F894FB}"/>
    <dgm:cxn modelId="{283F6E1B-810E-4A08-A169-F88683AABBA7}" srcId="{0E7F9807-E84C-4243-8C3A-1110087510F7}" destId="{D98799A5-92D1-41DB-A3EF-BD6AADFB0221}" srcOrd="1" destOrd="0" parTransId="{F774A99E-5780-4D36-817B-D55771D0EEA9}" sibTransId="{4E3C5901-C6FB-4293-9A0F-8C9BC02E7336}"/>
    <dgm:cxn modelId="{2D229C75-0ABE-47B2-9CF4-7BDBE3C38BC8}" type="presParOf" srcId="{1E97D8E1-1171-434A-BDA4-66ED4E72A0CA}" destId="{A230D8F3-BECD-4F84-9CF0-81DA46A28709}" srcOrd="0" destOrd="0" presId="urn:microsoft.com/office/officeart/2005/8/layout/vList5"/>
    <dgm:cxn modelId="{546890C7-F270-496E-96D7-34EEAD8774A4}" type="presParOf" srcId="{A230D8F3-BECD-4F84-9CF0-81DA46A28709}" destId="{3DD4953D-BAA5-49AB-B429-159450596889}" srcOrd="0" destOrd="0" presId="urn:microsoft.com/office/officeart/2005/8/layout/vList5"/>
    <dgm:cxn modelId="{9D46197A-F2B9-4BC9-A323-C10559E60A0D}" type="presParOf" srcId="{A230D8F3-BECD-4F84-9CF0-81DA46A28709}" destId="{11C9F068-F3F8-49C7-B2A3-A975C53DFE7C}" srcOrd="1" destOrd="0" presId="urn:microsoft.com/office/officeart/2005/8/layout/vList5"/>
    <dgm:cxn modelId="{4FB0CD3A-E035-4305-960B-B38F1524A928}" type="presParOf" srcId="{1E97D8E1-1171-434A-BDA4-66ED4E72A0CA}" destId="{DE9036DC-0664-45E7-AD75-9DE6B5007843}" srcOrd="1" destOrd="0" presId="urn:microsoft.com/office/officeart/2005/8/layout/vList5"/>
    <dgm:cxn modelId="{2DFB41AC-E526-4898-8606-35BD19B759A6}" type="presParOf" srcId="{1E97D8E1-1171-434A-BDA4-66ED4E72A0CA}" destId="{C3F157E2-4E81-4867-988D-93C221F82297}" srcOrd="2" destOrd="0" presId="urn:microsoft.com/office/officeart/2005/8/layout/vList5"/>
    <dgm:cxn modelId="{5C130106-475D-4D1A-A140-4B31289113CA}" type="presParOf" srcId="{C3F157E2-4E81-4867-988D-93C221F82297}" destId="{D7DFC257-4A55-4583-AB9A-40FD23405805}" srcOrd="0" destOrd="0" presId="urn:microsoft.com/office/officeart/2005/8/layout/vList5"/>
    <dgm:cxn modelId="{BF769C89-7872-49B8-A932-68BEB13BDDD1}" type="presParOf" srcId="{C3F157E2-4E81-4867-988D-93C221F82297}" destId="{3D7B4150-94DC-4D8B-8970-515108F23EC1}" srcOrd="1" destOrd="0" presId="urn:microsoft.com/office/officeart/2005/8/layout/vList5"/>
    <dgm:cxn modelId="{4ECE0B76-ECE7-4A76-96A9-32280DE58C76}" type="presParOf" srcId="{1E97D8E1-1171-434A-BDA4-66ED4E72A0CA}" destId="{D9513AEB-C3B0-4FC7-BCCD-3C81A1D4348B}" srcOrd="3" destOrd="0" presId="urn:microsoft.com/office/officeart/2005/8/layout/vList5"/>
    <dgm:cxn modelId="{95490662-8978-4888-856A-0DAE747CE628}" type="presParOf" srcId="{1E97D8E1-1171-434A-BDA4-66ED4E72A0CA}" destId="{7A6A3E8D-5B1A-4CEB-B341-597136343312}" srcOrd="4" destOrd="0" presId="urn:microsoft.com/office/officeart/2005/8/layout/vList5"/>
    <dgm:cxn modelId="{CA78D7F3-2057-4003-8203-17A33A5D1704}" type="presParOf" srcId="{7A6A3E8D-5B1A-4CEB-B341-597136343312}" destId="{D99474B9-62FE-428E-BF6C-856E8AF5B53E}" srcOrd="0" destOrd="0" presId="urn:microsoft.com/office/officeart/2005/8/layout/vList5"/>
    <dgm:cxn modelId="{1A382B4F-B956-4038-B30B-2C1C5DF56350}" type="presParOf" srcId="{7A6A3E8D-5B1A-4CEB-B341-597136343312}" destId="{3804561B-F894-410B-8D23-8E2537624FD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0E23BA32-DC22-4300-BD25-09F410AD5B8B}" type="datetimeFigureOut">
              <a:rPr lang="en-ZA" smtClean="0"/>
              <a:t>2016/12/19</a:t>
            </a:fld>
            <a:endParaRPr lang="en-ZA"/>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B7BDA71-A6CA-4253-8D10-4008CFE27FA5}" type="slidenum">
              <a:rPr lang="en-ZA" smtClean="0"/>
              <a:t>‹#›</a:t>
            </a:fld>
            <a:endParaRPr lang="en-ZA"/>
          </a:p>
        </p:txBody>
      </p:sp>
    </p:spTree>
    <p:extLst>
      <p:ext uri="{BB962C8B-B14F-4D97-AF65-F5344CB8AC3E}">
        <p14:creationId xmlns:p14="http://schemas.microsoft.com/office/powerpoint/2010/main" val="3113315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425CC28-2B25-4345-AD7B-AB0F3A697BE6}" type="datetimeFigureOut">
              <a:rPr lang="en-ZA" smtClean="0"/>
              <a:t>2016/12/19</a:t>
            </a:fld>
            <a:endParaRPr lang="en-ZA"/>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805466A-20AA-486B-A4A1-34F28EF556FE}" type="slidenum">
              <a:rPr lang="en-ZA" smtClean="0"/>
              <a:t>‹#›</a:t>
            </a:fld>
            <a:endParaRPr lang="en-ZA"/>
          </a:p>
        </p:txBody>
      </p:sp>
    </p:spTree>
    <p:extLst>
      <p:ext uri="{BB962C8B-B14F-4D97-AF65-F5344CB8AC3E}">
        <p14:creationId xmlns:p14="http://schemas.microsoft.com/office/powerpoint/2010/main" val="778685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bg>
      <p:bgPr>
        <a:solidFill>
          <a:srgbClr val="0056A7"/>
        </a:solidFill>
        <a:effectLst/>
      </p:bgPr>
    </p:bg>
    <p:spTree>
      <p:nvGrpSpPr>
        <p:cNvPr id="1" name=""/>
        <p:cNvGrpSpPr/>
        <p:nvPr/>
      </p:nvGrpSpPr>
      <p:grpSpPr>
        <a:xfrm>
          <a:off x="0" y="0"/>
          <a:ext cx="0" cy="0"/>
          <a:chOff x="0" y="0"/>
          <a:chExt cx="0" cy="0"/>
        </a:xfrm>
      </p:grpSpPr>
      <p:sp>
        <p:nvSpPr>
          <p:cNvPr id="11" name="Text Placeholder 10"/>
          <p:cNvSpPr>
            <a:spLocks noGrp="1"/>
          </p:cNvSpPr>
          <p:nvPr>
            <p:ph type="body" sz="quarter" idx="10" hasCustomPrompt="1"/>
          </p:nvPr>
        </p:nvSpPr>
        <p:spPr>
          <a:xfrm>
            <a:off x="539552" y="549399"/>
            <a:ext cx="8064896" cy="2951609"/>
          </a:xfrm>
          <a:prstGeom prst="rect">
            <a:avLst/>
          </a:prstGeom>
        </p:spPr>
        <p:txBody>
          <a:bodyPr>
            <a:normAutofit/>
          </a:bodyPr>
          <a:lstStyle>
            <a:lvl1pPr marL="0" indent="0">
              <a:buNone/>
              <a:defRPr sz="6000" b="1">
                <a:solidFill>
                  <a:schemeClr val="bg1"/>
                </a:solidFill>
              </a:defRPr>
            </a:lvl1pPr>
          </a:lstStyle>
          <a:p>
            <a:pPr lvl="0"/>
            <a:r>
              <a:rPr lang="en-ZA" sz="6000" dirty="0" smtClean="0"/>
              <a:t>PRESENTATION TITLE INSERTED HERE</a:t>
            </a:r>
            <a:endParaRPr lang="en-ZA" dirty="0"/>
          </a:p>
        </p:txBody>
      </p:sp>
      <p:sp>
        <p:nvSpPr>
          <p:cNvPr id="13" name="Text Placeholder 12"/>
          <p:cNvSpPr>
            <a:spLocks noGrp="1"/>
          </p:cNvSpPr>
          <p:nvPr>
            <p:ph type="body" sz="quarter" idx="11" hasCustomPrompt="1"/>
          </p:nvPr>
        </p:nvSpPr>
        <p:spPr>
          <a:xfrm>
            <a:off x="539551" y="3645024"/>
            <a:ext cx="8064897" cy="864096"/>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SUBHEADING INSERTED HERE LOREM IPSUM DOLOR SIT AMET, CONSETETUR SADIPSCING ELITR, SED DIAM NONUMY EIRMOD</a:t>
            </a:r>
            <a:endParaRPr lang="en-ZA" dirty="0" smtClean="0"/>
          </a:p>
        </p:txBody>
      </p:sp>
      <p:sp>
        <p:nvSpPr>
          <p:cNvPr id="15" name="Text Placeholder 14"/>
          <p:cNvSpPr>
            <a:spLocks noGrp="1"/>
          </p:cNvSpPr>
          <p:nvPr>
            <p:ph type="body" sz="quarter" idx="12" hasCustomPrompt="1"/>
          </p:nvPr>
        </p:nvSpPr>
        <p:spPr>
          <a:xfrm>
            <a:off x="539552" y="4581128"/>
            <a:ext cx="8064896" cy="576064"/>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60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mtClean="0"/>
              <a:t>Presenter </a:t>
            </a:r>
            <a:r>
              <a:rPr lang="en-US" dirty="0" smtClean="0"/>
              <a:t>Name and Surname</a:t>
            </a:r>
            <a:endParaRPr lang="en-ZA" dirty="0" smtClean="0"/>
          </a:p>
        </p:txBody>
      </p:sp>
    </p:spTree>
    <p:extLst>
      <p:ext uri="{BB962C8B-B14F-4D97-AF65-F5344CB8AC3E}">
        <p14:creationId xmlns:p14="http://schemas.microsoft.com/office/powerpoint/2010/main" val="7060818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con slide 2">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2124820" y="1700832"/>
            <a:ext cx="4895452" cy="2520256"/>
          </a:xfrm>
          <a:prstGeom prst="rect">
            <a:avLst/>
          </a:prstGeom>
        </p:spPr>
        <p:txBody>
          <a:bodyPr/>
          <a:lstStyle>
            <a:lvl1pPr marL="0" indent="0" algn="ctr">
              <a:buNone/>
              <a:defRPr>
                <a:solidFill>
                  <a:srgbClr val="000000"/>
                </a:solidFill>
              </a:defRPr>
            </a:lvl1pPr>
          </a:lstStyle>
          <a:p>
            <a:r>
              <a:rPr lang="en-ZA" dirty="0" smtClean="0"/>
              <a:t>Insert icon(s)</a:t>
            </a:r>
            <a:endParaRPr lang="en-ZA" dirty="0"/>
          </a:p>
        </p:txBody>
      </p:sp>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ctr">
              <a:buNone/>
              <a:defRPr sz="4000">
                <a:solidFill>
                  <a:srgbClr val="000000"/>
                </a:solidFill>
              </a:defRPr>
            </a:lvl1pPr>
          </a:lstStyle>
          <a:p>
            <a:pPr lvl="0"/>
            <a:r>
              <a:rPr lang="en-ZA" dirty="0" smtClean="0"/>
              <a:t>SHORT HEADING GOES HERE </a:t>
            </a:r>
            <a:endParaRPr lang="en-ZA" dirty="0"/>
          </a:p>
        </p:txBody>
      </p:sp>
      <p:sp>
        <p:nvSpPr>
          <p:cNvPr id="11" name="Text Placeholder 10"/>
          <p:cNvSpPr>
            <a:spLocks noGrp="1"/>
          </p:cNvSpPr>
          <p:nvPr>
            <p:ph type="body" sz="quarter" idx="12" hasCustomPrompt="1"/>
          </p:nvPr>
        </p:nvSpPr>
        <p:spPr>
          <a:xfrm>
            <a:off x="539551" y="4941168"/>
            <a:ext cx="8064898" cy="936625"/>
          </a:xfrm>
          <a:prstGeom prst="rect">
            <a:avLst/>
          </a:prstGeom>
        </p:spPr>
        <p:txBody>
          <a:bodyPr>
            <a:normAutofit/>
          </a:bodyPr>
          <a:lstStyle>
            <a:lvl1pPr marL="0" indent="0" algn="ctr">
              <a:buNone/>
              <a:defRPr sz="2200">
                <a:solidFill>
                  <a:srgbClr val="000000"/>
                </a:solidFill>
              </a:defRPr>
            </a:lvl1pPr>
          </a:lstStyle>
          <a:p>
            <a:pPr lvl="0"/>
            <a:r>
              <a:rPr lang="en-ZA" dirty="0" smtClean="0"/>
              <a:t>Short description with a xx% goes here</a:t>
            </a:r>
            <a:endParaRPr lang="en-ZA" dirty="0"/>
          </a:p>
        </p:txBody>
      </p:sp>
    </p:spTree>
    <p:extLst>
      <p:ext uri="{BB962C8B-B14F-4D97-AF65-F5344CB8AC3E}">
        <p14:creationId xmlns:p14="http://schemas.microsoft.com/office/powerpoint/2010/main" val="395957799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con slide 3">
    <p:bg>
      <p:bgPr>
        <a:solidFill>
          <a:srgbClr val="0056A7"/>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1332732" y="764704"/>
            <a:ext cx="6479628" cy="2592288"/>
          </a:xfrm>
          <a:prstGeom prst="rect">
            <a:avLst/>
          </a:prstGeom>
        </p:spPr>
        <p:txBody>
          <a:bodyPr/>
          <a:lstStyle>
            <a:lvl1pPr marL="0" indent="0" algn="ctr">
              <a:buNone/>
              <a:defRPr>
                <a:solidFill>
                  <a:schemeClr val="bg1"/>
                </a:solidFill>
              </a:defRPr>
            </a:lvl1pPr>
          </a:lstStyle>
          <a:p>
            <a:r>
              <a:rPr lang="en-ZA" dirty="0" smtClean="0"/>
              <a:t>Insert icon(s)</a:t>
            </a:r>
            <a:endParaRPr lang="en-ZA" dirty="0"/>
          </a:p>
        </p:txBody>
      </p:sp>
      <p:sp>
        <p:nvSpPr>
          <p:cNvPr id="11" name="Text Placeholder 10"/>
          <p:cNvSpPr>
            <a:spLocks noGrp="1"/>
          </p:cNvSpPr>
          <p:nvPr>
            <p:ph type="body" sz="quarter" idx="12" hasCustomPrompt="1"/>
          </p:nvPr>
        </p:nvSpPr>
        <p:spPr>
          <a:xfrm>
            <a:off x="539551" y="3861048"/>
            <a:ext cx="8064898" cy="2160240"/>
          </a:xfrm>
          <a:prstGeom prst="rect">
            <a:avLst/>
          </a:prstGeom>
        </p:spPr>
        <p:txBody>
          <a:bodyPr>
            <a:normAutofit/>
          </a:bodyPr>
          <a:lstStyle>
            <a:lvl1pPr marL="0" indent="0" algn="ctr">
              <a:buNone/>
              <a:defRPr sz="2200">
                <a:solidFill>
                  <a:schemeClr val="bg1"/>
                </a:solidFill>
              </a:defRPr>
            </a:lvl1pPr>
          </a:lstStyle>
          <a:p>
            <a:pPr lvl="0"/>
            <a:r>
              <a:rPr lang="en-ZA" dirty="0" smtClean="0"/>
              <a:t>Short description with a xx% goes here. Lorem ipsum </a:t>
            </a:r>
            <a:r>
              <a:rPr lang="en-ZA" dirty="0" err="1" smtClean="0"/>
              <a:t>dolor</a:t>
            </a:r>
            <a:r>
              <a:rPr lang="en-ZA" dirty="0" smtClean="0"/>
              <a:t> sit </a:t>
            </a:r>
            <a:r>
              <a:rPr lang="en-ZA" dirty="0" err="1" smtClean="0"/>
              <a:t>amet</a:t>
            </a:r>
            <a:r>
              <a:rPr lang="en-ZA" dirty="0" smtClean="0"/>
              <a:t>, </a:t>
            </a:r>
            <a:r>
              <a:rPr lang="en-ZA" dirty="0" err="1" smtClean="0"/>
              <a:t>consetetur</a:t>
            </a:r>
            <a:r>
              <a:rPr lang="en-ZA" dirty="0" smtClean="0"/>
              <a:t> </a:t>
            </a:r>
            <a:r>
              <a:rPr lang="en-ZA" dirty="0" err="1" smtClean="0"/>
              <a:t>sadipscing</a:t>
            </a:r>
            <a:r>
              <a:rPr lang="en-ZA" dirty="0" smtClean="0"/>
              <a:t> </a:t>
            </a:r>
            <a:r>
              <a:rPr lang="en-ZA" dirty="0" err="1" smtClean="0"/>
              <a:t>elitr</a:t>
            </a:r>
            <a:r>
              <a:rPr lang="en-ZA" dirty="0" smtClean="0"/>
              <a:t>, </a:t>
            </a:r>
            <a:r>
              <a:rPr lang="en-ZA" dirty="0" err="1" smtClean="0"/>
              <a:t>sed</a:t>
            </a:r>
            <a:r>
              <a:rPr lang="en-ZA" dirty="0" smtClean="0"/>
              <a:t> </a:t>
            </a:r>
            <a:r>
              <a:rPr lang="en-ZA" dirty="0" err="1" smtClean="0"/>
              <a:t>diam</a:t>
            </a:r>
            <a:r>
              <a:rPr lang="en-ZA" dirty="0" smtClean="0"/>
              <a:t> </a:t>
            </a:r>
            <a:r>
              <a:rPr lang="en-ZA" dirty="0" err="1" smtClean="0"/>
              <a:t>nonumy</a:t>
            </a:r>
            <a:r>
              <a:rPr lang="en-ZA" dirty="0" smtClean="0"/>
              <a:t> </a:t>
            </a:r>
            <a:r>
              <a:rPr lang="en-ZA" dirty="0" err="1" smtClean="0"/>
              <a:t>eirmod</a:t>
            </a:r>
            <a:r>
              <a:rPr lang="en-ZA" dirty="0" smtClean="0"/>
              <a:t> </a:t>
            </a:r>
            <a:r>
              <a:rPr lang="en-ZA" dirty="0" err="1" smtClean="0"/>
              <a:t>tempor</a:t>
            </a:r>
            <a:r>
              <a:rPr lang="en-ZA" dirty="0" smtClean="0"/>
              <a:t> </a:t>
            </a:r>
            <a:r>
              <a:rPr lang="en-ZA" dirty="0" err="1" smtClean="0"/>
              <a:t>invidunt</a:t>
            </a:r>
            <a:r>
              <a:rPr lang="en-ZA" dirty="0" smtClean="0"/>
              <a:t> </a:t>
            </a:r>
            <a:r>
              <a:rPr lang="en-ZA" dirty="0" err="1" smtClean="0"/>
              <a:t>ut</a:t>
            </a:r>
            <a:r>
              <a:rPr lang="en-ZA" dirty="0" smtClean="0"/>
              <a:t> </a:t>
            </a:r>
            <a:r>
              <a:rPr lang="en-ZA" dirty="0" err="1" smtClean="0"/>
              <a:t>labore</a:t>
            </a:r>
            <a:r>
              <a:rPr lang="en-ZA" dirty="0" smtClean="0"/>
              <a:t> et </a:t>
            </a:r>
            <a:r>
              <a:rPr lang="en-ZA" dirty="0" err="1" smtClean="0"/>
              <a:t>dolore</a:t>
            </a:r>
            <a:r>
              <a:rPr lang="en-ZA" dirty="0" smtClean="0"/>
              <a:t> magna </a:t>
            </a:r>
            <a:r>
              <a:rPr lang="en-ZA" dirty="0" err="1" smtClean="0"/>
              <a:t>aliquyam</a:t>
            </a:r>
            <a:r>
              <a:rPr lang="en-ZA" dirty="0" smtClean="0"/>
              <a:t> </a:t>
            </a:r>
            <a:r>
              <a:rPr lang="en-ZA" dirty="0" err="1" smtClean="0"/>
              <a:t>erat</a:t>
            </a:r>
            <a:r>
              <a:rPr lang="en-ZA" dirty="0" smtClean="0"/>
              <a:t>, </a:t>
            </a:r>
            <a:r>
              <a:rPr lang="en-ZA" dirty="0" err="1" smtClean="0"/>
              <a:t>sed</a:t>
            </a:r>
            <a:r>
              <a:rPr lang="en-ZA" dirty="0" smtClean="0"/>
              <a:t> </a:t>
            </a:r>
            <a:r>
              <a:rPr lang="en-ZA" dirty="0" err="1" smtClean="0"/>
              <a:t>diam</a:t>
            </a:r>
            <a:r>
              <a:rPr lang="en-ZA" dirty="0" smtClean="0"/>
              <a:t> </a:t>
            </a:r>
            <a:r>
              <a:rPr lang="en-ZA" dirty="0" err="1" smtClean="0"/>
              <a:t>voluptua</a:t>
            </a:r>
            <a:r>
              <a:rPr lang="en-ZA" dirty="0" smtClean="0"/>
              <a:t>. At </a:t>
            </a:r>
            <a:r>
              <a:rPr lang="en-ZA" dirty="0" err="1" smtClean="0"/>
              <a:t>vero</a:t>
            </a:r>
            <a:r>
              <a:rPr lang="en-ZA" dirty="0" smtClean="0"/>
              <a:t> </a:t>
            </a:r>
            <a:r>
              <a:rPr lang="en-ZA" dirty="0" err="1" smtClean="0"/>
              <a:t>eos</a:t>
            </a:r>
            <a:r>
              <a:rPr lang="en-ZA" dirty="0" smtClean="0"/>
              <a:t> et </a:t>
            </a:r>
            <a:r>
              <a:rPr lang="en-ZA" dirty="0" err="1" smtClean="0"/>
              <a:t>accusam</a:t>
            </a:r>
            <a:r>
              <a:rPr lang="en-ZA" dirty="0" smtClean="0"/>
              <a:t> et </a:t>
            </a:r>
            <a:r>
              <a:rPr lang="en-ZA" dirty="0" err="1" smtClean="0"/>
              <a:t>justo</a:t>
            </a:r>
            <a:r>
              <a:rPr lang="en-ZA" dirty="0" smtClean="0"/>
              <a:t> duo </a:t>
            </a:r>
            <a:r>
              <a:rPr lang="en-ZA" dirty="0" err="1" smtClean="0"/>
              <a:t>dolores</a:t>
            </a:r>
            <a:r>
              <a:rPr lang="en-ZA" dirty="0" smtClean="0"/>
              <a:t> et </a:t>
            </a:r>
            <a:r>
              <a:rPr lang="en-ZA" dirty="0" err="1" smtClean="0"/>
              <a:t>ea</a:t>
            </a:r>
            <a:r>
              <a:rPr lang="en-ZA" dirty="0" smtClean="0"/>
              <a:t> </a:t>
            </a:r>
            <a:r>
              <a:rPr lang="en-ZA" dirty="0" err="1" smtClean="0"/>
              <a:t>rebum</a:t>
            </a:r>
            <a:r>
              <a:rPr lang="en-ZA" dirty="0" smtClean="0"/>
              <a:t>.</a:t>
            </a:r>
            <a:endParaRPr lang="en-ZA" dirty="0"/>
          </a:p>
        </p:txBody>
      </p:sp>
    </p:spTree>
    <p:extLst>
      <p:ext uri="{BB962C8B-B14F-4D97-AF65-F5344CB8AC3E}">
        <p14:creationId xmlns:p14="http://schemas.microsoft.com/office/powerpoint/2010/main" val="42006811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con slide 4">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1332732" y="764704"/>
            <a:ext cx="6479628" cy="2592288"/>
          </a:xfrm>
          <a:prstGeom prst="rect">
            <a:avLst/>
          </a:prstGeom>
        </p:spPr>
        <p:txBody>
          <a:bodyPr/>
          <a:lstStyle>
            <a:lvl1pPr marL="0" indent="0" algn="ctr">
              <a:buNone/>
              <a:defRPr>
                <a:solidFill>
                  <a:srgbClr val="000000"/>
                </a:solidFill>
              </a:defRPr>
            </a:lvl1pPr>
          </a:lstStyle>
          <a:p>
            <a:r>
              <a:rPr lang="en-ZA" dirty="0" smtClean="0"/>
              <a:t>Insert icon(s)</a:t>
            </a:r>
            <a:endParaRPr lang="en-ZA" dirty="0"/>
          </a:p>
        </p:txBody>
      </p:sp>
      <p:sp>
        <p:nvSpPr>
          <p:cNvPr id="11" name="Text Placeholder 10"/>
          <p:cNvSpPr>
            <a:spLocks noGrp="1"/>
          </p:cNvSpPr>
          <p:nvPr>
            <p:ph type="body" sz="quarter" idx="12" hasCustomPrompt="1"/>
          </p:nvPr>
        </p:nvSpPr>
        <p:spPr>
          <a:xfrm>
            <a:off x="539551" y="3861048"/>
            <a:ext cx="8064898" cy="2160240"/>
          </a:xfrm>
          <a:prstGeom prst="rect">
            <a:avLst/>
          </a:prstGeom>
        </p:spPr>
        <p:txBody>
          <a:bodyPr>
            <a:normAutofit/>
          </a:bodyPr>
          <a:lstStyle>
            <a:lvl1pPr marL="0" indent="0" algn="ctr">
              <a:buNone/>
              <a:defRPr sz="2200">
                <a:solidFill>
                  <a:srgbClr val="000000"/>
                </a:solidFill>
              </a:defRPr>
            </a:lvl1pPr>
          </a:lstStyle>
          <a:p>
            <a:pPr lvl="0"/>
            <a:r>
              <a:rPr lang="en-ZA" dirty="0" smtClean="0"/>
              <a:t>Short description with a xx% goes here. Lorem ipsum </a:t>
            </a:r>
            <a:r>
              <a:rPr lang="en-ZA" dirty="0" err="1" smtClean="0"/>
              <a:t>dolor</a:t>
            </a:r>
            <a:r>
              <a:rPr lang="en-ZA" dirty="0" smtClean="0"/>
              <a:t> sit </a:t>
            </a:r>
            <a:r>
              <a:rPr lang="en-ZA" dirty="0" err="1" smtClean="0"/>
              <a:t>amet</a:t>
            </a:r>
            <a:r>
              <a:rPr lang="en-ZA" dirty="0" smtClean="0"/>
              <a:t>, </a:t>
            </a:r>
            <a:r>
              <a:rPr lang="en-ZA" dirty="0" err="1" smtClean="0"/>
              <a:t>consetetur</a:t>
            </a:r>
            <a:r>
              <a:rPr lang="en-ZA" dirty="0" smtClean="0"/>
              <a:t> </a:t>
            </a:r>
            <a:r>
              <a:rPr lang="en-ZA" dirty="0" err="1" smtClean="0"/>
              <a:t>sadipscing</a:t>
            </a:r>
            <a:r>
              <a:rPr lang="en-ZA" dirty="0" smtClean="0"/>
              <a:t> </a:t>
            </a:r>
            <a:r>
              <a:rPr lang="en-ZA" dirty="0" err="1" smtClean="0"/>
              <a:t>elitr</a:t>
            </a:r>
            <a:r>
              <a:rPr lang="en-ZA" dirty="0" smtClean="0"/>
              <a:t>, </a:t>
            </a:r>
            <a:r>
              <a:rPr lang="en-ZA" dirty="0" err="1" smtClean="0"/>
              <a:t>sed</a:t>
            </a:r>
            <a:r>
              <a:rPr lang="en-ZA" dirty="0" smtClean="0"/>
              <a:t> </a:t>
            </a:r>
            <a:r>
              <a:rPr lang="en-ZA" dirty="0" err="1" smtClean="0"/>
              <a:t>diam</a:t>
            </a:r>
            <a:r>
              <a:rPr lang="en-ZA" dirty="0" smtClean="0"/>
              <a:t> </a:t>
            </a:r>
            <a:r>
              <a:rPr lang="en-ZA" dirty="0" err="1" smtClean="0"/>
              <a:t>nonumy</a:t>
            </a:r>
            <a:r>
              <a:rPr lang="en-ZA" dirty="0" smtClean="0"/>
              <a:t> </a:t>
            </a:r>
            <a:r>
              <a:rPr lang="en-ZA" dirty="0" err="1" smtClean="0"/>
              <a:t>eirmod</a:t>
            </a:r>
            <a:r>
              <a:rPr lang="en-ZA" dirty="0" smtClean="0"/>
              <a:t> </a:t>
            </a:r>
            <a:r>
              <a:rPr lang="en-ZA" dirty="0" err="1" smtClean="0"/>
              <a:t>tempor</a:t>
            </a:r>
            <a:r>
              <a:rPr lang="en-ZA" dirty="0" smtClean="0"/>
              <a:t> </a:t>
            </a:r>
            <a:r>
              <a:rPr lang="en-ZA" dirty="0" err="1" smtClean="0"/>
              <a:t>invidunt</a:t>
            </a:r>
            <a:r>
              <a:rPr lang="en-ZA" dirty="0" smtClean="0"/>
              <a:t> </a:t>
            </a:r>
            <a:r>
              <a:rPr lang="en-ZA" dirty="0" err="1" smtClean="0"/>
              <a:t>ut</a:t>
            </a:r>
            <a:r>
              <a:rPr lang="en-ZA" dirty="0" smtClean="0"/>
              <a:t> </a:t>
            </a:r>
            <a:r>
              <a:rPr lang="en-ZA" dirty="0" err="1" smtClean="0"/>
              <a:t>labore</a:t>
            </a:r>
            <a:r>
              <a:rPr lang="en-ZA" dirty="0" smtClean="0"/>
              <a:t> et </a:t>
            </a:r>
            <a:r>
              <a:rPr lang="en-ZA" dirty="0" err="1" smtClean="0"/>
              <a:t>dolore</a:t>
            </a:r>
            <a:r>
              <a:rPr lang="en-ZA" dirty="0" smtClean="0"/>
              <a:t> magna </a:t>
            </a:r>
            <a:r>
              <a:rPr lang="en-ZA" dirty="0" err="1" smtClean="0"/>
              <a:t>aliquyam</a:t>
            </a:r>
            <a:r>
              <a:rPr lang="en-ZA" dirty="0" smtClean="0"/>
              <a:t> </a:t>
            </a:r>
            <a:r>
              <a:rPr lang="en-ZA" dirty="0" err="1" smtClean="0"/>
              <a:t>erat</a:t>
            </a:r>
            <a:r>
              <a:rPr lang="en-ZA" dirty="0" smtClean="0"/>
              <a:t>, </a:t>
            </a:r>
            <a:r>
              <a:rPr lang="en-ZA" dirty="0" err="1" smtClean="0"/>
              <a:t>sed</a:t>
            </a:r>
            <a:r>
              <a:rPr lang="en-ZA" dirty="0" smtClean="0"/>
              <a:t> </a:t>
            </a:r>
            <a:r>
              <a:rPr lang="en-ZA" dirty="0" err="1" smtClean="0"/>
              <a:t>diam</a:t>
            </a:r>
            <a:r>
              <a:rPr lang="en-ZA" dirty="0" smtClean="0"/>
              <a:t> </a:t>
            </a:r>
            <a:r>
              <a:rPr lang="en-ZA" dirty="0" err="1" smtClean="0"/>
              <a:t>voluptua</a:t>
            </a:r>
            <a:r>
              <a:rPr lang="en-ZA" dirty="0" smtClean="0"/>
              <a:t>. At </a:t>
            </a:r>
            <a:r>
              <a:rPr lang="en-ZA" dirty="0" err="1" smtClean="0"/>
              <a:t>vero</a:t>
            </a:r>
            <a:r>
              <a:rPr lang="en-ZA" dirty="0" smtClean="0"/>
              <a:t> </a:t>
            </a:r>
            <a:r>
              <a:rPr lang="en-ZA" dirty="0" err="1" smtClean="0"/>
              <a:t>eos</a:t>
            </a:r>
            <a:r>
              <a:rPr lang="en-ZA" dirty="0" smtClean="0"/>
              <a:t> et </a:t>
            </a:r>
            <a:r>
              <a:rPr lang="en-ZA" dirty="0" err="1" smtClean="0"/>
              <a:t>accusam</a:t>
            </a:r>
            <a:r>
              <a:rPr lang="en-ZA" dirty="0" smtClean="0"/>
              <a:t> et </a:t>
            </a:r>
            <a:r>
              <a:rPr lang="en-ZA" dirty="0" err="1" smtClean="0"/>
              <a:t>justo</a:t>
            </a:r>
            <a:r>
              <a:rPr lang="en-ZA" dirty="0" smtClean="0"/>
              <a:t> duo </a:t>
            </a:r>
            <a:r>
              <a:rPr lang="en-ZA" dirty="0" err="1" smtClean="0"/>
              <a:t>dolores</a:t>
            </a:r>
            <a:r>
              <a:rPr lang="en-ZA" dirty="0" smtClean="0"/>
              <a:t> et </a:t>
            </a:r>
            <a:r>
              <a:rPr lang="en-ZA" dirty="0" err="1" smtClean="0"/>
              <a:t>ea</a:t>
            </a:r>
            <a:r>
              <a:rPr lang="en-ZA" dirty="0" smtClean="0"/>
              <a:t> </a:t>
            </a:r>
            <a:r>
              <a:rPr lang="en-ZA" dirty="0" err="1" smtClean="0"/>
              <a:t>rebum</a:t>
            </a:r>
            <a:r>
              <a:rPr lang="en-ZA" dirty="0" smtClean="0"/>
              <a:t>.</a:t>
            </a:r>
            <a:endParaRPr lang="en-ZA" dirty="0"/>
          </a:p>
        </p:txBody>
      </p:sp>
    </p:spTree>
    <p:extLst>
      <p:ext uri="{BB962C8B-B14F-4D97-AF65-F5344CB8AC3E}">
        <p14:creationId xmlns:p14="http://schemas.microsoft.com/office/powerpoint/2010/main" val="1869390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1">
    <p:bg>
      <p:bgPr>
        <a:solidFill>
          <a:srgbClr val="0056A7"/>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39553" y="1124744"/>
            <a:ext cx="8064896" cy="4824536"/>
          </a:xfrm>
          <a:prstGeom prst="rect">
            <a:avLst/>
          </a:prstGeom>
        </p:spPr>
        <p:txBody>
          <a:bodyPr>
            <a:normAutofit/>
          </a:bodyPr>
          <a:lstStyle>
            <a:lvl1pPr marL="0" indent="0">
              <a:buFont typeface="Arial" panose="020B0604020202020204" pitchFamily="34" charset="0"/>
              <a:buNone/>
              <a:defRPr sz="2400">
                <a:solidFill>
                  <a:schemeClr val="bg1"/>
                </a:solidFill>
              </a:defRPr>
            </a:lvl1pPr>
            <a:lvl2pPr>
              <a:defRPr>
                <a:solidFill>
                  <a:schemeClr val="bg1"/>
                </a:solidFill>
              </a:defRPr>
            </a:lvl2pPr>
            <a:lvl3pPr>
              <a:defRPr>
                <a:solidFill>
                  <a:schemeClr val="bg1"/>
                </a:solidFill>
              </a:defRPr>
            </a:lvl3pPr>
            <a:lvl4pPr marL="1371600" indent="0">
              <a:buNone/>
              <a:defRPr>
                <a:solidFill>
                  <a:schemeClr val="bg1"/>
                </a:solidFill>
              </a:defRPr>
            </a:lvl4pPr>
          </a:lstStyle>
          <a:p>
            <a:pPr lvl="0"/>
            <a:endParaRPr lang="en-ZA" dirty="0" smtClean="0"/>
          </a:p>
        </p:txBody>
      </p:sp>
      <p:sp>
        <p:nvSpPr>
          <p:cNvPr id="8" name="Text Placeholder 8"/>
          <p:cNvSpPr>
            <a:spLocks noGrp="1"/>
          </p:cNvSpPr>
          <p:nvPr>
            <p:ph type="body" sz="quarter" idx="11" hasCustomPrompt="1"/>
          </p:nvPr>
        </p:nvSpPr>
        <p:spPr>
          <a:xfrm>
            <a:off x="540074" y="332656"/>
            <a:ext cx="8064374" cy="647353"/>
          </a:xfrm>
          <a:prstGeom prst="rect">
            <a:avLst/>
          </a:prstGeom>
        </p:spPr>
        <p:txBody>
          <a:bodyPr>
            <a:noAutofit/>
          </a:bodyPr>
          <a:lstStyle>
            <a:lvl1pPr marL="0" indent="0" algn="l">
              <a:buNone/>
              <a:defRPr sz="2800">
                <a:solidFill>
                  <a:schemeClr val="bg1"/>
                </a:solidFill>
              </a:defRPr>
            </a:lvl1pPr>
          </a:lstStyle>
          <a:p>
            <a:pPr lvl="0"/>
            <a:r>
              <a:rPr lang="en-ZA" dirty="0" smtClean="0"/>
              <a:t>SHORT HEADING GOES HERE </a:t>
            </a:r>
            <a:endParaRPr lang="en-ZA" dirty="0"/>
          </a:p>
        </p:txBody>
      </p:sp>
    </p:spTree>
    <p:extLst>
      <p:ext uri="{BB962C8B-B14F-4D97-AF65-F5344CB8AC3E}">
        <p14:creationId xmlns:p14="http://schemas.microsoft.com/office/powerpoint/2010/main" val="128533411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539553" y="1124744"/>
            <a:ext cx="8064896" cy="4824536"/>
          </a:xfrm>
          <a:prstGeom prst="rect">
            <a:avLst/>
          </a:prstGeom>
        </p:spPr>
        <p:txBody>
          <a:bodyPr>
            <a:normAutofit/>
          </a:bodyPr>
          <a:lstStyle>
            <a:lvl1pPr marL="0" indent="0">
              <a:buNone/>
              <a:defRPr sz="2400"/>
            </a:lvl1pPr>
          </a:lstStyle>
          <a:p>
            <a:pPr lvl="0"/>
            <a:endParaRPr lang="en-ZA" dirty="0" smtClean="0"/>
          </a:p>
        </p:txBody>
      </p:sp>
      <p:sp>
        <p:nvSpPr>
          <p:cNvPr id="8" name="Text Placeholder 8"/>
          <p:cNvSpPr>
            <a:spLocks noGrp="1"/>
          </p:cNvSpPr>
          <p:nvPr>
            <p:ph type="body" sz="quarter" idx="11" hasCustomPrompt="1"/>
          </p:nvPr>
        </p:nvSpPr>
        <p:spPr>
          <a:xfrm>
            <a:off x="540074" y="332656"/>
            <a:ext cx="8064374" cy="647353"/>
          </a:xfrm>
          <a:prstGeom prst="rect">
            <a:avLst/>
          </a:prstGeom>
        </p:spPr>
        <p:txBody>
          <a:bodyPr>
            <a:noAutofit/>
          </a:bodyPr>
          <a:lstStyle>
            <a:lvl1pPr marL="0" indent="0" algn="l">
              <a:buNone/>
              <a:defRPr sz="2800">
                <a:solidFill>
                  <a:srgbClr val="000000"/>
                </a:solidFill>
              </a:defRPr>
            </a:lvl1pPr>
          </a:lstStyle>
          <a:p>
            <a:pPr lvl="0"/>
            <a:r>
              <a:rPr lang="en-ZA" dirty="0" smtClean="0"/>
              <a:t>SHORT HEADING GOES HERE </a:t>
            </a:r>
            <a:endParaRPr lang="en-ZA" dirty="0"/>
          </a:p>
        </p:txBody>
      </p:sp>
    </p:spTree>
    <p:extLst>
      <p:ext uri="{BB962C8B-B14F-4D97-AF65-F5344CB8AC3E}">
        <p14:creationId xmlns:p14="http://schemas.microsoft.com/office/powerpoint/2010/main" val="258976165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aph slide">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l">
              <a:buNone/>
              <a:defRPr sz="2800" b="0">
                <a:solidFill>
                  <a:srgbClr val="000000"/>
                </a:solidFill>
              </a:defRPr>
            </a:lvl1pPr>
          </a:lstStyle>
          <a:p>
            <a:pPr lvl="0"/>
            <a:r>
              <a:rPr lang="en-ZA" dirty="0" smtClean="0"/>
              <a:t>GIVE A HEADING TO THIS GRAPH</a:t>
            </a:r>
            <a:endParaRPr lang="en-ZA" dirty="0"/>
          </a:p>
        </p:txBody>
      </p:sp>
    </p:spTree>
    <p:extLst>
      <p:ext uri="{BB962C8B-B14F-4D97-AF65-F5344CB8AC3E}">
        <p14:creationId xmlns:p14="http://schemas.microsoft.com/office/powerpoint/2010/main" val="912031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aph slide 2">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l">
              <a:buNone/>
              <a:defRPr sz="2800" b="0">
                <a:solidFill>
                  <a:srgbClr val="000000"/>
                </a:solidFill>
              </a:defRPr>
            </a:lvl1pPr>
          </a:lstStyle>
          <a:p>
            <a:pPr lvl="0"/>
            <a:r>
              <a:rPr lang="en-ZA" dirty="0" smtClean="0"/>
              <a:t>GIVE A HEADING TO THIS GRAPH</a:t>
            </a:r>
            <a:endParaRPr lang="en-ZA" dirty="0"/>
          </a:p>
        </p:txBody>
      </p:sp>
    </p:spTree>
    <p:extLst>
      <p:ext uri="{BB962C8B-B14F-4D97-AF65-F5344CB8AC3E}">
        <p14:creationId xmlns:p14="http://schemas.microsoft.com/office/powerpoint/2010/main" val="194468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raph slide 3">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l">
              <a:buNone/>
              <a:defRPr sz="2800" b="0">
                <a:solidFill>
                  <a:srgbClr val="000000"/>
                </a:solidFill>
              </a:defRPr>
            </a:lvl1pPr>
          </a:lstStyle>
          <a:p>
            <a:pPr lvl="0"/>
            <a:r>
              <a:rPr lang="en-ZA" dirty="0" smtClean="0"/>
              <a:t>GIVE A HEADING TO THIS GRAPH</a:t>
            </a:r>
            <a:endParaRPr lang="en-ZA" dirty="0"/>
          </a:p>
        </p:txBody>
      </p:sp>
    </p:spTree>
    <p:extLst>
      <p:ext uri="{BB962C8B-B14F-4D97-AF65-F5344CB8AC3E}">
        <p14:creationId xmlns:p14="http://schemas.microsoft.com/office/powerpoint/2010/main" val="1085815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raph slide 4">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l">
              <a:buNone/>
              <a:defRPr sz="2800" b="0">
                <a:solidFill>
                  <a:srgbClr val="000000"/>
                </a:solidFill>
              </a:defRPr>
            </a:lvl1pPr>
          </a:lstStyle>
          <a:p>
            <a:pPr lvl="0"/>
            <a:r>
              <a:rPr lang="en-ZA" dirty="0" smtClean="0"/>
              <a:t>GIVE A HEADING TO THIS GRAPH</a:t>
            </a:r>
            <a:endParaRPr lang="en-ZA" dirty="0"/>
          </a:p>
        </p:txBody>
      </p:sp>
    </p:spTree>
    <p:extLst>
      <p:ext uri="{BB962C8B-B14F-4D97-AF65-F5344CB8AC3E}">
        <p14:creationId xmlns:p14="http://schemas.microsoft.com/office/powerpoint/2010/main" val="4333263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raph slide 5">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l">
              <a:buNone/>
              <a:defRPr sz="2800" b="0">
                <a:solidFill>
                  <a:srgbClr val="000000"/>
                </a:solidFill>
              </a:defRPr>
            </a:lvl1pPr>
          </a:lstStyle>
          <a:p>
            <a:pPr lvl="0"/>
            <a:r>
              <a:rPr lang="en-ZA" dirty="0" smtClean="0"/>
              <a:t>GIVE A HEADING TO THIS GRAPH</a:t>
            </a:r>
            <a:endParaRPr lang="en-ZA" dirty="0"/>
          </a:p>
        </p:txBody>
      </p:sp>
    </p:spTree>
    <p:extLst>
      <p:ext uri="{BB962C8B-B14F-4D97-AF65-F5344CB8AC3E}">
        <p14:creationId xmlns:p14="http://schemas.microsoft.com/office/powerpoint/2010/main" val="1033777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bg>
      <p:bgPr>
        <a:solidFill>
          <a:srgbClr val="0056A7"/>
        </a:solidFill>
        <a:effectLst/>
      </p:bgPr>
    </p:bg>
    <p:spTree>
      <p:nvGrpSpPr>
        <p:cNvPr id="1" name=""/>
        <p:cNvGrpSpPr/>
        <p:nvPr/>
      </p:nvGrpSpPr>
      <p:grpSpPr>
        <a:xfrm>
          <a:off x="0" y="0"/>
          <a:ext cx="0" cy="0"/>
          <a:chOff x="0" y="0"/>
          <a:chExt cx="0" cy="0"/>
        </a:xfrm>
      </p:grpSpPr>
      <p:sp>
        <p:nvSpPr>
          <p:cNvPr id="11" name="Text Placeholder 10"/>
          <p:cNvSpPr>
            <a:spLocks noGrp="1"/>
          </p:cNvSpPr>
          <p:nvPr>
            <p:ph type="body" sz="quarter" idx="10" hasCustomPrompt="1"/>
          </p:nvPr>
        </p:nvSpPr>
        <p:spPr>
          <a:xfrm>
            <a:off x="539552" y="548681"/>
            <a:ext cx="8064896" cy="2016223"/>
          </a:xfrm>
          <a:prstGeom prst="rect">
            <a:avLst/>
          </a:prstGeom>
        </p:spPr>
        <p:txBody>
          <a:bodyPr>
            <a:normAutofit/>
          </a:bodyPr>
          <a:lstStyle>
            <a:lvl1pPr marL="0" indent="0">
              <a:buNone/>
              <a:defRPr sz="6000" b="1">
                <a:solidFill>
                  <a:schemeClr val="bg1"/>
                </a:solidFill>
              </a:defRPr>
            </a:lvl1pPr>
          </a:lstStyle>
          <a:p>
            <a:pPr lvl="0"/>
            <a:r>
              <a:rPr lang="en-ZA" sz="6000" dirty="0" smtClean="0"/>
              <a:t>Presentation title inserted here</a:t>
            </a:r>
            <a:endParaRPr lang="en-ZA" dirty="0"/>
          </a:p>
        </p:txBody>
      </p:sp>
      <p:sp>
        <p:nvSpPr>
          <p:cNvPr id="13" name="Text Placeholder 12"/>
          <p:cNvSpPr>
            <a:spLocks noGrp="1"/>
          </p:cNvSpPr>
          <p:nvPr>
            <p:ph type="body" sz="quarter" idx="11" hasCustomPrompt="1"/>
          </p:nvPr>
        </p:nvSpPr>
        <p:spPr>
          <a:xfrm>
            <a:off x="539551" y="2636912"/>
            <a:ext cx="8064897" cy="864096"/>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Subheading inserted here lorem ipsum dolor sit </a:t>
            </a:r>
            <a:r>
              <a:rPr lang="en-US" dirty="0" err="1" smtClean="0"/>
              <a:t>amet</a:t>
            </a:r>
            <a:r>
              <a:rPr lang="en-US" dirty="0" smtClean="0"/>
              <a:t>, </a:t>
            </a:r>
            <a:r>
              <a:rPr lang="en-US" dirty="0" err="1" smtClean="0"/>
              <a:t>consetetur</a:t>
            </a:r>
            <a:r>
              <a:rPr lang="en-US" dirty="0" smtClean="0"/>
              <a:t> </a:t>
            </a:r>
            <a:r>
              <a:rPr lang="en-US" dirty="0" err="1" smtClean="0"/>
              <a:t>sadipscing</a:t>
            </a:r>
            <a:r>
              <a:rPr lang="en-US" dirty="0" smtClean="0"/>
              <a:t> </a:t>
            </a:r>
            <a:r>
              <a:rPr lang="en-US" dirty="0" err="1" smtClean="0"/>
              <a:t>elitr</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nonumy</a:t>
            </a:r>
            <a:r>
              <a:rPr lang="en-US" dirty="0" smtClean="0"/>
              <a:t> </a:t>
            </a:r>
            <a:r>
              <a:rPr lang="en-US" dirty="0" err="1" smtClean="0"/>
              <a:t>eirmod</a:t>
            </a:r>
            <a:endParaRPr lang="en-ZA" dirty="0" smtClean="0"/>
          </a:p>
        </p:txBody>
      </p:sp>
      <p:sp>
        <p:nvSpPr>
          <p:cNvPr id="15" name="Text Placeholder 14"/>
          <p:cNvSpPr>
            <a:spLocks noGrp="1"/>
          </p:cNvSpPr>
          <p:nvPr>
            <p:ph type="body" sz="quarter" idx="12" hasCustomPrompt="1"/>
          </p:nvPr>
        </p:nvSpPr>
        <p:spPr>
          <a:xfrm>
            <a:off x="539552" y="3429000"/>
            <a:ext cx="8064896" cy="576064"/>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60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Presenter Name and Surname</a:t>
            </a:r>
            <a:endParaRPr lang="en-ZA" dirty="0" smtClean="0"/>
          </a:p>
        </p:txBody>
      </p:sp>
    </p:spTree>
    <p:extLst>
      <p:ext uri="{BB962C8B-B14F-4D97-AF65-F5344CB8AC3E}">
        <p14:creationId xmlns:p14="http://schemas.microsoft.com/office/powerpoint/2010/main" val="2874014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Graph slide 6">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l">
              <a:buNone/>
              <a:defRPr sz="2800" b="0">
                <a:solidFill>
                  <a:srgbClr val="000000"/>
                </a:solidFill>
              </a:defRPr>
            </a:lvl1pPr>
          </a:lstStyle>
          <a:p>
            <a:pPr lvl="0"/>
            <a:r>
              <a:rPr lang="en-ZA" dirty="0" smtClean="0"/>
              <a:t>GIVE A HEADING TO THIS GRAPH</a:t>
            </a:r>
            <a:endParaRPr lang="en-ZA" dirty="0"/>
          </a:p>
        </p:txBody>
      </p:sp>
    </p:spTree>
    <p:extLst>
      <p:ext uri="{BB962C8B-B14F-4D97-AF65-F5344CB8AC3E}">
        <p14:creationId xmlns:p14="http://schemas.microsoft.com/office/powerpoint/2010/main" val="15615352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Graph slide 7">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l">
              <a:buNone/>
              <a:defRPr sz="2800" b="0">
                <a:solidFill>
                  <a:srgbClr val="000000"/>
                </a:solidFill>
              </a:defRPr>
            </a:lvl1pPr>
          </a:lstStyle>
          <a:p>
            <a:pPr lvl="0"/>
            <a:r>
              <a:rPr lang="en-ZA" dirty="0" smtClean="0"/>
              <a:t>GIVE A HEADING TO THIS GRAPH</a:t>
            </a:r>
            <a:endParaRPr lang="en-ZA" dirty="0"/>
          </a:p>
        </p:txBody>
      </p:sp>
    </p:spTree>
    <p:extLst>
      <p:ext uri="{BB962C8B-B14F-4D97-AF65-F5344CB8AC3E}">
        <p14:creationId xmlns:p14="http://schemas.microsoft.com/office/powerpoint/2010/main" val="3403416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l">
              <a:buNone/>
              <a:defRPr sz="2800" b="0">
                <a:solidFill>
                  <a:srgbClr val="000000"/>
                </a:solidFill>
              </a:defRPr>
            </a:lvl1pPr>
          </a:lstStyle>
          <a:p>
            <a:pPr lvl="0"/>
            <a:r>
              <a:rPr lang="en-ZA" dirty="0" smtClean="0"/>
              <a:t>GIVE A HEADING TO THIS TABLE</a:t>
            </a:r>
            <a:endParaRPr lang="en-ZA" dirty="0"/>
          </a:p>
        </p:txBody>
      </p:sp>
      <p:sp>
        <p:nvSpPr>
          <p:cNvPr id="5" name="Picture Placeholder 6"/>
          <p:cNvSpPr>
            <a:spLocks noGrp="1"/>
          </p:cNvSpPr>
          <p:nvPr>
            <p:ph type="pic" sz="quarter" idx="10" hasCustomPrompt="1"/>
          </p:nvPr>
        </p:nvSpPr>
        <p:spPr>
          <a:xfrm>
            <a:off x="539552" y="1556792"/>
            <a:ext cx="8064896" cy="3888432"/>
          </a:xfrm>
          <a:prstGeom prst="rect">
            <a:avLst/>
          </a:prstGeom>
        </p:spPr>
        <p:txBody>
          <a:bodyPr/>
          <a:lstStyle>
            <a:lvl1pPr marL="0" indent="0" algn="ctr">
              <a:buNone/>
              <a:defRPr>
                <a:solidFill>
                  <a:srgbClr val="000000"/>
                </a:solidFill>
              </a:defRPr>
            </a:lvl1pPr>
          </a:lstStyle>
          <a:p>
            <a:r>
              <a:rPr lang="en-ZA" dirty="0" smtClean="0"/>
              <a:t>Insert table</a:t>
            </a:r>
            <a:endParaRPr lang="en-ZA" dirty="0"/>
          </a:p>
        </p:txBody>
      </p:sp>
    </p:spTree>
    <p:extLst>
      <p:ext uri="{BB962C8B-B14F-4D97-AF65-F5344CB8AC3E}">
        <p14:creationId xmlns:p14="http://schemas.microsoft.com/office/powerpoint/2010/main" val="38690668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1">
    <p:bg>
      <p:bgPr>
        <a:solidFill>
          <a:srgbClr val="0056A7"/>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655769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95837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ank you 1">
    <p:bg>
      <p:bgPr>
        <a:solidFill>
          <a:srgbClr val="0056A7"/>
        </a:solidFill>
        <a:effectLst/>
      </p:bgPr>
    </p:bg>
    <p:spTree>
      <p:nvGrpSpPr>
        <p:cNvPr id="1" name=""/>
        <p:cNvGrpSpPr/>
        <p:nvPr/>
      </p:nvGrpSpPr>
      <p:grpSpPr>
        <a:xfrm>
          <a:off x="0" y="0"/>
          <a:ext cx="0" cy="0"/>
          <a:chOff x="0" y="0"/>
          <a:chExt cx="0" cy="0"/>
        </a:xfrm>
      </p:grpSpPr>
      <p:sp>
        <p:nvSpPr>
          <p:cNvPr id="2" name="Text Placeholder 8"/>
          <p:cNvSpPr>
            <a:spLocks noGrp="1"/>
          </p:cNvSpPr>
          <p:nvPr>
            <p:ph type="body" sz="quarter" idx="11" hasCustomPrompt="1"/>
          </p:nvPr>
        </p:nvSpPr>
        <p:spPr>
          <a:xfrm>
            <a:off x="1980234" y="2421384"/>
            <a:ext cx="5184054" cy="863600"/>
          </a:xfrm>
          <a:prstGeom prst="rect">
            <a:avLst/>
          </a:prstGeom>
        </p:spPr>
        <p:txBody>
          <a:bodyPr>
            <a:noAutofit/>
          </a:bodyPr>
          <a:lstStyle>
            <a:lvl1pPr marL="0" indent="0" algn="ctr">
              <a:buNone/>
              <a:defRPr sz="2800" b="0" baseline="0">
                <a:solidFill>
                  <a:schemeClr val="bg1"/>
                </a:solidFill>
              </a:defRPr>
            </a:lvl1pPr>
          </a:lstStyle>
          <a:p>
            <a:pPr lvl="0"/>
            <a:r>
              <a:rPr lang="en-ZA" dirty="0" smtClean="0"/>
              <a:t>THANK YOU</a:t>
            </a:r>
            <a:endParaRPr lang="en-ZA" dirty="0"/>
          </a:p>
        </p:txBody>
      </p:sp>
    </p:spTree>
    <p:extLst>
      <p:ext uri="{BB962C8B-B14F-4D97-AF65-F5344CB8AC3E}">
        <p14:creationId xmlns:p14="http://schemas.microsoft.com/office/powerpoint/2010/main" val="42196497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 name="Text Placeholder 8"/>
          <p:cNvSpPr>
            <a:spLocks noGrp="1"/>
          </p:cNvSpPr>
          <p:nvPr>
            <p:ph type="body" sz="quarter" idx="11" hasCustomPrompt="1"/>
          </p:nvPr>
        </p:nvSpPr>
        <p:spPr>
          <a:xfrm>
            <a:off x="1980234" y="2421384"/>
            <a:ext cx="5184054" cy="863600"/>
          </a:xfrm>
          <a:prstGeom prst="rect">
            <a:avLst/>
          </a:prstGeom>
        </p:spPr>
        <p:txBody>
          <a:bodyPr>
            <a:noAutofit/>
          </a:bodyPr>
          <a:lstStyle>
            <a:lvl1pPr marL="0" indent="0" algn="ctr">
              <a:buNone/>
              <a:defRPr sz="2800" b="0" baseline="0">
                <a:solidFill>
                  <a:srgbClr val="000000"/>
                </a:solidFill>
              </a:defRPr>
            </a:lvl1pPr>
          </a:lstStyle>
          <a:p>
            <a:pPr lvl="0"/>
            <a:r>
              <a:rPr lang="en-ZA" dirty="0" smtClean="0"/>
              <a:t>THANK YOU</a:t>
            </a:r>
            <a:endParaRPr lang="en-ZA" dirty="0"/>
          </a:p>
        </p:txBody>
      </p:sp>
    </p:spTree>
    <p:extLst>
      <p:ext uri="{BB962C8B-B14F-4D97-AF65-F5344CB8AC3E}">
        <p14:creationId xmlns:p14="http://schemas.microsoft.com/office/powerpoint/2010/main" val="2920237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bg>
      <p:bgPr>
        <a:solidFill>
          <a:srgbClr val="0056A7"/>
        </a:solid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1" hasCustomPrompt="1"/>
          </p:nvPr>
        </p:nvSpPr>
        <p:spPr>
          <a:xfrm>
            <a:off x="539551" y="1268760"/>
            <a:ext cx="8064897" cy="720080"/>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Subheading inserted here lorem ipsum dolor sit </a:t>
            </a:r>
            <a:r>
              <a:rPr lang="en-US" dirty="0" err="1" smtClean="0"/>
              <a:t>amet</a:t>
            </a:r>
            <a:r>
              <a:rPr lang="en-US" dirty="0" smtClean="0"/>
              <a:t>, </a:t>
            </a:r>
            <a:r>
              <a:rPr lang="en-US" dirty="0" err="1" smtClean="0"/>
              <a:t>consetetur</a:t>
            </a:r>
            <a:r>
              <a:rPr lang="en-US" dirty="0" smtClean="0"/>
              <a:t> </a:t>
            </a:r>
            <a:r>
              <a:rPr lang="en-US" dirty="0" err="1" smtClean="0"/>
              <a:t>sadipscing</a:t>
            </a:r>
            <a:r>
              <a:rPr lang="en-US" dirty="0" smtClean="0"/>
              <a:t> </a:t>
            </a:r>
            <a:r>
              <a:rPr lang="en-US" dirty="0" err="1" smtClean="0"/>
              <a:t>elitr</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nonumy</a:t>
            </a:r>
            <a:r>
              <a:rPr lang="en-US" dirty="0" smtClean="0"/>
              <a:t> </a:t>
            </a:r>
            <a:r>
              <a:rPr lang="en-US" dirty="0" err="1" smtClean="0"/>
              <a:t>eirmod</a:t>
            </a:r>
            <a:endParaRPr lang="en-ZA" dirty="0" smtClean="0"/>
          </a:p>
        </p:txBody>
      </p:sp>
      <p:sp>
        <p:nvSpPr>
          <p:cNvPr id="15" name="Text Placeholder 14"/>
          <p:cNvSpPr>
            <a:spLocks noGrp="1"/>
          </p:cNvSpPr>
          <p:nvPr>
            <p:ph type="body" sz="quarter" idx="12" hasCustomPrompt="1"/>
          </p:nvPr>
        </p:nvSpPr>
        <p:spPr>
          <a:xfrm>
            <a:off x="539552" y="2060848"/>
            <a:ext cx="8064896" cy="576064"/>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60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Presenter Name and Surname</a:t>
            </a:r>
            <a:endParaRPr lang="en-ZA" dirty="0" smtClean="0"/>
          </a:p>
        </p:txBody>
      </p:sp>
      <p:sp>
        <p:nvSpPr>
          <p:cNvPr id="6" name="Text Placeholder 12"/>
          <p:cNvSpPr>
            <a:spLocks noGrp="1"/>
          </p:cNvSpPr>
          <p:nvPr>
            <p:ph type="body" sz="quarter" idx="13" hasCustomPrompt="1"/>
          </p:nvPr>
        </p:nvSpPr>
        <p:spPr>
          <a:xfrm>
            <a:off x="539552" y="548680"/>
            <a:ext cx="8064896" cy="648072"/>
          </a:xfrm>
          <a:prstGeom prst="rect">
            <a:avLst/>
          </a:prstGeo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200" b="1">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Presentation title inserted here</a:t>
            </a:r>
            <a:endParaRPr lang="en-ZA" dirty="0" smtClean="0"/>
          </a:p>
        </p:txBody>
      </p:sp>
    </p:spTree>
    <p:extLst>
      <p:ext uri="{BB962C8B-B14F-4D97-AF65-F5344CB8AC3E}">
        <p14:creationId xmlns:p14="http://schemas.microsoft.com/office/powerpoint/2010/main" val="1327678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ing">
    <p:bg>
      <p:bgPr>
        <a:solidFill>
          <a:srgbClr val="0056A7"/>
        </a:solid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1" hasCustomPrompt="1"/>
          </p:nvPr>
        </p:nvSpPr>
        <p:spPr>
          <a:xfrm>
            <a:off x="539551" y="2780928"/>
            <a:ext cx="8064897" cy="720080"/>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baseline="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Description of this section</a:t>
            </a:r>
            <a:endParaRPr lang="en-ZA" dirty="0" smtClean="0"/>
          </a:p>
        </p:txBody>
      </p:sp>
      <p:sp>
        <p:nvSpPr>
          <p:cNvPr id="3" name="Text Placeholder 2"/>
          <p:cNvSpPr>
            <a:spLocks noGrp="1"/>
          </p:cNvSpPr>
          <p:nvPr>
            <p:ph type="body" sz="quarter" idx="14" hasCustomPrompt="1"/>
          </p:nvPr>
        </p:nvSpPr>
        <p:spPr>
          <a:xfrm>
            <a:off x="539552" y="2204864"/>
            <a:ext cx="8064896" cy="504825"/>
          </a:xfrm>
          <a:prstGeom prst="rect">
            <a:avLst/>
          </a:prstGeom>
        </p:spPr>
        <p:txBody>
          <a:bodyPr>
            <a:noAutofit/>
          </a:bodyPr>
          <a:lstStyle>
            <a:lvl1pPr marL="0" indent="0" algn="l">
              <a:buNone/>
              <a:defRPr sz="2400" b="1" baseline="0">
                <a:solidFill>
                  <a:schemeClr val="bg1"/>
                </a:solidFill>
              </a:defRPr>
            </a:lvl1pPr>
            <a:lvl2pPr>
              <a:defRPr sz="2400">
                <a:solidFill>
                  <a:schemeClr val="bg1"/>
                </a:solidFill>
              </a:defRPr>
            </a:lvl2pPr>
            <a:lvl3pPr>
              <a:defRPr sz="2400">
                <a:solidFill>
                  <a:schemeClr val="bg1"/>
                </a:solidFill>
              </a:defRPr>
            </a:lvl3pPr>
            <a:lvl4pPr>
              <a:defRPr sz="2400">
                <a:solidFill>
                  <a:schemeClr val="bg1"/>
                </a:solidFill>
              </a:defRPr>
            </a:lvl4pPr>
            <a:lvl5pPr>
              <a:defRPr sz="2400">
                <a:solidFill>
                  <a:schemeClr val="bg1"/>
                </a:solidFill>
              </a:defRPr>
            </a:lvl5pPr>
          </a:lstStyle>
          <a:p>
            <a:pPr lvl="0"/>
            <a:r>
              <a:rPr lang="en-ZA" dirty="0" smtClean="0"/>
              <a:t>SECTION HEADING</a:t>
            </a:r>
            <a:endParaRPr lang="en-ZA" dirty="0"/>
          </a:p>
        </p:txBody>
      </p:sp>
    </p:spTree>
    <p:extLst>
      <p:ext uri="{BB962C8B-B14F-4D97-AF65-F5344CB8AC3E}">
        <p14:creationId xmlns:p14="http://schemas.microsoft.com/office/powerpoint/2010/main" val="728556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slide (long) 1">
    <p:bg>
      <p:bgPr>
        <a:solidFill>
          <a:srgbClr val="0056A7"/>
        </a:solidFill>
        <a:effectLst/>
      </p:bgPr>
    </p:bg>
    <p:spTree>
      <p:nvGrpSpPr>
        <p:cNvPr id="1" name=""/>
        <p:cNvGrpSpPr/>
        <p:nvPr/>
      </p:nvGrpSpPr>
      <p:grpSpPr>
        <a:xfrm>
          <a:off x="0" y="0"/>
          <a:ext cx="0" cy="0"/>
          <a:chOff x="0" y="0"/>
          <a:chExt cx="0" cy="0"/>
        </a:xfrm>
      </p:grpSpPr>
      <p:sp>
        <p:nvSpPr>
          <p:cNvPr id="6" name="Text Placeholder 12"/>
          <p:cNvSpPr>
            <a:spLocks noGrp="1"/>
          </p:cNvSpPr>
          <p:nvPr>
            <p:ph type="body" sz="quarter" idx="13" hasCustomPrompt="1"/>
          </p:nvPr>
        </p:nvSpPr>
        <p:spPr>
          <a:xfrm>
            <a:off x="539552" y="548680"/>
            <a:ext cx="8064896" cy="4824536"/>
          </a:xfrm>
          <a:prstGeom prst="rect">
            <a:avLst/>
          </a:prstGeo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500" b="0" baseline="0">
                <a:solidFill>
                  <a:schemeClr val="bg1"/>
                </a:solidFill>
              </a:defRPr>
            </a:lvl1pPr>
            <a:lvl2pPr>
              <a:defRPr>
                <a:solidFill>
                  <a:schemeClr val="bg1"/>
                </a:solidFill>
              </a:defRPr>
            </a:lvl2pPr>
            <a:lvl3pPr>
              <a:defRPr>
                <a:solidFill>
                  <a:schemeClr val="bg1"/>
                </a:solidFill>
              </a:defRPr>
            </a:lvl3pPr>
            <a:lvl4pPr>
              <a:buNone/>
              <a:defRPr>
                <a:solidFill>
                  <a:schemeClr val="bg1"/>
                </a:solidFill>
              </a:defRPr>
            </a:lvl4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LONG QUOTE SLIDE Lorem ipsum dolor sit </a:t>
            </a:r>
            <a:r>
              <a:rPr lang="en-US" dirty="0" err="1" smtClean="0"/>
              <a:t>amet</a:t>
            </a:r>
            <a:r>
              <a:rPr lang="en-US" dirty="0" smtClean="0"/>
              <a:t>, </a:t>
            </a:r>
            <a:r>
              <a:rPr lang="en-US" dirty="0" err="1" smtClean="0"/>
              <a:t>consetetur</a:t>
            </a:r>
            <a:r>
              <a:rPr lang="en-US" dirty="0" smtClean="0"/>
              <a:t> </a:t>
            </a:r>
            <a:r>
              <a:rPr lang="en-US" dirty="0" err="1" smtClean="0"/>
              <a:t>sadipscing</a:t>
            </a:r>
            <a:r>
              <a:rPr lang="en-US" dirty="0" smtClean="0"/>
              <a:t> </a:t>
            </a:r>
            <a:r>
              <a:rPr lang="en-US" dirty="0" err="1" smtClean="0"/>
              <a:t>elitr</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nonumy</a:t>
            </a:r>
            <a:r>
              <a:rPr lang="en-US" dirty="0" smtClean="0"/>
              <a:t> </a:t>
            </a:r>
            <a:r>
              <a:rPr lang="en-US" dirty="0" err="1" smtClean="0"/>
              <a:t>eirmod</a:t>
            </a:r>
            <a:r>
              <a:rPr lang="en-US" dirty="0" smtClean="0"/>
              <a:t> </a:t>
            </a:r>
            <a:r>
              <a:rPr lang="en-US" dirty="0" err="1" smtClean="0"/>
              <a:t>tempor</a:t>
            </a:r>
            <a:r>
              <a:rPr lang="en-US" dirty="0" smtClean="0"/>
              <a:t> </a:t>
            </a:r>
            <a:r>
              <a:rPr lang="en-US" dirty="0" err="1" smtClean="0"/>
              <a:t>invidunt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aliquyam</a:t>
            </a:r>
            <a:r>
              <a:rPr lang="en-US" dirty="0" smtClean="0"/>
              <a:t> </a:t>
            </a:r>
            <a:r>
              <a:rPr lang="en-US" dirty="0" err="1" smtClean="0"/>
              <a:t>erat</a:t>
            </a:r>
            <a:r>
              <a:rPr lang="en-US" dirty="0" smtClean="0"/>
              <a:t>, </a:t>
            </a:r>
            <a:r>
              <a:rPr lang="en-US" dirty="0" err="1" smtClean="0"/>
              <a:t>sed</a:t>
            </a:r>
            <a:r>
              <a:rPr lang="en-US" dirty="0" smtClean="0"/>
              <a:t> </a:t>
            </a:r>
            <a:r>
              <a:rPr lang="en-US" dirty="0" err="1" smtClean="0"/>
              <a:t>diam</a:t>
            </a:r>
            <a:r>
              <a:rPr lang="en-US" dirty="0" smtClean="0"/>
              <a:t> </a:t>
            </a:r>
            <a:r>
              <a:rPr lang="en-US" dirty="0" err="1" smtClean="0"/>
              <a:t>voluptua</a:t>
            </a:r>
            <a:r>
              <a:rPr lang="en-US" dirty="0" smtClean="0"/>
              <a:t>. At </a:t>
            </a:r>
            <a:r>
              <a:rPr lang="en-US" dirty="0" err="1" smtClean="0"/>
              <a:t>vero</a:t>
            </a:r>
            <a:r>
              <a:rPr lang="en-US" dirty="0" smtClean="0"/>
              <a:t> </a:t>
            </a:r>
            <a:r>
              <a:rPr lang="en-US" dirty="0" err="1" smtClean="0"/>
              <a:t>eos</a:t>
            </a:r>
            <a:r>
              <a:rPr lang="en-US" dirty="0" smtClean="0"/>
              <a:t> et </a:t>
            </a:r>
            <a:r>
              <a:rPr lang="en-US" dirty="0" err="1" smtClean="0"/>
              <a:t>accusam</a:t>
            </a:r>
            <a:r>
              <a:rPr lang="en-US" dirty="0" smtClean="0"/>
              <a:t> et </a:t>
            </a:r>
            <a:r>
              <a:rPr lang="en-US" dirty="0" err="1" smtClean="0"/>
              <a:t>justo</a:t>
            </a:r>
            <a:r>
              <a:rPr lang="en-US" dirty="0" smtClean="0"/>
              <a:t> duo </a:t>
            </a:r>
            <a:r>
              <a:rPr lang="en-US" dirty="0" err="1" smtClean="0"/>
              <a:t>dolores</a:t>
            </a:r>
            <a:r>
              <a:rPr lang="en-US" dirty="0" smtClean="0"/>
              <a:t> et </a:t>
            </a:r>
            <a:r>
              <a:rPr lang="en-US" dirty="0" err="1" smtClean="0"/>
              <a:t>ea</a:t>
            </a:r>
            <a:r>
              <a:rPr lang="en-US" dirty="0" smtClean="0"/>
              <a:t> </a:t>
            </a:r>
            <a:r>
              <a:rPr lang="en-US" dirty="0" err="1" smtClean="0"/>
              <a:t>rebum</a:t>
            </a:r>
            <a:r>
              <a:rPr lang="en-US" dirty="0" smtClean="0"/>
              <a:t>. Stet </a:t>
            </a:r>
            <a:r>
              <a:rPr lang="en-US" dirty="0" err="1" smtClean="0"/>
              <a:t>clita</a:t>
            </a:r>
            <a:r>
              <a:rPr lang="en-US" dirty="0" smtClean="0"/>
              <a:t> </a:t>
            </a:r>
            <a:r>
              <a:rPr lang="en-US" dirty="0" err="1" smtClean="0"/>
              <a:t>kasd</a:t>
            </a:r>
            <a:r>
              <a:rPr lang="en-US" dirty="0" smtClean="0"/>
              <a:t> </a:t>
            </a:r>
            <a:r>
              <a:rPr lang="en-US" dirty="0" err="1" smtClean="0"/>
              <a:t>gubergren</a:t>
            </a:r>
            <a:r>
              <a:rPr lang="en-US" dirty="0" smtClean="0"/>
              <a:t>, no sea </a:t>
            </a:r>
            <a:r>
              <a:rPr lang="en-US" dirty="0" err="1" smtClean="0"/>
              <a:t>takimata</a:t>
            </a:r>
            <a:r>
              <a:rPr lang="en-US" dirty="0" smtClean="0"/>
              <a:t> </a:t>
            </a:r>
            <a:r>
              <a:rPr lang="en-US" dirty="0" err="1" smtClean="0"/>
              <a:t>sanctus</a:t>
            </a:r>
            <a:r>
              <a:rPr lang="en-US" dirty="0" smtClean="0"/>
              <a:t> </a:t>
            </a:r>
            <a:r>
              <a:rPr lang="en-US" dirty="0" err="1" smtClean="0"/>
              <a:t>est</a:t>
            </a:r>
            <a:r>
              <a:rPr lang="en-US" dirty="0" smtClean="0"/>
              <a:t> Lorem ipsum dolor sit </a:t>
            </a:r>
            <a:r>
              <a:rPr lang="en-US" dirty="0" err="1" smtClean="0"/>
              <a:t>amet</a:t>
            </a:r>
            <a:r>
              <a:rPr lang="en-US" dirty="0" smtClean="0"/>
              <a:t>. Lorem ipsum dolor sit </a:t>
            </a:r>
            <a:r>
              <a:rPr lang="en-US" dirty="0" err="1" smtClean="0"/>
              <a:t>amet</a:t>
            </a:r>
            <a:r>
              <a:rPr lang="en-US" dirty="0" smtClean="0"/>
              <a:t>, </a:t>
            </a:r>
            <a:r>
              <a:rPr lang="en-US" dirty="0" err="1" smtClean="0"/>
              <a:t>consetetur</a:t>
            </a:r>
            <a:r>
              <a:rPr lang="en-US" dirty="0" smtClean="0"/>
              <a:t> </a:t>
            </a:r>
            <a:r>
              <a:rPr lang="en-US" dirty="0" err="1" smtClean="0"/>
              <a:t>sadipscing</a:t>
            </a:r>
            <a:r>
              <a:rPr lang="en-US" dirty="0" smtClean="0"/>
              <a:t> </a:t>
            </a:r>
            <a:r>
              <a:rPr lang="en-US" dirty="0" err="1" smtClean="0"/>
              <a:t>elitr</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nonumy</a:t>
            </a:r>
            <a:r>
              <a:rPr lang="en-US" dirty="0" smtClean="0"/>
              <a:t> </a:t>
            </a:r>
            <a:r>
              <a:rPr lang="en-US" dirty="0" err="1" smtClean="0"/>
              <a:t>eirmod</a:t>
            </a:r>
            <a:r>
              <a:rPr lang="en-US" dirty="0" smtClean="0"/>
              <a:t> </a:t>
            </a:r>
            <a:r>
              <a:rPr lang="en-US" dirty="0" err="1" smtClean="0"/>
              <a:t>tempor</a:t>
            </a:r>
            <a:r>
              <a:rPr lang="en-US" dirty="0" smtClean="0"/>
              <a:t> </a:t>
            </a:r>
            <a:r>
              <a:rPr lang="en-US" dirty="0" err="1" smtClean="0"/>
              <a:t>invidunt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aliquyam</a:t>
            </a:r>
            <a:r>
              <a:rPr lang="en-US" dirty="0" smtClean="0"/>
              <a:t> </a:t>
            </a:r>
            <a:r>
              <a:rPr lang="en-US" dirty="0" err="1" smtClean="0"/>
              <a:t>erat</a:t>
            </a:r>
            <a:r>
              <a:rPr lang="en-US" dirty="0" smtClean="0"/>
              <a:t>, </a:t>
            </a:r>
            <a:r>
              <a:rPr lang="en-US" dirty="0" err="1" smtClean="0"/>
              <a:t>sed</a:t>
            </a:r>
            <a:r>
              <a:rPr lang="en-US" dirty="0" smtClean="0"/>
              <a:t> </a:t>
            </a:r>
            <a:r>
              <a:rPr lang="en-US" dirty="0" err="1" smtClean="0"/>
              <a:t>diam</a:t>
            </a:r>
            <a:r>
              <a:rPr lang="en-US" dirty="0" smtClean="0"/>
              <a:t> </a:t>
            </a:r>
            <a:r>
              <a:rPr lang="en-US" dirty="0" err="1" smtClean="0"/>
              <a:t>voluptua</a:t>
            </a:r>
            <a:r>
              <a:rPr lang="en-US" dirty="0" smtClean="0"/>
              <a:t>. </a:t>
            </a:r>
          </a:p>
        </p:txBody>
      </p:sp>
      <p:sp>
        <p:nvSpPr>
          <p:cNvPr id="3" name="Text Placeholder 2"/>
          <p:cNvSpPr>
            <a:spLocks noGrp="1"/>
          </p:cNvSpPr>
          <p:nvPr>
            <p:ph type="body" sz="quarter" idx="14" hasCustomPrompt="1"/>
          </p:nvPr>
        </p:nvSpPr>
        <p:spPr>
          <a:xfrm>
            <a:off x="539750" y="5804495"/>
            <a:ext cx="8064698" cy="360809"/>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0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Source: Lorem Ipsum Dolor Sit</a:t>
            </a:r>
            <a:endParaRPr lang="en-ZA" dirty="0" smtClean="0"/>
          </a:p>
        </p:txBody>
      </p:sp>
    </p:spTree>
    <p:extLst>
      <p:ext uri="{BB962C8B-B14F-4D97-AF65-F5344CB8AC3E}">
        <p14:creationId xmlns:p14="http://schemas.microsoft.com/office/powerpoint/2010/main" val="885092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long) 2">
    <p:spTree>
      <p:nvGrpSpPr>
        <p:cNvPr id="1" name=""/>
        <p:cNvGrpSpPr/>
        <p:nvPr/>
      </p:nvGrpSpPr>
      <p:grpSpPr>
        <a:xfrm>
          <a:off x="0" y="0"/>
          <a:ext cx="0" cy="0"/>
          <a:chOff x="0" y="0"/>
          <a:chExt cx="0" cy="0"/>
        </a:xfrm>
      </p:grpSpPr>
      <p:sp>
        <p:nvSpPr>
          <p:cNvPr id="6" name="Text Placeholder 12"/>
          <p:cNvSpPr>
            <a:spLocks noGrp="1"/>
          </p:cNvSpPr>
          <p:nvPr>
            <p:ph type="body" sz="quarter" idx="13" hasCustomPrompt="1"/>
          </p:nvPr>
        </p:nvSpPr>
        <p:spPr>
          <a:xfrm>
            <a:off x="539552" y="548680"/>
            <a:ext cx="8064896" cy="4824536"/>
          </a:xfrm>
          <a:prstGeom prst="rect">
            <a:avLst/>
          </a:prstGeo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500" b="0">
                <a:solidFill>
                  <a:srgbClr val="000000"/>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LONG QUOTE SLIDE Lorem ipsum dolor sit </a:t>
            </a:r>
            <a:r>
              <a:rPr lang="en-US" dirty="0" err="1" smtClean="0"/>
              <a:t>amet</a:t>
            </a:r>
            <a:r>
              <a:rPr lang="en-US" dirty="0" smtClean="0"/>
              <a:t>, </a:t>
            </a:r>
            <a:r>
              <a:rPr lang="en-US" dirty="0" err="1" smtClean="0"/>
              <a:t>consetetur</a:t>
            </a:r>
            <a:r>
              <a:rPr lang="en-US" dirty="0" smtClean="0"/>
              <a:t> </a:t>
            </a:r>
            <a:r>
              <a:rPr lang="en-US" dirty="0" err="1" smtClean="0"/>
              <a:t>sadipscing</a:t>
            </a:r>
            <a:r>
              <a:rPr lang="en-US" dirty="0" smtClean="0"/>
              <a:t> </a:t>
            </a:r>
            <a:r>
              <a:rPr lang="en-US" dirty="0" err="1" smtClean="0"/>
              <a:t>elitr</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nonumy</a:t>
            </a:r>
            <a:r>
              <a:rPr lang="en-US" dirty="0" smtClean="0"/>
              <a:t> </a:t>
            </a:r>
            <a:r>
              <a:rPr lang="en-US" dirty="0" err="1" smtClean="0"/>
              <a:t>eirmod</a:t>
            </a:r>
            <a:r>
              <a:rPr lang="en-US" dirty="0" smtClean="0"/>
              <a:t> </a:t>
            </a:r>
            <a:r>
              <a:rPr lang="en-US" dirty="0" err="1" smtClean="0"/>
              <a:t>tempor</a:t>
            </a:r>
            <a:r>
              <a:rPr lang="en-US" dirty="0" smtClean="0"/>
              <a:t> </a:t>
            </a:r>
            <a:r>
              <a:rPr lang="en-US" dirty="0" err="1" smtClean="0"/>
              <a:t>invidunt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aliquyam</a:t>
            </a:r>
            <a:r>
              <a:rPr lang="en-US" dirty="0" smtClean="0"/>
              <a:t> </a:t>
            </a:r>
            <a:r>
              <a:rPr lang="en-US" dirty="0" err="1" smtClean="0"/>
              <a:t>erat</a:t>
            </a:r>
            <a:r>
              <a:rPr lang="en-US" dirty="0" smtClean="0"/>
              <a:t>, </a:t>
            </a:r>
            <a:r>
              <a:rPr lang="en-US" dirty="0" err="1" smtClean="0"/>
              <a:t>sed</a:t>
            </a:r>
            <a:r>
              <a:rPr lang="en-US" dirty="0" smtClean="0"/>
              <a:t> </a:t>
            </a:r>
            <a:r>
              <a:rPr lang="en-US" dirty="0" err="1" smtClean="0"/>
              <a:t>diam</a:t>
            </a:r>
            <a:r>
              <a:rPr lang="en-US" dirty="0" smtClean="0"/>
              <a:t> </a:t>
            </a:r>
            <a:r>
              <a:rPr lang="en-US" dirty="0" err="1" smtClean="0"/>
              <a:t>voluptua</a:t>
            </a:r>
            <a:r>
              <a:rPr lang="en-US" dirty="0" smtClean="0"/>
              <a:t>. At </a:t>
            </a:r>
            <a:r>
              <a:rPr lang="en-US" dirty="0" err="1" smtClean="0"/>
              <a:t>vero</a:t>
            </a:r>
            <a:r>
              <a:rPr lang="en-US" dirty="0" smtClean="0"/>
              <a:t> </a:t>
            </a:r>
            <a:r>
              <a:rPr lang="en-US" dirty="0" err="1" smtClean="0"/>
              <a:t>eos</a:t>
            </a:r>
            <a:r>
              <a:rPr lang="en-US" dirty="0" smtClean="0"/>
              <a:t> et </a:t>
            </a:r>
            <a:r>
              <a:rPr lang="en-US" dirty="0" err="1" smtClean="0"/>
              <a:t>accusam</a:t>
            </a:r>
            <a:r>
              <a:rPr lang="en-US" dirty="0" smtClean="0"/>
              <a:t> et </a:t>
            </a:r>
            <a:r>
              <a:rPr lang="en-US" dirty="0" err="1" smtClean="0"/>
              <a:t>justo</a:t>
            </a:r>
            <a:r>
              <a:rPr lang="en-US" dirty="0" smtClean="0"/>
              <a:t> duo </a:t>
            </a:r>
            <a:r>
              <a:rPr lang="en-US" dirty="0" err="1" smtClean="0"/>
              <a:t>dolores</a:t>
            </a:r>
            <a:r>
              <a:rPr lang="en-US" dirty="0" smtClean="0"/>
              <a:t> et </a:t>
            </a:r>
            <a:r>
              <a:rPr lang="en-US" dirty="0" err="1" smtClean="0"/>
              <a:t>ea</a:t>
            </a:r>
            <a:r>
              <a:rPr lang="en-US" dirty="0" smtClean="0"/>
              <a:t> </a:t>
            </a:r>
            <a:r>
              <a:rPr lang="en-US" dirty="0" err="1" smtClean="0"/>
              <a:t>rebum</a:t>
            </a:r>
            <a:r>
              <a:rPr lang="en-US" dirty="0" smtClean="0"/>
              <a:t>. Stet </a:t>
            </a:r>
            <a:r>
              <a:rPr lang="en-US" dirty="0" err="1" smtClean="0"/>
              <a:t>clita</a:t>
            </a:r>
            <a:r>
              <a:rPr lang="en-US" dirty="0" smtClean="0"/>
              <a:t> </a:t>
            </a:r>
            <a:r>
              <a:rPr lang="en-US" dirty="0" err="1" smtClean="0"/>
              <a:t>kasd</a:t>
            </a:r>
            <a:r>
              <a:rPr lang="en-US" dirty="0" smtClean="0"/>
              <a:t> </a:t>
            </a:r>
            <a:r>
              <a:rPr lang="en-US" dirty="0" err="1" smtClean="0"/>
              <a:t>gubergren</a:t>
            </a:r>
            <a:r>
              <a:rPr lang="en-US" dirty="0" smtClean="0"/>
              <a:t>, no sea </a:t>
            </a:r>
            <a:r>
              <a:rPr lang="en-US" dirty="0" err="1" smtClean="0"/>
              <a:t>takimata</a:t>
            </a:r>
            <a:r>
              <a:rPr lang="en-US" dirty="0" smtClean="0"/>
              <a:t> </a:t>
            </a:r>
            <a:r>
              <a:rPr lang="en-US" dirty="0" err="1" smtClean="0"/>
              <a:t>sanctus</a:t>
            </a:r>
            <a:r>
              <a:rPr lang="en-US" dirty="0" smtClean="0"/>
              <a:t> </a:t>
            </a:r>
            <a:r>
              <a:rPr lang="en-US" dirty="0" err="1" smtClean="0"/>
              <a:t>est</a:t>
            </a:r>
            <a:r>
              <a:rPr lang="en-US" dirty="0" smtClean="0"/>
              <a:t> Lorem ipsum dolor sit </a:t>
            </a:r>
            <a:r>
              <a:rPr lang="en-US" dirty="0" err="1" smtClean="0"/>
              <a:t>amet</a:t>
            </a:r>
            <a:r>
              <a:rPr lang="en-US" dirty="0" smtClean="0"/>
              <a:t>. Lorem ipsum dolor sit </a:t>
            </a:r>
            <a:r>
              <a:rPr lang="en-US" dirty="0" err="1" smtClean="0"/>
              <a:t>amet</a:t>
            </a:r>
            <a:r>
              <a:rPr lang="en-US" dirty="0" smtClean="0"/>
              <a:t>, </a:t>
            </a:r>
            <a:r>
              <a:rPr lang="en-US" dirty="0" err="1" smtClean="0"/>
              <a:t>consetetur</a:t>
            </a:r>
            <a:r>
              <a:rPr lang="en-US" dirty="0" smtClean="0"/>
              <a:t> </a:t>
            </a:r>
            <a:r>
              <a:rPr lang="en-US" dirty="0" err="1" smtClean="0"/>
              <a:t>sadipscing</a:t>
            </a:r>
            <a:r>
              <a:rPr lang="en-US" dirty="0" smtClean="0"/>
              <a:t> </a:t>
            </a:r>
            <a:r>
              <a:rPr lang="en-US" dirty="0" err="1" smtClean="0"/>
              <a:t>elitr</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nonumy</a:t>
            </a:r>
            <a:r>
              <a:rPr lang="en-US" dirty="0" smtClean="0"/>
              <a:t> </a:t>
            </a:r>
            <a:r>
              <a:rPr lang="en-US" dirty="0" err="1" smtClean="0"/>
              <a:t>eirmod</a:t>
            </a:r>
            <a:r>
              <a:rPr lang="en-US" dirty="0" smtClean="0"/>
              <a:t> </a:t>
            </a:r>
            <a:r>
              <a:rPr lang="en-US" dirty="0" err="1" smtClean="0"/>
              <a:t>tempor</a:t>
            </a:r>
            <a:r>
              <a:rPr lang="en-US" dirty="0" smtClean="0"/>
              <a:t> </a:t>
            </a:r>
            <a:r>
              <a:rPr lang="en-US" dirty="0" err="1" smtClean="0"/>
              <a:t>invidunt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aliquyam</a:t>
            </a:r>
            <a:r>
              <a:rPr lang="en-US" dirty="0" smtClean="0"/>
              <a:t> </a:t>
            </a:r>
            <a:r>
              <a:rPr lang="en-US" dirty="0" err="1" smtClean="0"/>
              <a:t>erat</a:t>
            </a:r>
            <a:r>
              <a:rPr lang="en-US" dirty="0" smtClean="0"/>
              <a:t>, </a:t>
            </a:r>
            <a:r>
              <a:rPr lang="en-US" dirty="0" err="1" smtClean="0"/>
              <a:t>sed</a:t>
            </a:r>
            <a:r>
              <a:rPr lang="en-US" dirty="0" smtClean="0"/>
              <a:t> </a:t>
            </a:r>
            <a:r>
              <a:rPr lang="en-US" dirty="0" err="1" smtClean="0"/>
              <a:t>diam</a:t>
            </a:r>
            <a:r>
              <a:rPr lang="en-US" dirty="0" smtClean="0"/>
              <a:t> </a:t>
            </a:r>
            <a:r>
              <a:rPr lang="en-US" dirty="0" err="1" smtClean="0"/>
              <a:t>voluptua</a:t>
            </a:r>
            <a:r>
              <a:rPr lang="en-US" dirty="0" smtClean="0"/>
              <a:t>. </a:t>
            </a:r>
          </a:p>
        </p:txBody>
      </p:sp>
      <p:sp>
        <p:nvSpPr>
          <p:cNvPr id="3" name="Text Placeholder 2"/>
          <p:cNvSpPr>
            <a:spLocks noGrp="1"/>
          </p:cNvSpPr>
          <p:nvPr>
            <p:ph type="body" sz="quarter" idx="14" hasCustomPrompt="1"/>
          </p:nvPr>
        </p:nvSpPr>
        <p:spPr>
          <a:xfrm>
            <a:off x="539750" y="5804495"/>
            <a:ext cx="8064698" cy="360809"/>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00">
                <a:solidFill>
                  <a:srgbClr val="000000"/>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Source: Lorem Ipsum Dolor Sit</a:t>
            </a:r>
            <a:endParaRPr lang="en-ZA" dirty="0" smtClean="0"/>
          </a:p>
        </p:txBody>
      </p:sp>
    </p:spTree>
    <p:extLst>
      <p:ext uri="{BB962C8B-B14F-4D97-AF65-F5344CB8AC3E}">
        <p14:creationId xmlns:p14="http://schemas.microsoft.com/office/powerpoint/2010/main" val="1006950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slide (short) 1">
    <p:bg>
      <p:bgPr>
        <a:solidFill>
          <a:srgbClr val="0056A7"/>
        </a:solidFill>
        <a:effectLst/>
      </p:bgPr>
    </p:bg>
    <p:spTree>
      <p:nvGrpSpPr>
        <p:cNvPr id="1" name=""/>
        <p:cNvGrpSpPr/>
        <p:nvPr/>
      </p:nvGrpSpPr>
      <p:grpSpPr>
        <a:xfrm>
          <a:off x="0" y="0"/>
          <a:ext cx="0" cy="0"/>
          <a:chOff x="0" y="0"/>
          <a:chExt cx="0" cy="0"/>
        </a:xfrm>
      </p:grpSpPr>
      <p:sp>
        <p:nvSpPr>
          <p:cNvPr id="6" name="Text Placeholder 12"/>
          <p:cNvSpPr>
            <a:spLocks noGrp="1"/>
          </p:cNvSpPr>
          <p:nvPr>
            <p:ph type="body" sz="quarter" idx="13" hasCustomPrompt="1"/>
          </p:nvPr>
        </p:nvSpPr>
        <p:spPr>
          <a:xfrm>
            <a:off x="539552" y="1916832"/>
            <a:ext cx="8064896" cy="1728192"/>
          </a:xfrm>
          <a:prstGeom prst="rect">
            <a:avLst/>
          </a:prstGeo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500" b="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SHORT QUOTE SLIDE Lorem ipsum dolor sit </a:t>
            </a:r>
            <a:r>
              <a:rPr lang="en-US" dirty="0" err="1" smtClean="0"/>
              <a:t>amet</a:t>
            </a:r>
            <a:r>
              <a:rPr lang="en-US" dirty="0" smtClean="0"/>
              <a:t>, </a:t>
            </a:r>
            <a:r>
              <a:rPr lang="en-US" dirty="0" err="1" smtClean="0"/>
              <a:t>consetetur</a:t>
            </a:r>
            <a:r>
              <a:rPr lang="en-US" dirty="0" smtClean="0"/>
              <a:t> </a:t>
            </a:r>
            <a:r>
              <a:rPr lang="en-US" dirty="0" err="1" smtClean="0"/>
              <a:t>sadipscing</a:t>
            </a:r>
            <a:r>
              <a:rPr lang="en-US" dirty="0" smtClean="0"/>
              <a:t> </a:t>
            </a:r>
            <a:r>
              <a:rPr lang="en-US" dirty="0" err="1" smtClean="0"/>
              <a:t>elitr</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nonumy</a:t>
            </a:r>
            <a:r>
              <a:rPr lang="en-US" dirty="0" smtClean="0"/>
              <a:t> </a:t>
            </a:r>
            <a:r>
              <a:rPr lang="en-US" dirty="0" err="1" smtClean="0"/>
              <a:t>eirmod</a:t>
            </a:r>
            <a:r>
              <a:rPr lang="en-US" dirty="0" smtClean="0"/>
              <a:t> </a:t>
            </a:r>
            <a:r>
              <a:rPr lang="en-US" dirty="0" err="1" smtClean="0"/>
              <a:t>tempor</a:t>
            </a:r>
            <a:r>
              <a:rPr lang="en-US" dirty="0" smtClean="0"/>
              <a:t> </a:t>
            </a:r>
            <a:r>
              <a:rPr lang="en-US" dirty="0" err="1" smtClean="0"/>
              <a:t>invidunt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aliquyam</a:t>
            </a:r>
            <a:r>
              <a:rPr lang="en-US" dirty="0" smtClean="0"/>
              <a:t> </a:t>
            </a:r>
            <a:r>
              <a:rPr lang="en-US" dirty="0" err="1" smtClean="0"/>
              <a:t>erat</a:t>
            </a:r>
            <a:r>
              <a:rPr lang="en-US" dirty="0" smtClean="0"/>
              <a:t>, </a:t>
            </a:r>
            <a:r>
              <a:rPr lang="en-US" dirty="0" err="1" smtClean="0"/>
              <a:t>sed</a:t>
            </a:r>
            <a:r>
              <a:rPr lang="en-US" dirty="0" smtClean="0"/>
              <a:t> </a:t>
            </a:r>
            <a:r>
              <a:rPr lang="en-US" dirty="0" err="1" smtClean="0"/>
              <a:t>diam</a:t>
            </a:r>
            <a:r>
              <a:rPr lang="en-US" dirty="0" smtClean="0"/>
              <a:t> </a:t>
            </a:r>
            <a:r>
              <a:rPr lang="en-US" dirty="0" err="1" smtClean="0"/>
              <a:t>voluptua</a:t>
            </a:r>
            <a:r>
              <a:rPr lang="en-US" dirty="0" smtClean="0"/>
              <a:t>. </a:t>
            </a:r>
          </a:p>
        </p:txBody>
      </p:sp>
      <p:sp>
        <p:nvSpPr>
          <p:cNvPr id="3" name="Text Placeholder 2"/>
          <p:cNvSpPr>
            <a:spLocks noGrp="1"/>
          </p:cNvSpPr>
          <p:nvPr>
            <p:ph type="body" sz="quarter" idx="14" hasCustomPrompt="1"/>
          </p:nvPr>
        </p:nvSpPr>
        <p:spPr>
          <a:xfrm>
            <a:off x="539750" y="5804495"/>
            <a:ext cx="8064698" cy="360809"/>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00">
                <a:solidFill>
                  <a:schemeClr val="bg1"/>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Source: Lorem Ipsum Dolor Sit</a:t>
            </a:r>
            <a:endParaRPr lang="en-ZA" dirty="0" smtClean="0"/>
          </a:p>
        </p:txBody>
      </p:sp>
    </p:spTree>
    <p:extLst>
      <p:ext uri="{BB962C8B-B14F-4D97-AF65-F5344CB8AC3E}">
        <p14:creationId xmlns:p14="http://schemas.microsoft.com/office/powerpoint/2010/main" val="36615386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short) 2">
    <p:spTree>
      <p:nvGrpSpPr>
        <p:cNvPr id="1" name=""/>
        <p:cNvGrpSpPr/>
        <p:nvPr/>
      </p:nvGrpSpPr>
      <p:grpSpPr>
        <a:xfrm>
          <a:off x="0" y="0"/>
          <a:ext cx="0" cy="0"/>
          <a:chOff x="0" y="0"/>
          <a:chExt cx="0" cy="0"/>
        </a:xfrm>
      </p:grpSpPr>
      <p:sp>
        <p:nvSpPr>
          <p:cNvPr id="6" name="Text Placeholder 12"/>
          <p:cNvSpPr>
            <a:spLocks noGrp="1"/>
          </p:cNvSpPr>
          <p:nvPr>
            <p:ph type="body" sz="quarter" idx="13" hasCustomPrompt="1"/>
          </p:nvPr>
        </p:nvSpPr>
        <p:spPr>
          <a:xfrm>
            <a:off x="539552" y="1916832"/>
            <a:ext cx="8064896" cy="1728192"/>
          </a:xfrm>
          <a:prstGeom prst="rect">
            <a:avLst/>
          </a:prstGeom>
        </p:spPr>
        <p:txBody>
          <a:bodyPr>
            <a:no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500" b="0">
                <a:solidFill>
                  <a:srgbClr val="000000"/>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SHORT QUOTE SLIDE Lorem ipsum dolor sit </a:t>
            </a:r>
            <a:r>
              <a:rPr lang="en-US" dirty="0" err="1" smtClean="0"/>
              <a:t>amet</a:t>
            </a:r>
            <a:r>
              <a:rPr lang="en-US" dirty="0" smtClean="0"/>
              <a:t>, </a:t>
            </a:r>
            <a:r>
              <a:rPr lang="en-US" dirty="0" err="1" smtClean="0"/>
              <a:t>consetetur</a:t>
            </a:r>
            <a:r>
              <a:rPr lang="en-US" dirty="0" smtClean="0"/>
              <a:t> </a:t>
            </a:r>
            <a:r>
              <a:rPr lang="en-US" dirty="0" err="1" smtClean="0"/>
              <a:t>sadipscing</a:t>
            </a:r>
            <a:r>
              <a:rPr lang="en-US" dirty="0" smtClean="0"/>
              <a:t> </a:t>
            </a:r>
            <a:r>
              <a:rPr lang="en-US" dirty="0" err="1" smtClean="0"/>
              <a:t>elitr</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nonumy</a:t>
            </a:r>
            <a:r>
              <a:rPr lang="en-US" dirty="0" smtClean="0"/>
              <a:t> </a:t>
            </a:r>
            <a:r>
              <a:rPr lang="en-US" dirty="0" err="1" smtClean="0"/>
              <a:t>eirmod</a:t>
            </a:r>
            <a:r>
              <a:rPr lang="en-US" dirty="0" smtClean="0"/>
              <a:t> </a:t>
            </a:r>
            <a:r>
              <a:rPr lang="en-US" dirty="0" err="1" smtClean="0"/>
              <a:t>tempor</a:t>
            </a:r>
            <a:r>
              <a:rPr lang="en-US" dirty="0" smtClean="0"/>
              <a:t> </a:t>
            </a:r>
            <a:r>
              <a:rPr lang="en-US" dirty="0" err="1" smtClean="0"/>
              <a:t>invidunt</a:t>
            </a:r>
            <a:r>
              <a:rPr lang="en-US" dirty="0" smtClean="0"/>
              <a:t> </a:t>
            </a:r>
            <a:r>
              <a:rPr lang="en-US" dirty="0" err="1" smtClean="0"/>
              <a:t>ut</a:t>
            </a:r>
            <a:r>
              <a:rPr lang="en-US" dirty="0" smtClean="0"/>
              <a:t> </a:t>
            </a:r>
            <a:r>
              <a:rPr lang="en-US" dirty="0" err="1" smtClean="0"/>
              <a:t>labore</a:t>
            </a:r>
            <a:r>
              <a:rPr lang="en-US" dirty="0" smtClean="0"/>
              <a:t> et </a:t>
            </a:r>
            <a:r>
              <a:rPr lang="en-US" dirty="0" err="1" smtClean="0"/>
              <a:t>dolore</a:t>
            </a:r>
            <a:r>
              <a:rPr lang="en-US" dirty="0" smtClean="0"/>
              <a:t> magna </a:t>
            </a:r>
            <a:r>
              <a:rPr lang="en-US" dirty="0" err="1" smtClean="0"/>
              <a:t>aliquyam</a:t>
            </a:r>
            <a:r>
              <a:rPr lang="en-US" dirty="0" smtClean="0"/>
              <a:t> </a:t>
            </a:r>
            <a:r>
              <a:rPr lang="en-US" dirty="0" err="1" smtClean="0"/>
              <a:t>erat</a:t>
            </a:r>
            <a:r>
              <a:rPr lang="en-US" dirty="0" smtClean="0"/>
              <a:t>, </a:t>
            </a:r>
            <a:r>
              <a:rPr lang="en-US" dirty="0" err="1" smtClean="0"/>
              <a:t>sed</a:t>
            </a:r>
            <a:r>
              <a:rPr lang="en-US" dirty="0" smtClean="0"/>
              <a:t> </a:t>
            </a:r>
            <a:r>
              <a:rPr lang="en-US" dirty="0" err="1" smtClean="0"/>
              <a:t>diam</a:t>
            </a:r>
            <a:r>
              <a:rPr lang="en-US" dirty="0" smtClean="0"/>
              <a:t> </a:t>
            </a:r>
            <a:r>
              <a:rPr lang="en-US" dirty="0" err="1" smtClean="0"/>
              <a:t>voluptua</a:t>
            </a:r>
            <a:r>
              <a:rPr lang="en-US" dirty="0" smtClean="0"/>
              <a:t>. </a:t>
            </a:r>
          </a:p>
        </p:txBody>
      </p:sp>
      <p:sp>
        <p:nvSpPr>
          <p:cNvPr id="3" name="Text Placeholder 2"/>
          <p:cNvSpPr>
            <a:spLocks noGrp="1"/>
          </p:cNvSpPr>
          <p:nvPr>
            <p:ph type="body" sz="quarter" idx="14" hasCustomPrompt="1"/>
          </p:nvPr>
        </p:nvSpPr>
        <p:spPr>
          <a:xfrm>
            <a:off x="539750" y="5804495"/>
            <a:ext cx="8064698" cy="360809"/>
          </a:xfrm>
          <a:prstGeom prst="rect">
            <a:avLst/>
          </a:prstGeo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000">
                <a:solidFill>
                  <a:srgbClr val="000000"/>
                </a:solidFill>
              </a:defRPr>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Source: Lorem Ipsum Dolor Sit</a:t>
            </a:r>
            <a:endParaRPr lang="en-ZA" dirty="0" smtClean="0"/>
          </a:p>
        </p:txBody>
      </p:sp>
    </p:spTree>
    <p:extLst>
      <p:ext uri="{BB962C8B-B14F-4D97-AF65-F5344CB8AC3E}">
        <p14:creationId xmlns:p14="http://schemas.microsoft.com/office/powerpoint/2010/main" val="6857898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con slide 1">
    <p:bg>
      <p:bgPr>
        <a:solidFill>
          <a:srgbClr val="0056A7"/>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2124820" y="1700832"/>
            <a:ext cx="4895452" cy="2520256"/>
          </a:xfrm>
          <a:prstGeom prst="rect">
            <a:avLst/>
          </a:prstGeom>
        </p:spPr>
        <p:txBody>
          <a:bodyPr/>
          <a:lstStyle>
            <a:lvl1pPr marL="0" indent="0" algn="ctr">
              <a:buNone/>
              <a:defRPr>
                <a:solidFill>
                  <a:schemeClr val="bg1"/>
                </a:solidFill>
              </a:defRPr>
            </a:lvl1pPr>
          </a:lstStyle>
          <a:p>
            <a:r>
              <a:rPr lang="en-ZA" dirty="0" smtClean="0"/>
              <a:t>Insert icon(s)</a:t>
            </a:r>
            <a:endParaRPr lang="en-ZA" dirty="0"/>
          </a:p>
        </p:txBody>
      </p:sp>
      <p:sp>
        <p:nvSpPr>
          <p:cNvPr id="9" name="Text Placeholder 8"/>
          <p:cNvSpPr>
            <a:spLocks noGrp="1"/>
          </p:cNvSpPr>
          <p:nvPr>
            <p:ph type="body" sz="quarter" idx="11" hasCustomPrompt="1"/>
          </p:nvPr>
        </p:nvSpPr>
        <p:spPr>
          <a:xfrm>
            <a:off x="540074" y="333375"/>
            <a:ext cx="8064374" cy="863600"/>
          </a:xfrm>
          <a:prstGeom prst="rect">
            <a:avLst/>
          </a:prstGeom>
        </p:spPr>
        <p:txBody>
          <a:bodyPr>
            <a:noAutofit/>
          </a:bodyPr>
          <a:lstStyle>
            <a:lvl1pPr marL="0" indent="0" algn="ctr">
              <a:buNone/>
              <a:defRPr sz="4000">
                <a:solidFill>
                  <a:schemeClr val="bg1"/>
                </a:solidFill>
              </a:defRPr>
            </a:lvl1pPr>
          </a:lstStyle>
          <a:p>
            <a:pPr lvl="0"/>
            <a:r>
              <a:rPr lang="en-ZA" dirty="0" smtClean="0"/>
              <a:t>SHORT HEADING GOES HERE </a:t>
            </a:r>
            <a:endParaRPr lang="en-ZA" dirty="0"/>
          </a:p>
        </p:txBody>
      </p:sp>
      <p:sp>
        <p:nvSpPr>
          <p:cNvPr id="11" name="Text Placeholder 10"/>
          <p:cNvSpPr>
            <a:spLocks noGrp="1"/>
          </p:cNvSpPr>
          <p:nvPr>
            <p:ph type="body" sz="quarter" idx="12" hasCustomPrompt="1"/>
          </p:nvPr>
        </p:nvSpPr>
        <p:spPr>
          <a:xfrm>
            <a:off x="539553" y="4941168"/>
            <a:ext cx="8064894" cy="936625"/>
          </a:xfrm>
          <a:prstGeom prst="rect">
            <a:avLst/>
          </a:prstGeom>
        </p:spPr>
        <p:txBody>
          <a:bodyPr>
            <a:normAutofit/>
          </a:bodyPr>
          <a:lstStyle>
            <a:lvl1pPr marL="0" indent="0" algn="ctr">
              <a:buNone/>
              <a:defRPr sz="2200">
                <a:solidFill>
                  <a:schemeClr val="bg1"/>
                </a:solidFill>
              </a:defRPr>
            </a:lvl1pPr>
          </a:lstStyle>
          <a:p>
            <a:pPr lvl="0"/>
            <a:r>
              <a:rPr lang="en-ZA" dirty="0" smtClean="0"/>
              <a:t>Short description with a xx% goes here</a:t>
            </a:r>
            <a:endParaRPr lang="en-ZA" dirty="0"/>
          </a:p>
        </p:txBody>
      </p:sp>
    </p:spTree>
    <p:extLst>
      <p:ext uri="{BB962C8B-B14F-4D97-AF65-F5344CB8AC3E}">
        <p14:creationId xmlns:p14="http://schemas.microsoft.com/office/powerpoint/2010/main" val="17812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0" y="6200071"/>
            <a:ext cx="9144000" cy="657929"/>
          </a:xfrm>
          <a:prstGeom prst="rect">
            <a:avLst/>
          </a:prstGeom>
        </p:spPr>
      </p:pic>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ZA" dirty="0"/>
          </a:p>
        </p:txBody>
      </p:sp>
      <p:sp>
        <p:nvSpPr>
          <p:cNvPr id="6"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Tree>
    <p:extLst>
      <p:ext uri="{BB962C8B-B14F-4D97-AF65-F5344CB8AC3E}">
        <p14:creationId xmlns:p14="http://schemas.microsoft.com/office/powerpoint/2010/main" val="873703506"/>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63" r:id="rId4"/>
    <p:sldLayoutId id="2147483664" r:id="rId5"/>
    <p:sldLayoutId id="2147483667" r:id="rId6"/>
    <p:sldLayoutId id="2147483665" r:id="rId7"/>
    <p:sldLayoutId id="2147483666" r:id="rId8"/>
    <p:sldLayoutId id="2147483660" r:id="rId9"/>
    <p:sldLayoutId id="2147483668" r:id="rId10"/>
    <p:sldLayoutId id="2147483669" r:id="rId11"/>
    <p:sldLayoutId id="2147483670" r:id="rId12"/>
    <p:sldLayoutId id="2147483674" r:id="rId13"/>
    <p:sldLayoutId id="2147483673" r:id="rId14"/>
    <p:sldLayoutId id="2147483671" r:id="rId15"/>
    <p:sldLayoutId id="2147483678" r:id="rId16"/>
    <p:sldLayoutId id="2147483679" r:id="rId17"/>
    <p:sldLayoutId id="2147483680" r:id="rId18"/>
    <p:sldLayoutId id="2147483681" r:id="rId19"/>
    <p:sldLayoutId id="2147483683" r:id="rId20"/>
    <p:sldLayoutId id="2147483684" r:id="rId21"/>
    <p:sldLayoutId id="2147483682" r:id="rId22"/>
    <p:sldLayoutId id="2147483677" r:id="rId23"/>
    <p:sldLayoutId id="2147483672" r:id="rId24"/>
    <p:sldLayoutId id="2147483675" r:id="rId25"/>
    <p:sldLayoutId id="2147483676" r:id="rId26"/>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spcBef>
          <a:spcPct val="20000"/>
        </a:spcBef>
        <a:buFont typeface="Arial" panose="020B0604020202020204" pitchFamily="34" charset="0"/>
        <a:buNone/>
        <a:defRPr sz="25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899592" y="1268760"/>
            <a:ext cx="8064896" cy="1008112"/>
          </a:xfrm>
        </p:spPr>
        <p:txBody>
          <a:bodyPr>
            <a:normAutofit/>
          </a:bodyPr>
          <a:lstStyle/>
          <a:p>
            <a:r>
              <a:rPr lang="en-GB" sz="4800" kern="0" dirty="0">
                <a:solidFill>
                  <a:schemeClr val="accent5">
                    <a:lumMod val="20000"/>
                    <a:lumOff val="80000"/>
                  </a:schemeClr>
                </a:solidFill>
                <a:effectLst>
                  <a:outerShdw blurRad="38100" dist="38100" dir="2700000" algn="tl">
                    <a:srgbClr val="C0C0C0"/>
                  </a:outerShdw>
                </a:effectLst>
                <a:ea typeface="+mj-ea"/>
              </a:rPr>
              <a:t>Disability Inequality Index</a:t>
            </a:r>
            <a:endParaRPr lang="en-ZA" sz="8000" dirty="0">
              <a:solidFill>
                <a:schemeClr val="accent5">
                  <a:lumMod val="20000"/>
                  <a:lumOff val="80000"/>
                </a:schemeClr>
              </a:solidFill>
            </a:endParaRPr>
          </a:p>
        </p:txBody>
      </p:sp>
      <p:sp>
        <p:nvSpPr>
          <p:cNvPr id="3" name="Text Placeholder 2"/>
          <p:cNvSpPr>
            <a:spLocks noGrp="1"/>
          </p:cNvSpPr>
          <p:nvPr>
            <p:ph type="body" sz="quarter" idx="11"/>
          </p:nvPr>
        </p:nvSpPr>
        <p:spPr>
          <a:xfrm>
            <a:off x="755576" y="3212976"/>
            <a:ext cx="8064897" cy="864096"/>
          </a:xfrm>
        </p:spPr>
        <p:txBody>
          <a:bodyPr>
            <a:normAutofit lnSpcReduction="10000"/>
          </a:bodyPr>
          <a:lstStyle/>
          <a:p>
            <a:r>
              <a:rPr lang="en-ZA" sz="2400" dirty="0" smtClean="0"/>
              <a:t>Washington Group Meeting on Disability Statistics</a:t>
            </a:r>
          </a:p>
          <a:p>
            <a:r>
              <a:rPr lang="en-ZA" sz="2400" dirty="0"/>
              <a:t> </a:t>
            </a:r>
            <a:r>
              <a:rPr lang="en-ZA" sz="2400" dirty="0" smtClean="0"/>
              <a:t>              Pretoria, 08 December 2016</a:t>
            </a:r>
          </a:p>
          <a:p>
            <a:endParaRPr lang="en-ZA" dirty="0"/>
          </a:p>
        </p:txBody>
      </p:sp>
      <p:sp>
        <p:nvSpPr>
          <p:cNvPr id="4" name="Text Placeholder 3"/>
          <p:cNvSpPr>
            <a:spLocks noGrp="1"/>
          </p:cNvSpPr>
          <p:nvPr>
            <p:ph type="body" sz="quarter" idx="12"/>
          </p:nvPr>
        </p:nvSpPr>
        <p:spPr/>
        <p:txBody>
          <a:bodyPr>
            <a:normAutofit/>
          </a:bodyPr>
          <a:lstStyle/>
          <a:p>
            <a:r>
              <a:rPr lang="en-ZA" sz="2000" dirty="0" smtClean="0"/>
              <a:t>Presenter: Ms Xoliswa Ndamase</a:t>
            </a:r>
            <a:endParaRPr lang="en-ZA" sz="2000" dirty="0"/>
          </a:p>
        </p:txBody>
      </p:sp>
    </p:spTree>
    <p:extLst>
      <p:ext uri="{BB962C8B-B14F-4D97-AF65-F5344CB8AC3E}">
        <p14:creationId xmlns:p14="http://schemas.microsoft.com/office/powerpoint/2010/main" val="670620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9552" y="548681"/>
            <a:ext cx="8064896" cy="1008111"/>
          </a:xfrm>
        </p:spPr>
        <p:txBody>
          <a:bodyPr>
            <a:noAutofit/>
          </a:bodyPr>
          <a:lstStyle/>
          <a:p>
            <a:pPr algn="ctr" fontAlgn="base">
              <a:spcBef>
                <a:spcPct val="0"/>
              </a:spcBef>
              <a:spcAft>
                <a:spcPct val="0"/>
              </a:spcAft>
            </a:pPr>
            <a:r>
              <a:rPr lang="en-ZA" altLang="en-US" sz="3200" kern="0" dirty="0">
                <a:solidFill>
                  <a:schemeClr val="accent5">
                    <a:lumMod val="20000"/>
                    <a:lumOff val="80000"/>
                  </a:schemeClr>
                </a:solidFill>
                <a:effectLst>
                  <a:outerShdw blurRad="38100" dist="38100" dir="2700000" algn="tl">
                    <a:srgbClr val="C0C0C0"/>
                  </a:outerShdw>
                </a:effectLst>
                <a:ea typeface="+mj-ea"/>
              </a:rPr>
              <a:t>Process and Consultation</a:t>
            </a:r>
          </a:p>
          <a:p>
            <a:pPr lvl="0" fontAlgn="base">
              <a:spcAft>
                <a:spcPct val="0"/>
              </a:spcAft>
            </a:pPr>
            <a:endParaRPr lang="en-ZA" altLang="en-US" sz="40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484784"/>
            <a:ext cx="8064897" cy="864096"/>
          </a:xfrm>
        </p:spPr>
        <p:txBody>
          <a:bodyPr>
            <a:noAutofit/>
          </a:bodyPr>
          <a:lstStyle/>
          <a:p>
            <a:pPr marL="342900" lvl="0" indent="-342900" eaLnBrk="0" fontAlgn="base" hangingPunct="0">
              <a:spcBef>
                <a:spcPct val="0"/>
              </a:spcBef>
              <a:spcAft>
                <a:spcPts val="1200"/>
              </a:spcAft>
              <a:buFontTx/>
              <a:buChar char="•"/>
            </a:pPr>
            <a:r>
              <a:rPr lang="en-ZA" altLang="en-US" sz="2400" kern="0" dirty="0">
                <a:latin typeface="Arial" charset="0"/>
                <a:ea typeface="ヒラギノ角ゴ Pro W3" pitchFamily="4" charset="-128"/>
                <a:cs typeface="Arial" charset="0"/>
              </a:rPr>
              <a:t>The development of the tool has been a collaborative process with a number of national and provincial government </a:t>
            </a:r>
            <a:r>
              <a:rPr lang="en-ZA" altLang="en-US" sz="2400" kern="0" dirty="0" smtClean="0">
                <a:latin typeface="Arial" charset="0"/>
                <a:ea typeface="ヒラギノ角ゴ Pro W3" pitchFamily="4" charset="-128"/>
                <a:cs typeface="Arial" charset="0"/>
              </a:rPr>
              <a:t>departments, and </a:t>
            </a:r>
            <a:r>
              <a:rPr lang="en-ZA" altLang="en-US" sz="2400" kern="0" dirty="0">
                <a:latin typeface="Arial" charset="0"/>
                <a:ea typeface="ヒラギノ角ゴ Pro W3" pitchFamily="4" charset="-128"/>
                <a:cs typeface="Arial" charset="0"/>
              </a:rPr>
              <a:t>disability </a:t>
            </a:r>
            <a:r>
              <a:rPr lang="en-ZA" altLang="en-US" sz="2400" kern="0" dirty="0" smtClean="0">
                <a:latin typeface="Arial" charset="0"/>
                <a:ea typeface="ヒラギノ角ゴ Pro W3" pitchFamily="4" charset="-128"/>
                <a:cs typeface="Arial" charset="0"/>
              </a:rPr>
              <a:t>organisations.</a:t>
            </a:r>
          </a:p>
          <a:p>
            <a:pPr marL="342900" lvl="0" indent="-342900" eaLnBrk="0" fontAlgn="base" hangingPunct="0">
              <a:spcBef>
                <a:spcPct val="0"/>
              </a:spcBef>
              <a:spcAft>
                <a:spcPts val="1200"/>
              </a:spcAft>
              <a:buFontTx/>
              <a:buChar char="•"/>
            </a:pPr>
            <a:r>
              <a:rPr lang="en-ZA" altLang="en-US" sz="2400" kern="0" dirty="0" smtClean="0">
                <a:latin typeface="Arial" charset="0"/>
                <a:ea typeface="ヒラギノ角ゴ Pro W3" pitchFamily="4" charset="-128"/>
                <a:cs typeface="Arial" charset="0"/>
              </a:rPr>
              <a:t>The various drafts were consulted with, among others, the National Disability Rights Machinery and the Expert Panel which reviewed the draft White Paper on the Rights of Persons with Disabilities.</a:t>
            </a:r>
          </a:p>
          <a:p>
            <a:pPr marL="342900" lvl="0" indent="-342900" eaLnBrk="0" fontAlgn="base" hangingPunct="0">
              <a:spcBef>
                <a:spcPct val="0"/>
              </a:spcBef>
              <a:spcAft>
                <a:spcPts val="1200"/>
              </a:spcAft>
              <a:buFontTx/>
              <a:buChar char="•"/>
            </a:pPr>
            <a:r>
              <a:rPr lang="en-ZA" altLang="en-US" sz="2400" kern="0" dirty="0" smtClean="0">
                <a:latin typeface="Arial" charset="0"/>
                <a:ea typeface="ヒラギノ角ゴ Pro W3" pitchFamily="4" charset="-128"/>
                <a:cs typeface="Arial" charset="0"/>
              </a:rPr>
              <a:t>The </a:t>
            </a:r>
            <a:r>
              <a:rPr lang="en-ZA" altLang="en-US" sz="2400" kern="0" dirty="0">
                <a:latin typeface="Arial" charset="0"/>
                <a:ea typeface="ヒラギノ角ゴ Pro W3" pitchFamily="4" charset="-128"/>
                <a:cs typeface="Arial" charset="0"/>
              </a:rPr>
              <a:t>United Nations Development Programme and </a:t>
            </a:r>
            <a:r>
              <a:rPr lang="en-ZA" altLang="en-US" sz="2400" kern="0" dirty="0" err="1">
                <a:latin typeface="Arial" charset="0"/>
                <a:ea typeface="ヒラギノ角ゴ Pro W3" pitchFamily="4" charset="-128"/>
                <a:cs typeface="Arial" charset="0"/>
              </a:rPr>
              <a:t>Unicef</a:t>
            </a:r>
            <a:r>
              <a:rPr lang="en-ZA" altLang="en-US" sz="2400" kern="0" dirty="0">
                <a:latin typeface="Arial" charset="0"/>
                <a:ea typeface="ヒラギノ角ゴ Pro W3" pitchFamily="4" charset="-128"/>
                <a:cs typeface="Arial" charset="0"/>
              </a:rPr>
              <a:t> SA offices also </a:t>
            </a:r>
            <a:r>
              <a:rPr lang="en-ZA" altLang="en-US" sz="2400" kern="0" dirty="0" smtClean="0">
                <a:latin typeface="Arial" charset="0"/>
                <a:ea typeface="ヒラギノ角ゴ Pro W3" pitchFamily="4" charset="-128"/>
                <a:cs typeface="Arial" charset="0"/>
              </a:rPr>
              <a:t>participated.</a:t>
            </a:r>
            <a:endParaRPr lang="en-ZA" altLang="en-US" sz="2400" kern="0" dirty="0">
              <a:latin typeface="Arial" charset="0"/>
              <a:ea typeface="ヒラギノ角ゴ Pro W3" pitchFamily="4" charset="-128"/>
              <a:cs typeface="Arial" charset="0"/>
            </a:endParaRPr>
          </a:p>
          <a:p>
            <a:pPr lvl="0" eaLnBrk="0" fontAlgn="base" hangingPunct="0">
              <a:spcBef>
                <a:spcPct val="0"/>
              </a:spcBef>
              <a:spcAft>
                <a:spcPts val="1200"/>
              </a:spcAft>
            </a:pPr>
            <a:endParaRPr lang="en-ZA" altLang="en-US" sz="2400" kern="0" dirty="0">
              <a:latin typeface="Calibri"/>
              <a:cs typeface="+mn-cs"/>
            </a:endParaRPr>
          </a:p>
          <a:p>
            <a:pPr lvl="0" eaLnBrk="0" fontAlgn="base" hangingPunct="0">
              <a:spcBef>
                <a:spcPts val="0"/>
              </a:spcBef>
              <a:spcAft>
                <a:spcPct val="0"/>
              </a:spcAft>
              <a:defRPr/>
            </a:pPr>
            <a:endParaRPr lang="en-ZA" sz="2800" b="1" kern="0" dirty="0"/>
          </a:p>
          <a:p>
            <a:endParaRPr lang="en-ZA" sz="2000" dirty="0"/>
          </a:p>
        </p:txBody>
      </p:sp>
    </p:spTree>
    <p:extLst>
      <p:ext uri="{BB962C8B-B14F-4D97-AF65-F5344CB8AC3E}">
        <p14:creationId xmlns:p14="http://schemas.microsoft.com/office/powerpoint/2010/main" val="2881817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9552" y="548681"/>
            <a:ext cx="8064896" cy="1008111"/>
          </a:xfrm>
        </p:spPr>
        <p:txBody>
          <a:bodyPr>
            <a:noAutofit/>
          </a:bodyPr>
          <a:lstStyle/>
          <a:p>
            <a:pPr lvl="0" algn="ctr" fontAlgn="base">
              <a:spcBef>
                <a:spcPct val="0"/>
              </a:spcBef>
              <a:spcAft>
                <a:spcPct val="0"/>
              </a:spcAft>
            </a:pPr>
            <a:r>
              <a:rPr lang="en-ZA" altLang="en-US" sz="3200" kern="0" dirty="0">
                <a:solidFill>
                  <a:schemeClr val="accent5">
                    <a:lumMod val="20000"/>
                    <a:lumOff val="80000"/>
                  </a:schemeClr>
                </a:solidFill>
                <a:effectLst>
                  <a:outerShdw blurRad="38100" dist="38100" dir="2700000" algn="tl">
                    <a:srgbClr val="C0C0C0"/>
                  </a:outerShdw>
                </a:effectLst>
                <a:ea typeface="+mj-ea"/>
              </a:rPr>
              <a:t>Key Stakeholders</a:t>
            </a:r>
          </a:p>
          <a:p>
            <a:pPr lvl="0" fontAlgn="base">
              <a:spcAft>
                <a:spcPct val="0"/>
              </a:spcAft>
            </a:pPr>
            <a:endParaRPr lang="en-ZA" altLang="en-US" sz="40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484784"/>
            <a:ext cx="8064897" cy="864096"/>
          </a:xfrm>
        </p:spPr>
        <p:txBody>
          <a:bodyPr>
            <a:noAutofit/>
          </a:bodyPr>
          <a:lstStyle/>
          <a:p>
            <a:pPr marL="342900" lvl="0" indent="-342900" eaLnBrk="0" fontAlgn="base" hangingPunct="0">
              <a:spcBef>
                <a:spcPts val="0"/>
              </a:spcBef>
              <a:spcAft>
                <a:spcPct val="0"/>
              </a:spcAft>
              <a:buFontTx/>
              <a:buChar char="•"/>
              <a:defRPr/>
            </a:pPr>
            <a:r>
              <a:rPr lang="en-ZA" altLang="en-US" sz="2400" kern="0" dirty="0">
                <a:ea typeface="ヒラギノ角ゴ Pro W3" pitchFamily="4" charset="-128"/>
              </a:rPr>
              <a:t>Core Team consists of </a:t>
            </a:r>
          </a:p>
          <a:p>
            <a:pPr lvl="1" eaLnBrk="0" fontAlgn="base" hangingPunct="0">
              <a:spcBef>
                <a:spcPts val="0"/>
              </a:spcBef>
              <a:spcAft>
                <a:spcPct val="0"/>
              </a:spcAft>
              <a:buFontTx/>
              <a:buChar char="–"/>
              <a:defRPr/>
            </a:pPr>
            <a:r>
              <a:rPr lang="en-ZA" altLang="en-US" sz="2000" kern="0" dirty="0">
                <a:solidFill>
                  <a:schemeClr val="bg1"/>
                </a:solidFill>
                <a:ea typeface="ヒラギノ角ゴ Pro W3" pitchFamily="4" charset="-128"/>
              </a:rPr>
              <a:t>Department of Social Development, </a:t>
            </a:r>
          </a:p>
          <a:p>
            <a:pPr lvl="1" eaLnBrk="0" fontAlgn="base" hangingPunct="0">
              <a:spcBef>
                <a:spcPts val="0"/>
              </a:spcBef>
              <a:spcAft>
                <a:spcPct val="0"/>
              </a:spcAft>
              <a:buFontTx/>
              <a:buChar char="–"/>
              <a:defRPr/>
            </a:pPr>
            <a:r>
              <a:rPr lang="en-ZA" altLang="en-US" sz="2000" kern="0" dirty="0">
                <a:solidFill>
                  <a:schemeClr val="bg1"/>
                </a:solidFill>
                <a:ea typeface="ヒラギノ角ゴ Pro W3" pitchFamily="4" charset="-128"/>
              </a:rPr>
              <a:t>Statistics South Africa and </a:t>
            </a:r>
          </a:p>
          <a:p>
            <a:pPr lvl="1" eaLnBrk="0" fontAlgn="base" hangingPunct="0">
              <a:spcBef>
                <a:spcPts val="0"/>
              </a:spcBef>
              <a:spcAft>
                <a:spcPct val="0"/>
              </a:spcAft>
              <a:buFontTx/>
              <a:buChar char="–"/>
              <a:defRPr/>
            </a:pPr>
            <a:r>
              <a:rPr lang="en-ZA" altLang="en-US" sz="2000" kern="0" dirty="0">
                <a:solidFill>
                  <a:schemeClr val="bg1"/>
                </a:solidFill>
                <a:ea typeface="ヒラギノ角ゴ Pro W3" pitchFamily="4" charset="-128"/>
              </a:rPr>
              <a:t>Department of Planning, Monitoring and Evaluation</a:t>
            </a:r>
          </a:p>
          <a:p>
            <a:pPr lvl="0" eaLnBrk="0" fontAlgn="base" hangingPunct="0">
              <a:spcBef>
                <a:spcPts val="0"/>
              </a:spcBef>
              <a:spcAft>
                <a:spcPct val="0"/>
              </a:spcAft>
              <a:defRPr/>
            </a:pPr>
            <a:endParaRPr lang="en-ZA" altLang="en-US" sz="2400" kern="0" dirty="0" smtClean="0">
              <a:ea typeface="ヒラギノ角ゴ Pro W3" pitchFamily="4" charset="-128"/>
            </a:endParaRPr>
          </a:p>
          <a:p>
            <a:pPr marL="342900" lvl="0" indent="-342900" eaLnBrk="0" fontAlgn="base" hangingPunct="0">
              <a:spcBef>
                <a:spcPts val="0"/>
              </a:spcBef>
              <a:spcAft>
                <a:spcPct val="0"/>
              </a:spcAft>
              <a:buFont typeface="Arial" panose="020B0604020202020204" pitchFamily="34" charset="0"/>
              <a:buChar char="•"/>
              <a:defRPr/>
            </a:pPr>
            <a:r>
              <a:rPr lang="en-ZA" altLang="en-US" sz="2400" kern="0" dirty="0" smtClean="0">
                <a:ea typeface="ヒラギノ角ゴ Pro W3" pitchFamily="4" charset="-128"/>
              </a:rPr>
              <a:t>Data providers</a:t>
            </a:r>
            <a:endParaRPr lang="en-ZA" altLang="en-US" sz="2400" kern="0" dirty="0">
              <a:ea typeface="ヒラギノ角ゴ Pro W3" pitchFamily="4" charset="-128"/>
            </a:endParaRPr>
          </a:p>
          <a:p>
            <a:pPr lvl="1" eaLnBrk="0" fontAlgn="base" hangingPunct="0">
              <a:spcBef>
                <a:spcPts val="0"/>
              </a:spcBef>
              <a:spcAft>
                <a:spcPct val="0"/>
              </a:spcAft>
              <a:buFontTx/>
              <a:buChar char="–"/>
              <a:defRPr/>
            </a:pPr>
            <a:r>
              <a:rPr lang="en-GB" sz="2000" kern="0" dirty="0">
                <a:solidFill>
                  <a:schemeClr val="bg1"/>
                </a:solidFill>
                <a:ea typeface="ヒラギノ角ゴ Pro W3" pitchFamily="4" charset="-128"/>
              </a:rPr>
              <a:t>Administrative data bases from the Departments of Social Development, Labour, Basic Education, and Higher Education &amp; Training, as well as </a:t>
            </a:r>
            <a:r>
              <a:rPr lang="en-GB" altLang="en-US" sz="2000" kern="0" dirty="0">
                <a:solidFill>
                  <a:schemeClr val="bg1"/>
                </a:solidFill>
                <a:ea typeface="ヒラギノ角ゴ Pro W3" pitchFamily="4" charset="-128"/>
              </a:rPr>
              <a:t>Parliament and provincial legislatures</a:t>
            </a:r>
            <a:r>
              <a:rPr lang="en-GB" sz="2000" kern="0" dirty="0" smtClean="0">
                <a:solidFill>
                  <a:schemeClr val="bg1"/>
                </a:solidFill>
                <a:ea typeface="ヒラギノ角ゴ Pro W3" pitchFamily="4" charset="-128"/>
              </a:rPr>
              <a:t>.</a:t>
            </a:r>
          </a:p>
          <a:p>
            <a:pPr marL="457200" lvl="1" indent="0" eaLnBrk="0" fontAlgn="base" hangingPunct="0">
              <a:spcBef>
                <a:spcPts val="0"/>
              </a:spcBef>
              <a:spcAft>
                <a:spcPct val="0"/>
              </a:spcAft>
              <a:buNone/>
              <a:defRPr/>
            </a:pPr>
            <a:endParaRPr lang="en-ZA" sz="2000" kern="0" dirty="0">
              <a:solidFill>
                <a:schemeClr val="bg1"/>
              </a:solidFill>
              <a:ea typeface="ヒラギノ角ゴ Pro W3" pitchFamily="4" charset="-128"/>
            </a:endParaRPr>
          </a:p>
          <a:p>
            <a:pPr lvl="1" eaLnBrk="0" fontAlgn="base" hangingPunct="0">
              <a:spcBef>
                <a:spcPts val="0"/>
              </a:spcBef>
              <a:spcAft>
                <a:spcPct val="0"/>
              </a:spcAft>
              <a:buFontTx/>
              <a:buChar char="–"/>
              <a:defRPr/>
            </a:pPr>
            <a:r>
              <a:rPr lang="en-GB" sz="2000" kern="0" dirty="0">
                <a:solidFill>
                  <a:schemeClr val="bg1"/>
                </a:solidFill>
                <a:ea typeface="ヒラギノ角ゴ Pro W3" pitchFamily="4" charset="-128"/>
              </a:rPr>
              <a:t>Census and census/large sample survey data from Statistics SA</a:t>
            </a:r>
            <a:r>
              <a:rPr lang="en-GB" sz="2400" kern="0" dirty="0">
                <a:solidFill>
                  <a:schemeClr val="bg1"/>
                </a:solidFill>
                <a:ea typeface="ヒラギノ角ゴ Pro W3" pitchFamily="4" charset="-128"/>
              </a:rPr>
              <a:t>.</a:t>
            </a:r>
            <a:endParaRPr lang="en-ZA" sz="2400" kern="0" dirty="0">
              <a:solidFill>
                <a:schemeClr val="bg1"/>
              </a:solidFill>
              <a:ea typeface="ヒラギノ角ゴ Pro W3" pitchFamily="4" charset="-128"/>
            </a:endParaRPr>
          </a:p>
          <a:p>
            <a:pPr lvl="0" eaLnBrk="0" fontAlgn="base" hangingPunct="0">
              <a:spcBef>
                <a:spcPct val="0"/>
              </a:spcBef>
              <a:spcAft>
                <a:spcPts val="1200"/>
              </a:spcAft>
            </a:pPr>
            <a:endParaRPr lang="en-ZA" altLang="en-US" sz="2400" kern="0" dirty="0">
              <a:latin typeface="Calibri"/>
              <a:cs typeface="+mn-cs"/>
            </a:endParaRPr>
          </a:p>
          <a:p>
            <a:pPr lvl="0" eaLnBrk="0" fontAlgn="base" hangingPunct="0">
              <a:spcBef>
                <a:spcPts val="0"/>
              </a:spcBef>
              <a:spcAft>
                <a:spcPct val="0"/>
              </a:spcAft>
              <a:defRPr/>
            </a:pPr>
            <a:endParaRPr lang="en-ZA" sz="2800" b="1" kern="0" dirty="0"/>
          </a:p>
          <a:p>
            <a:endParaRPr lang="en-ZA" sz="2000" dirty="0"/>
          </a:p>
        </p:txBody>
      </p:sp>
    </p:spTree>
    <p:extLst>
      <p:ext uri="{BB962C8B-B14F-4D97-AF65-F5344CB8AC3E}">
        <p14:creationId xmlns:p14="http://schemas.microsoft.com/office/powerpoint/2010/main" val="1086836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827584" y="2204864"/>
            <a:ext cx="8064896" cy="504825"/>
          </a:xfrm>
        </p:spPr>
        <p:txBody>
          <a:bodyPr/>
          <a:lstStyle/>
          <a:p>
            <a:pPr algn="ctr"/>
            <a:r>
              <a:rPr lang="en-ZA" sz="3200" kern="0" dirty="0" smtClean="0">
                <a:solidFill>
                  <a:schemeClr val="accent5">
                    <a:lumMod val="20000"/>
                    <a:lumOff val="80000"/>
                  </a:schemeClr>
                </a:solidFill>
                <a:ea typeface="+mj-ea"/>
              </a:rPr>
              <a:t>DII</a:t>
            </a:r>
            <a:r>
              <a:rPr lang="en-ZA" sz="3200" kern="0" dirty="0">
                <a:solidFill>
                  <a:schemeClr val="accent5">
                    <a:lumMod val="20000"/>
                    <a:lumOff val="80000"/>
                  </a:schemeClr>
                </a:solidFill>
                <a:ea typeface="+mj-ea"/>
              </a:rPr>
              <a:t> </a:t>
            </a:r>
            <a:r>
              <a:rPr lang="en-ZA" sz="3200" kern="0" dirty="0" smtClean="0">
                <a:solidFill>
                  <a:schemeClr val="accent5">
                    <a:lumMod val="20000"/>
                    <a:lumOff val="80000"/>
                  </a:schemeClr>
                </a:solidFill>
                <a:ea typeface="+mj-ea"/>
              </a:rPr>
              <a:t>Methodology</a:t>
            </a:r>
            <a:r>
              <a:rPr lang="en-ZA" sz="3600" kern="0" dirty="0">
                <a:solidFill>
                  <a:schemeClr val="accent5">
                    <a:lumMod val="20000"/>
                    <a:lumOff val="80000"/>
                  </a:schemeClr>
                </a:solidFill>
                <a:ea typeface="+mj-ea"/>
              </a:rPr>
              <a:t/>
            </a:r>
            <a:br>
              <a:rPr lang="en-ZA" sz="3600" kern="0" dirty="0">
                <a:solidFill>
                  <a:schemeClr val="accent5">
                    <a:lumMod val="20000"/>
                    <a:lumOff val="80000"/>
                  </a:schemeClr>
                </a:solidFill>
                <a:ea typeface="+mj-ea"/>
              </a:rPr>
            </a:br>
            <a:endParaRPr lang="en-ZA" dirty="0">
              <a:solidFill>
                <a:schemeClr val="accent5">
                  <a:lumMod val="20000"/>
                  <a:lumOff val="80000"/>
                </a:schemeClr>
              </a:solidFill>
            </a:endParaRPr>
          </a:p>
        </p:txBody>
      </p:sp>
    </p:spTree>
    <p:extLst>
      <p:ext uri="{BB962C8B-B14F-4D97-AF65-F5344CB8AC3E}">
        <p14:creationId xmlns:p14="http://schemas.microsoft.com/office/powerpoint/2010/main" val="112998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9552" y="548681"/>
            <a:ext cx="8064896" cy="1008111"/>
          </a:xfrm>
        </p:spPr>
        <p:txBody>
          <a:bodyPr>
            <a:noAutofit/>
          </a:bodyPr>
          <a:lstStyle/>
          <a:p>
            <a:pPr lvl="0" algn="ctr" fontAlgn="base">
              <a:spcBef>
                <a:spcPct val="0"/>
              </a:spcBef>
              <a:spcAft>
                <a:spcPct val="0"/>
              </a:spcAft>
            </a:pPr>
            <a:r>
              <a:rPr lang="en-US" altLang="en-US" sz="2800" kern="0" dirty="0" smtClean="0">
                <a:solidFill>
                  <a:srgbClr val="CED5DD">
                    <a:lumMod val="20000"/>
                    <a:lumOff val="80000"/>
                  </a:srgbClr>
                </a:solidFill>
                <a:effectLst>
                  <a:outerShdw blurRad="38100" dist="38100" dir="2700000" algn="tl">
                    <a:srgbClr val="C0C0C0"/>
                  </a:outerShdw>
                </a:effectLst>
                <a:ea typeface="+mj-ea"/>
              </a:rPr>
              <a:t>Determination</a:t>
            </a:r>
            <a:r>
              <a:rPr lang="en-US" altLang="en-US" sz="3200" kern="0" dirty="0" smtClean="0">
                <a:solidFill>
                  <a:srgbClr val="CED5DD">
                    <a:lumMod val="20000"/>
                    <a:lumOff val="80000"/>
                  </a:srgbClr>
                </a:solidFill>
                <a:effectLst>
                  <a:outerShdw blurRad="38100" dist="38100" dir="2700000" algn="tl">
                    <a:srgbClr val="C0C0C0"/>
                  </a:outerShdw>
                </a:effectLst>
                <a:ea typeface="+mj-ea"/>
              </a:rPr>
              <a:t> </a:t>
            </a:r>
            <a:r>
              <a:rPr lang="en-US" altLang="en-US" sz="3200" kern="0" dirty="0">
                <a:solidFill>
                  <a:srgbClr val="CED5DD">
                    <a:lumMod val="20000"/>
                    <a:lumOff val="80000"/>
                  </a:srgbClr>
                </a:solidFill>
                <a:effectLst>
                  <a:outerShdw blurRad="38100" dist="38100" dir="2700000" algn="tl">
                    <a:srgbClr val="C0C0C0"/>
                  </a:outerShdw>
                </a:effectLst>
                <a:ea typeface="+mj-ea"/>
              </a:rPr>
              <a:t>of disability</a:t>
            </a:r>
            <a:endParaRPr lang="en-ZA" altLang="en-US" sz="32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412776"/>
            <a:ext cx="8064897" cy="864096"/>
          </a:xfrm>
        </p:spPr>
        <p:txBody>
          <a:bodyPr>
            <a:noAutofit/>
          </a:bodyPr>
          <a:lstStyle/>
          <a:p>
            <a:pPr marL="609600" lvl="0" indent="-609600" eaLnBrk="0" fontAlgn="base" hangingPunct="0">
              <a:lnSpc>
                <a:spcPct val="75000"/>
              </a:lnSpc>
              <a:spcBef>
                <a:spcPts val="0"/>
              </a:spcBef>
              <a:spcAft>
                <a:spcPct val="0"/>
              </a:spcAft>
              <a:buClr>
                <a:srgbClr val="CC0000"/>
              </a:buClr>
              <a:defRPr/>
            </a:pPr>
            <a:r>
              <a:rPr lang="en-US" altLang="en-US" sz="2000" kern="0" dirty="0" smtClean="0">
                <a:solidFill>
                  <a:schemeClr val="bg2"/>
                </a:solidFill>
                <a:ea typeface="ヒラギノ角ゴ Pro W3" pitchFamily="4" charset="-128"/>
              </a:rPr>
              <a:t>The WG </a:t>
            </a:r>
            <a:r>
              <a:rPr lang="en-US" altLang="en-US" sz="2000" kern="0" dirty="0">
                <a:solidFill>
                  <a:schemeClr val="bg2"/>
                </a:solidFill>
                <a:ea typeface="ヒラギノ角ゴ Pro W3" pitchFamily="4" charset="-128"/>
              </a:rPr>
              <a:t>short set of </a:t>
            </a:r>
            <a:r>
              <a:rPr lang="en-US" altLang="en-US" sz="2000" kern="0" dirty="0" smtClean="0">
                <a:solidFill>
                  <a:schemeClr val="bg2"/>
                </a:solidFill>
                <a:ea typeface="ヒラギノ角ゴ Pro W3" pitchFamily="4" charset="-128"/>
              </a:rPr>
              <a:t>questions used in Stats SA:</a:t>
            </a:r>
          </a:p>
          <a:p>
            <a:pPr marL="609600" lvl="0" indent="-609600" fontAlgn="base">
              <a:lnSpc>
                <a:spcPct val="75000"/>
              </a:lnSpc>
              <a:spcBef>
                <a:spcPct val="25000"/>
              </a:spcBef>
              <a:spcAft>
                <a:spcPct val="0"/>
              </a:spcAft>
              <a:buClr>
                <a:srgbClr val="CC0000"/>
              </a:buClr>
            </a:pPr>
            <a:endParaRPr lang="en-US" altLang="en-US" sz="1200" b="1" kern="0" dirty="0" smtClean="0">
              <a:solidFill>
                <a:schemeClr val="bg2"/>
              </a:solidFill>
              <a:latin typeface="Verdana"/>
              <a:cs typeface="+mn-cs"/>
            </a:endParaRPr>
          </a:p>
          <a:p>
            <a:pPr marL="609600" lvl="0" indent="-609600" fontAlgn="base">
              <a:lnSpc>
                <a:spcPct val="75000"/>
              </a:lnSpc>
              <a:spcBef>
                <a:spcPct val="25000"/>
              </a:spcBef>
              <a:spcAft>
                <a:spcPct val="0"/>
              </a:spcAft>
              <a:buClr>
                <a:srgbClr val="CC0000"/>
              </a:buClr>
            </a:pPr>
            <a:endParaRPr lang="en-US" altLang="en-US" sz="1200" b="1" kern="0" dirty="0">
              <a:solidFill>
                <a:schemeClr val="bg2"/>
              </a:solidFill>
              <a:latin typeface="Verdana"/>
              <a:cs typeface="+mn-cs"/>
            </a:endParaRPr>
          </a:p>
          <a:p>
            <a:pPr lvl="0" eaLnBrk="0" fontAlgn="base" hangingPunct="0">
              <a:lnSpc>
                <a:spcPct val="75000"/>
              </a:lnSpc>
              <a:spcBef>
                <a:spcPts val="0"/>
              </a:spcBef>
              <a:spcAft>
                <a:spcPct val="0"/>
              </a:spcAft>
              <a:buClr>
                <a:schemeClr val="bg2"/>
              </a:buClr>
              <a:defRPr/>
            </a:pPr>
            <a:r>
              <a:rPr lang="en-US" altLang="en-US" kern="0" dirty="0" smtClean="0">
                <a:solidFill>
                  <a:schemeClr val="bg2"/>
                </a:solidFill>
                <a:ea typeface="ヒラギノ角ゴ Pro W3" pitchFamily="4" charset="-128"/>
              </a:rPr>
              <a:t>1. Do </a:t>
            </a:r>
            <a:r>
              <a:rPr lang="en-US" altLang="en-US" kern="0" dirty="0">
                <a:solidFill>
                  <a:schemeClr val="bg2"/>
                </a:solidFill>
                <a:ea typeface="ヒラギノ角ゴ Pro W3" pitchFamily="4" charset="-128"/>
              </a:rPr>
              <a:t>you have difficulty seeing even if wearing glasses?</a:t>
            </a:r>
          </a:p>
          <a:p>
            <a:pPr lvl="0" eaLnBrk="0" fontAlgn="base" hangingPunct="0">
              <a:lnSpc>
                <a:spcPct val="75000"/>
              </a:lnSpc>
              <a:spcBef>
                <a:spcPts val="0"/>
              </a:spcBef>
              <a:spcAft>
                <a:spcPct val="0"/>
              </a:spcAft>
              <a:buClr>
                <a:srgbClr val="0070C0"/>
              </a:buClr>
              <a:defRPr/>
            </a:pPr>
            <a:r>
              <a:rPr lang="en-US" altLang="en-US" kern="0" dirty="0" smtClean="0">
                <a:solidFill>
                  <a:schemeClr val="bg2"/>
                </a:solidFill>
                <a:ea typeface="ヒラギノ角ゴ Pro W3" pitchFamily="4" charset="-128"/>
              </a:rPr>
              <a:t>2. Do </a:t>
            </a:r>
            <a:r>
              <a:rPr lang="en-US" altLang="en-US" kern="0" dirty="0">
                <a:solidFill>
                  <a:schemeClr val="bg2"/>
                </a:solidFill>
                <a:ea typeface="ヒラギノ角ゴ Pro W3" pitchFamily="4" charset="-128"/>
              </a:rPr>
              <a:t>you have difficulty hearing even if using a hearing </a:t>
            </a:r>
            <a:r>
              <a:rPr lang="en-US" altLang="en-US" kern="0" dirty="0" smtClean="0">
                <a:solidFill>
                  <a:schemeClr val="bg2"/>
                </a:solidFill>
                <a:ea typeface="ヒラギノ角ゴ Pro W3" pitchFamily="4" charset="-128"/>
              </a:rPr>
              <a:t>aid?</a:t>
            </a:r>
          </a:p>
          <a:p>
            <a:pPr lvl="0" eaLnBrk="0" fontAlgn="base" hangingPunct="0">
              <a:lnSpc>
                <a:spcPct val="75000"/>
              </a:lnSpc>
              <a:spcBef>
                <a:spcPts val="0"/>
              </a:spcBef>
              <a:spcAft>
                <a:spcPct val="0"/>
              </a:spcAft>
              <a:buClr>
                <a:srgbClr val="0070C0"/>
              </a:buClr>
              <a:defRPr/>
            </a:pPr>
            <a:r>
              <a:rPr lang="en-US" altLang="en-US" kern="0" dirty="0" smtClean="0">
                <a:solidFill>
                  <a:schemeClr val="bg2"/>
                </a:solidFill>
                <a:ea typeface="ヒラギノ角ゴ Pro W3" pitchFamily="4" charset="-128"/>
              </a:rPr>
              <a:t>3. Do you have difficulty walking or climbing stairs?</a:t>
            </a:r>
          </a:p>
          <a:p>
            <a:pPr lvl="0" eaLnBrk="0" fontAlgn="base" hangingPunct="0">
              <a:lnSpc>
                <a:spcPct val="75000"/>
              </a:lnSpc>
              <a:spcBef>
                <a:spcPts val="0"/>
              </a:spcBef>
              <a:spcAft>
                <a:spcPct val="0"/>
              </a:spcAft>
              <a:buClr>
                <a:srgbClr val="0070C0"/>
              </a:buClr>
              <a:defRPr/>
            </a:pPr>
            <a:r>
              <a:rPr lang="en-US" altLang="en-US" kern="0" dirty="0" smtClean="0">
                <a:solidFill>
                  <a:schemeClr val="bg2"/>
                </a:solidFill>
                <a:ea typeface="ヒラギノ角ゴ Pro W3" pitchFamily="4" charset="-128"/>
              </a:rPr>
              <a:t>4. Do </a:t>
            </a:r>
            <a:r>
              <a:rPr lang="en-US" altLang="en-US" kern="0" dirty="0">
                <a:solidFill>
                  <a:schemeClr val="bg2"/>
                </a:solidFill>
                <a:ea typeface="ヒラギノ角ゴ Pro W3" pitchFamily="4" charset="-128"/>
              </a:rPr>
              <a:t>you have difficulty remembering or concentrating?</a:t>
            </a:r>
          </a:p>
          <a:p>
            <a:pPr lvl="0" eaLnBrk="0" fontAlgn="base" hangingPunct="0">
              <a:lnSpc>
                <a:spcPct val="75000"/>
              </a:lnSpc>
              <a:spcBef>
                <a:spcPts val="0"/>
              </a:spcBef>
              <a:spcAft>
                <a:spcPct val="0"/>
              </a:spcAft>
              <a:buClr>
                <a:srgbClr val="0070C0"/>
              </a:buClr>
              <a:defRPr/>
            </a:pPr>
            <a:r>
              <a:rPr lang="en-US" altLang="en-US" kern="0" dirty="0" smtClean="0">
                <a:solidFill>
                  <a:schemeClr val="bg2"/>
                </a:solidFill>
                <a:ea typeface="ヒラギノ角ゴ Pro W3" pitchFamily="4" charset="-128"/>
              </a:rPr>
              <a:t>5. Do </a:t>
            </a:r>
            <a:r>
              <a:rPr lang="en-US" altLang="en-US" kern="0" dirty="0">
                <a:solidFill>
                  <a:schemeClr val="bg2"/>
                </a:solidFill>
                <a:ea typeface="ヒラギノ角ゴ Pro W3" pitchFamily="4" charset="-128"/>
              </a:rPr>
              <a:t>you have difficulty with (self-care such as) washing all over or dressing?</a:t>
            </a:r>
          </a:p>
          <a:p>
            <a:pPr lvl="0" eaLnBrk="0" fontAlgn="base" hangingPunct="0">
              <a:lnSpc>
                <a:spcPct val="75000"/>
              </a:lnSpc>
              <a:spcBef>
                <a:spcPts val="0"/>
              </a:spcBef>
              <a:spcAft>
                <a:spcPct val="0"/>
              </a:spcAft>
              <a:buClr>
                <a:srgbClr val="0070C0"/>
              </a:buClr>
              <a:defRPr/>
            </a:pPr>
            <a:r>
              <a:rPr lang="en-US" altLang="en-US" kern="0" dirty="0" smtClean="0">
                <a:solidFill>
                  <a:schemeClr val="bg2"/>
                </a:solidFill>
                <a:ea typeface="ヒラギノ角ゴ Pro W3" pitchFamily="4" charset="-128"/>
              </a:rPr>
              <a:t>6. Using </a:t>
            </a:r>
            <a:r>
              <a:rPr lang="en-US" altLang="en-US" kern="0" dirty="0">
                <a:solidFill>
                  <a:schemeClr val="bg2"/>
                </a:solidFill>
                <a:ea typeface="ヒラギノ角ゴ Pro W3" pitchFamily="4" charset="-128"/>
              </a:rPr>
              <a:t>your usual language, do you have difficulty communicating </a:t>
            </a:r>
            <a:endParaRPr lang="en-US" altLang="en-US" kern="0" dirty="0" smtClean="0">
              <a:solidFill>
                <a:schemeClr val="bg2"/>
              </a:solidFill>
              <a:ea typeface="ヒラギノ角ゴ Pro W3" pitchFamily="4" charset="-128"/>
            </a:endParaRPr>
          </a:p>
          <a:p>
            <a:pPr lvl="0" eaLnBrk="0" fontAlgn="base" hangingPunct="0">
              <a:lnSpc>
                <a:spcPct val="75000"/>
              </a:lnSpc>
              <a:spcBef>
                <a:spcPts val="0"/>
              </a:spcBef>
              <a:spcAft>
                <a:spcPct val="0"/>
              </a:spcAft>
              <a:buClr>
                <a:srgbClr val="0070C0"/>
              </a:buClr>
              <a:defRPr/>
            </a:pPr>
            <a:r>
              <a:rPr lang="en-US" altLang="en-US" kern="0" dirty="0">
                <a:solidFill>
                  <a:schemeClr val="bg2"/>
                </a:solidFill>
                <a:ea typeface="ヒラギノ角ゴ Pro W3" pitchFamily="4" charset="-128"/>
              </a:rPr>
              <a:t> </a:t>
            </a:r>
            <a:r>
              <a:rPr lang="en-US" altLang="en-US" kern="0" dirty="0" smtClean="0">
                <a:solidFill>
                  <a:schemeClr val="bg2"/>
                </a:solidFill>
                <a:ea typeface="ヒラギノ角ゴ Pro W3" pitchFamily="4" charset="-128"/>
              </a:rPr>
              <a:t>  (for example </a:t>
            </a:r>
            <a:r>
              <a:rPr lang="en-US" altLang="en-US" kern="0" dirty="0">
                <a:solidFill>
                  <a:schemeClr val="bg2"/>
                </a:solidFill>
                <a:ea typeface="ヒラギノ角ゴ Pro W3" pitchFamily="4" charset="-128"/>
              </a:rPr>
              <a:t>understanding or being understood by others)?</a:t>
            </a:r>
          </a:p>
          <a:p>
            <a:pPr marL="609600" lvl="0" indent="-609600" fontAlgn="base">
              <a:lnSpc>
                <a:spcPct val="75000"/>
              </a:lnSpc>
              <a:spcBef>
                <a:spcPct val="25000"/>
              </a:spcBef>
              <a:spcAft>
                <a:spcPct val="0"/>
              </a:spcAft>
              <a:buClr>
                <a:srgbClr val="CC0000"/>
              </a:buClr>
            </a:pPr>
            <a:endParaRPr lang="en-US" altLang="en-US" sz="1600" b="1" kern="0" dirty="0" smtClean="0">
              <a:solidFill>
                <a:srgbClr val="000000"/>
              </a:solidFill>
              <a:latin typeface="Verdana"/>
              <a:cs typeface="+mn-cs"/>
            </a:endParaRPr>
          </a:p>
          <a:p>
            <a:pPr marL="609600" lvl="0" indent="-609600" eaLnBrk="0" fontAlgn="base" hangingPunct="0">
              <a:lnSpc>
                <a:spcPct val="75000"/>
              </a:lnSpc>
              <a:spcBef>
                <a:spcPts val="0"/>
              </a:spcBef>
              <a:spcAft>
                <a:spcPct val="0"/>
              </a:spcAft>
              <a:buClr>
                <a:srgbClr val="CC0000"/>
              </a:buClr>
              <a:defRPr/>
            </a:pPr>
            <a:r>
              <a:rPr lang="en-US" altLang="en-US" b="1" kern="0" dirty="0">
                <a:solidFill>
                  <a:schemeClr val="bg2"/>
                </a:solidFill>
                <a:ea typeface="ヒラギノ角ゴ Pro W3" pitchFamily="4" charset="-128"/>
              </a:rPr>
              <a:t>Response categories: </a:t>
            </a:r>
          </a:p>
          <a:p>
            <a:pPr marL="609600" lvl="0" indent="-609600" eaLnBrk="0" fontAlgn="base" hangingPunct="0">
              <a:lnSpc>
                <a:spcPct val="75000"/>
              </a:lnSpc>
              <a:spcBef>
                <a:spcPts val="0"/>
              </a:spcBef>
              <a:spcAft>
                <a:spcPct val="0"/>
              </a:spcAft>
              <a:buClr>
                <a:srgbClr val="CC0000"/>
              </a:buClr>
              <a:defRPr/>
            </a:pPr>
            <a:endParaRPr lang="en-US" altLang="en-US" sz="1600" kern="0" dirty="0" smtClean="0">
              <a:solidFill>
                <a:schemeClr val="bg2"/>
              </a:solidFill>
              <a:ea typeface="ヒラギノ角ゴ Pro W3" pitchFamily="4" charset="-128"/>
            </a:endParaRPr>
          </a:p>
          <a:p>
            <a:pPr marL="609600" lvl="0" indent="-609600" eaLnBrk="0" fontAlgn="base" hangingPunct="0">
              <a:lnSpc>
                <a:spcPct val="75000"/>
              </a:lnSpc>
              <a:spcBef>
                <a:spcPts val="0"/>
              </a:spcBef>
              <a:spcAft>
                <a:spcPct val="0"/>
              </a:spcAft>
              <a:buClr>
                <a:srgbClr val="CC0000"/>
              </a:buClr>
              <a:defRPr/>
            </a:pPr>
            <a:r>
              <a:rPr lang="en-US" altLang="en-US" sz="1600" kern="0" dirty="0" smtClean="0">
                <a:solidFill>
                  <a:schemeClr val="bg2"/>
                </a:solidFill>
                <a:ea typeface="ヒラギノ角ゴ Pro W3" pitchFamily="4" charset="-128"/>
              </a:rPr>
              <a:t>No </a:t>
            </a:r>
            <a:r>
              <a:rPr lang="en-US" altLang="en-US" sz="1600" kern="0" dirty="0">
                <a:solidFill>
                  <a:schemeClr val="bg2"/>
                </a:solidFill>
                <a:ea typeface="ヒラギノ角ゴ Pro W3" pitchFamily="4" charset="-128"/>
              </a:rPr>
              <a:t>difficulty; Yes, some difficulty; Yes, a lot of </a:t>
            </a:r>
            <a:r>
              <a:rPr lang="en-US" altLang="en-US" sz="1600" kern="0" dirty="0" smtClean="0">
                <a:solidFill>
                  <a:schemeClr val="bg2"/>
                </a:solidFill>
                <a:ea typeface="ヒラギノ角ゴ Pro W3" pitchFamily="4" charset="-128"/>
              </a:rPr>
              <a:t>difficulty;</a:t>
            </a:r>
          </a:p>
          <a:p>
            <a:pPr marL="609600" lvl="0" indent="-609600" eaLnBrk="0" fontAlgn="base" hangingPunct="0">
              <a:lnSpc>
                <a:spcPct val="75000"/>
              </a:lnSpc>
              <a:spcBef>
                <a:spcPts val="0"/>
              </a:spcBef>
              <a:spcAft>
                <a:spcPct val="0"/>
              </a:spcAft>
              <a:buClr>
                <a:srgbClr val="CC0000"/>
              </a:buClr>
              <a:defRPr/>
            </a:pPr>
            <a:r>
              <a:rPr lang="en-US" altLang="en-US" sz="1600" kern="0" dirty="0" smtClean="0">
                <a:solidFill>
                  <a:schemeClr val="bg2"/>
                </a:solidFill>
                <a:ea typeface="ヒラギノ角ゴ Pro W3" pitchFamily="4" charset="-128"/>
              </a:rPr>
              <a:t>Cannot </a:t>
            </a:r>
            <a:r>
              <a:rPr lang="en-US" altLang="en-US" sz="1600" kern="0" dirty="0">
                <a:solidFill>
                  <a:schemeClr val="bg2"/>
                </a:solidFill>
                <a:ea typeface="ヒラギノ角ゴ Pro W3" pitchFamily="4" charset="-128"/>
              </a:rPr>
              <a:t>do at all</a:t>
            </a:r>
          </a:p>
          <a:p>
            <a:pPr>
              <a:lnSpc>
                <a:spcPct val="125000"/>
              </a:lnSpc>
              <a:spcBef>
                <a:spcPts val="0"/>
              </a:spcBef>
            </a:pPr>
            <a:endParaRPr lang="en-GB" sz="1400" dirty="0" smtClean="0">
              <a:solidFill>
                <a:srgbClr val="000000"/>
              </a:solidFill>
              <a:latin typeface="Arial"/>
              <a:ea typeface="Times New Roman"/>
            </a:endParaRPr>
          </a:p>
        </p:txBody>
      </p:sp>
    </p:spTree>
    <p:extLst>
      <p:ext uri="{BB962C8B-B14F-4D97-AF65-F5344CB8AC3E}">
        <p14:creationId xmlns:p14="http://schemas.microsoft.com/office/powerpoint/2010/main" val="3802350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9552" y="548681"/>
            <a:ext cx="8064896" cy="1008111"/>
          </a:xfrm>
        </p:spPr>
        <p:txBody>
          <a:bodyPr>
            <a:noAutofit/>
          </a:bodyPr>
          <a:lstStyle/>
          <a:p>
            <a:pPr lvl="0" algn="ctr" fontAlgn="base">
              <a:spcBef>
                <a:spcPct val="0"/>
              </a:spcBef>
              <a:spcAft>
                <a:spcPct val="0"/>
              </a:spcAft>
            </a:pPr>
            <a:r>
              <a:rPr lang="en-US" altLang="en-US" sz="3200" kern="0" dirty="0">
                <a:solidFill>
                  <a:srgbClr val="CED5DD">
                    <a:lumMod val="20000"/>
                    <a:lumOff val="80000"/>
                  </a:srgbClr>
                </a:solidFill>
                <a:effectLst>
                  <a:outerShdw blurRad="38100" dist="38100" dir="2700000" algn="tl">
                    <a:srgbClr val="C0C0C0"/>
                  </a:outerShdw>
                </a:effectLst>
                <a:ea typeface="+mj-ea"/>
              </a:rPr>
              <a:t>Determination of disability</a:t>
            </a:r>
            <a:endParaRPr lang="en-ZA" altLang="en-US" sz="32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412776"/>
            <a:ext cx="8064897" cy="864096"/>
          </a:xfrm>
        </p:spPr>
        <p:txBody>
          <a:bodyPr>
            <a:noAutofit/>
          </a:bodyPr>
          <a:lstStyle/>
          <a:p>
            <a:pPr>
              <a:lnSpc>
                <a:spcPct val="125000"/>
              </a:lnSpc>
              <a:spcBef>
                <a:spcPts val="0"/>
              </a:spcBef>
            </a:pPr>
            <a:endParaRPr lang="en-GB" sz="1400" dirty="0" smtClean="0">
              <a:solidFill>
                <a:srgbClr val="000000"/>
              </a:solidFill>
              <a:latin typeface="Arial"/>
              <a:ea typeface="Times New Roman"/>
            </a:endParaRPr>
          </a:p>
          <a:p>
            <a:pPr>
              <a:lnSpc>
                <a:spcPct val="125000"/>
              </a:lnSpc>
              <a:spcBef>
                <a:spcPts val="0"/>
              </a:spcBef>
            </a:pPr>
            <a:endParaRPr lang="en-GB" sz="1400" dirty="0" smtClean="0">
              <a:solidFill>
                <a:srgbClr val="000000"/>
              </a:solidFill>
              <a:latin typeface="Arial"/>
              <a:ea typeface="Times New Roman"/>
            </a:endParaRPr>
          </a:p>
          <a:p>
            <a:pPr marL="609600" indent="-609600" eaLnBrk="0" fontAlgn="base" hangingPunct="0">
              <a:lnSpc>
                <a:spcPct val="75000"/>
              </a:lnSpc>
              <a:spcBef>
                <a:spcPts val="0"/>
              </a:spcBef>
              <a:spcAft>
                <a:spcPct val="0"/>
              </a:spcAft>
              <a:buClr>
                <a:srgbClr val="CC0000"/>
              </a:buClr>
              <a:defRPr/>
            </a:pPr>
            <a:r>
              <a:rPr lang="en-GB" sz="2000" kern="0" dirty="0">
                <a:solidFill>
                  <a:schemeClr val="bg2"/>
                </a:solidFill>
                <a:ea typeface="ヒラギノ角ゴ Pro W3" pitchFamily="4" charset="-128"/>
              </a:rPr>
              <a:t>The disability index </a:t>
            </a:r>
            <a:r>
              <a:rPr lang="en-GB" sz="2000" kern="0" dirty="0" smtClean="0">
                <a:solidFill>
                  <a:schemeClr val="bg2"/>
                </a:solidFill>
                <a:ea typeface="ヒラギノ角ゴ Pro W3" pitchFamily="4" charset="-128"/>
              </a:rPr>
              <a:t>cut-offs as </a:t>
            </a:r>
            <a:r>
              <a:rPr lang="en-GB" sz="2000" kern="0" dirty="0">
                <a:solidFill>
                  <a:schemeClr val="bg2"/>
                </a:solidFill>
                <a:ea typeface="ヒラギノ角ゴ Pro W3" pitchFamily="4" charset="-128"/>
              </a:rPr>
              <a:t>used in the calculation of </a:t>
            </a:r>
            <a:r>
              <a:rPr lang="en-GB" sz="2000" kern="0" dirty="0" smtClean="0">
                <a:solidFill>
                  <a:schemeClr val="bg2"/>
                </a:solidFill>
                <a:ea typeface="ヒラギノ角ゴ Pro W3" pitchFamily="4" charset="-128"/>
              </a:rPr>
              <a:t>index </a:t>
            </a:r>
          </a:p>
          <a:p>
            <a:pPr marL="609600" indent="-609600" eaLnBrk="0" fontAlgn="base" hangingPunct="0">
              <a:lnSpc>
                <a:spcPct val="75000"/>
              </a:lnSpc>
              <a:spcBef>
                <a:spcPts val="0"/>
              </a:spcBef>
              <a:spcAft>
                <a:spcPct val="0"/>
              </a:spcAft>
              <a:buClr>
                <a:srgbClr val="CC0000"/>
              </a:buClr>
              <a:defRPr/>
            </a:pPr>
            <a:r>
              <a:rPr lang="en-GB" sz="2000" kern="0" dirty="0">
                <a:solidFill>
                  <a:schemeClr val="bg2"/>
                </a:solidFill>
                <a:ea typeface="ヒラギノ角ゴ Pro W3" pitchFamily="4" charset="-128"/>
              </a:rPr>
              <a:t> </a:t>
            </a:r>
            <a:r>
              <a:rPr lang="en-GB" sz="2000" kern="0" dirty="0" smtClean="0">
                <a:solidFill>
                  <a:schemeClr val="bg2"/>
                </a:solidFill>
                <a:ea typeface="ヒラギノ角ゴ Pro W3" pitchFamily="4" charset="-128"/>
              </a:rPr>
              <a:t>indicators </a:t>
            </a:r>
            <a:r>
              <a:rPr lang="en-GB" sz="2000" kern="0" dirty="0">
                <a:solidFill>
                  <a:schemeClr val="bg2"/>
                </a:solidFill>
                <a:ea typeface="ヒラギノ角ゴ Pro W3" pitchFamily="4" charset="-128"/>
              </a:rPr>
              <a:t>that  </a:t>
            </a:r>
            <a:r>
              <a:rPr lang="en-GB" sz="2000" kern="0" dirty="0" smtClean="0">
                <a:solidFill>
                  <a:schemeClr val="bg2"/>
                </a:solidFill>
                <a:ea typeface="ヒラギノ角ゴ Pro W3" pitchFamily="4" charset="-128"/>
              </a:rPr>
              <a:t>are based </a:t>
            </a:r>
            <a:r>
              <a:rPr lang="en-GB" sz="2000" kern="0" dirty="0">
                <a:solidFill>
                  <a:schemeClr val="bg2"/>
                </a:solidFill>
                <a:ea typeface="ヒラギノ角ゴ Pro W3" pitchFamily="4" charset="-128"/>
              </a:rPr>
              <a:t>on the census/large sample surveys </a:t>
            </a:r>
            <a:r>
              <a:rPr lang="en-GB" sz="2000" kern="0" dirty="0" smtClean="0">
                <a:solidFill>
                  <a:schemeClr val="bg2"/>
                </a:solidFill>
                <a:ea typeface="ヒラギノ角ゴ Pro W3" pitchFamily="4" charset="-128"/>
              </a:rPr>
              <a:t>are as</a:t>
            </a:r>
          </a:p>
          <a:p>
            <a:pPr marL="609600" indent="-609600" eaLnBrk="0" fontAlgn="base" hangingPunct="0">
              <a:lnSpc>
                <a:spcPct val="75000"/>
              </a:lnSpc>
              <a:spcBef>
                <a:spcPts val="0"/>
              </a:spcBef>
              <a:spcAft>
                <a:spcPct val="0"/>
              </a:spcAft>
              <a:buClr>
                <a:srgbClr val="CC0000"/>
              </a:buClr>
              <a:defRPr/>
            </a:pPr>
            <a:r>
              <a:rPr lang="en-GB" sz="2000" kern="0" dirty="0" smtClean="0">
                <a:solidFill>
                  <a:schemeClr val="bg2"/>
                </a:solidFill>
                <a:ea typeface="ヒラギノ角ゴ Pro W3" pitchFamily="4" charset="-128"/>
              </a:rPr>
              <a:t> follows</a:t>
            </a:r>
            <a:r>
              <a:rPr lang="en-GB" sz="2000" kern="0" dirty="0">
                <a:solidFill>
                  <a:schemeClr val="bg2"/>
                </a:solidFill>
                <a:ea typeface="ヒラギノ角ゴ Pro W3" pitchFamily="4" charset="-128"/>
              </a:rPr>
              <a:t>: as </a:t>
            </a:r>
            <a:r>
              <a:rPr lang="en-GB" sz="2000" kern="0" dirty="0" smtClean="0">
                <a:solidFill>
                  <a:schemeClr val="bg2"/>
                </a:solidFill>
                <a:ea typeface="ヒラギノ角ゴ Pro W3" pitchFamily="4" charset="-128"/>
              </a:rPr>
              <a:t>per</a:t>
            </a:r>
            <a:r>
              <a:rPr lang="en-GB" sz="2000" kern="0" dirty="0">
                <a:solidFill>
                  <a:schemeClr val="bg2"/>
                </a:solidFill>
                <a:ea typeface="ヒラギノ角ゴ Pro W3" pitchFamily="4" charset="-128"/>
              </a:rPr>
              <a:t> </a:t>
            </a:r>
            <a:r>
              <a:rPr lang="en-GB" sz="2000" kern="0" dirty="0" smtClean="0">
                <a:solidFill>
                  <a:schemeClr val="bg2"/>
                </a:solidFill>
                <a:ea typeface="ヒラギノ角ゴ Pro W3" pitchFamily="4" charset="-128"/>
              </a:rPr>
              <a:t>questions </a:t>
            </a:r>
            <a:r>
              <a:rPr lang="en-GB" sz="2000" kern="0" dirty="0">
                <a:solidFill>
                  <a:schemeClr val="bg2"/>
                </a:solidFill>
                <a:ea typeface="ヒラギノ角ゴ Pro W3" pitchFamily="4" charset="-128"/>
              </a:rPr>
              <a:t>1–6. </a:t>
            </a:r>
            <a:endParaRPr lang="en-GB" sz="2000" kern="0" dirty="0" smtClean="0">
              <a:solidFill>
                <a:schemeClr val="bg2"/>
              </a:solidFill>
              <a:ea typeface="ヒラギノ角ゴ Pro W3" pitchFamily="4" charset="-128"/>
            </a:endParaRPr>
          </a:p>
          <a:p>
            <a:pPr marL="1352550" lvl="1" indent="-609600" eaLnBrk="0" fontAlgn="base" hangingPunct="0">
              <a:lnSpc>
                <a:spcPct val="75000"/>
              </a:lnSpc>
              <a:spcBef>
                <a:spcPts val="0"/>
              </a:spcBef>
              <a:spcAft>
                <a:spcPct val="0"/>
              </a:spcAft>
              <a:buClr>
                <a:srgbClr val="CC0000"/>
              </a:buClr>
              <a:defRPr/>
            </a:pPr>
            <a:endParaRPr lang="en-GB" kern="0" dirty="0" smtClean="0">
              <a:solidFill>
                <a:schemeClr val="bg2"/>
              </a:solidFill>
              <a:ea typeface="ヒラギノ角ゴ Pro W3" pitchFamily="4" charset="-128"/>
            </a:endParaRPr>
          </a:p>
          <a:p>
            <a:pPr marL="1028700" lvl="1" eaLnBrk="0" fontAlgn="base" hangingPunct="0">
              <a:lnSpc>
                <a:spcPct val="75000"/>
              </a:lnSpc>
              <a:spcBef>
                <a:spcPts val="0"/>
              </a:spcBef>
              <a:spcAft>
                <a:spcPct val="0"/>
              </a:spcAft>
              <a:buClr>
                <a:schemeClr val="bg2"/>
              </a:buClr>
              <a:buFont typeface="Arial" panose="020B0604020202020204" pitchFamily="34" charset="0"/>
              <a:buChar char="•"/>
              <a:defRPr/>
            </a:pPr>
            <a:r>
              <a:rPr lang="en-GB" sz="1800" kern="0" dirty="0" smtClean="0">
                <a:solidFill>
                  <a:schemeClr val="bg2"/>
                </a:solidFill>
                <a:ea typeface="ヒラギノ角ゴ Pro W3" pitchFamily="4" charset="-128"/>
              </a:rPr>
              <a:t>If </a:t>
            </a:r>
            <a:r>
              <a:rPr lang="en-GB" sz="1800" kern="0" dirty="0">
                <a:solidFill>
                  <a:schemeClr val="bg2"/>
                </a:solidFill>
                <a:ea typeface="ヒラギノ角ゴ Pro W3" pitchFamily="4" charset="-128"/>
              </a:rPr>
              <a:t>an individual has 'Some difficulty' (2) </a:t>
            </a:r>
            <a:r>
              <a:rPr lang="en-GB" sz="1800" kern="0" dirty="0" smtClean="0">
                <a:solidFill>
                  <a:schemeClr val="bg2"/>
                </a:solidFill>
                <a:ea typeface="ヒラギノ角ゴ Pro W3" pitchFamily="4" charset="-128"/>
              </a:rPr>
              <a:t>to at least two of the six </a:t>
            </a:r>
            <a:r>
              <a:rPr lang="en-GB" sz="1800" kern="0" dirty="0">
                <a:solidFill>
                  <a:schemeClr val="bg2"/>
                </a:solidFill>
                <a:ea typeface="ヒラギノ角ゴ Pro W3" pitchFamily="4" charset="-128"/>
              </a:rPr>
              <a:t>categories, then they </a:t>
            </a:r>
            <a:r>
              <a:rPr lang="en-GB" sz="1800" kern="0" dirty="0" smtClean="0">
                <a:solidFill>
                  <a:schemeClr val="bg2"/>
                </a:solidFill>
                <a:ea typeface="ヒラギノ角ゴ Pro W3" pitchFamily="4" charset="-128"/>
              </a:rPr>
              <a:t>are  </a:t>
            </a:r>
            <a:r>
              <a:rPr lang="en-GB" sz="1800" kern="0" dirty="0">
                <a:solidFill>
                  <a:schemeClr val="bg2"/>
                </a:solidFill>
                <a:ea typeface="ヒラギノ角ゴ Pro W3" pitchFamily="4" charset="-128"/>
              </a:rPr>
              <a:t>disabled. </a:t>
            </a:r>
            <a:endParaRPr lang="en-GB" sz="1800" kern="0" dirty="0" smtClean="0">
              <a:solidFill>
                <a:schemeClr val="bg2"/>
              </a:solidFill>
              <a:ea typeface="ヒラギノ角ゴ Pro W3" pitchFamily="4" charset="-128"/>
            </a:endParaRPr>
          </a:p>
          <a:p>
            <a:pPr lvl="1" indent="0" eaLnBrk="0" fontAlgn="base" hangingPunct="0">
              <a:lnSpc>
                <a:spcPct val="75000"/>
              </a:lnSpc>
              <a:spcBef>
                <a:spcPts val="0"/>
              </a:spcBef>
              <a:spcAft>
                <a:spcPct val="0"/>
              </a:spcAft>
              <a:buClr>
                <a:schemeClr val="bg2"/>
              </a:buClr>
              <a:buNone/>
              <a:defRPr/>
            </a:pPr>
            <a:endParaRPr lang="en-GB" sz="1800" kern="0" dirty="0" smtClean="0">
              <a:solidFill>
                <a:schemeClr val="bg2"/>
              </a:solidFill>
              <a:ea typeface="ヒラギノ角ゴ Pro W3" pitchFamily="4" charset="-128"/>
            </a:endParaRPr>
          </a:p>
          <a:p>
            <a:pPr marL="1028700" lvl="1" eaLnBrk="0" fontAlgn="base" hangingPunct="0">
              <a:lnSpc>
                <a:spcPct val="75000"/>
              </a:lnSpc>
              <a:spcBef>
                <a:spcPts val="0"/>
              </a:spcBef>
              <a:spcAft>
                <a:spcPct val="0"/>
              </a:spcAft>
              <a:buClr>
                <a:schemeClr val="bg2"/>
              </a:buClr>
              <a:buFont typeface="Arial" panose="020B0604020202020204" pitchFamily="34" charset="0"/>
              <a:buChar char="•"/>
              <a:defRPr/>
            </a:pPr>
            <a:r>
              <a:rPr lang="en-GB" sz="1800" kern="0" dirty="0" smtClean="0">
                <a:solidFill>
                  <a:schemeClr val="bg2"/>
                </a:solidFill>
                <a:ea typeface="ヒラギノ角ゴ Pro W3" pitchFamily="4" charset="-128"/>
              </a:rPr>
              <a:t>If </a:t>
            </a:r>
            <a:r>
              <a:rPr lang="en-GB" sz="1800" kern="0" dirty="0">
                <a:solidFill>
                  <a:schemeClr val="bg2"/>
                </a:solidFill>
                <a:ea typeface="ヒラギノ角ゴ Pro W3" pitchFamily="4" charset="-128"/>
              </a:rPr>
              <a:t>an individual has 'A lot of difficulty'  (3) or is 'Unable to do' (4) so for one or more categories, they are  classified as disabled.</a:t>
            </a:r>
            <a:endParaRPr lang="en-US" sz="1800" kern="0" dirty="0">
              <a:solidFill>
                <a:schemeClr val="bg2"/>
              </a:solidFill>
              <a:ea typeface="ヒラギノ角ゴ Pro W3" pitchFamily="4" charset="-128"/>
            </a:endParaRPr>
          </a:p>
          <a:p>
            <a:pPr marL="609600" lvl="0" indent="-609600" eaLnBrk="0" fontAlgn="base" hangingPunct="0">
              <a:lnSpc>
                <a:spcPct val="75000"/>
              </a:lnSpc>
              <a:spcBef>
                <a:spcPts val="0"/>
              </a:spcBef>
              <a:spcAft>
                <a:spcPct val="0"/>
              </a:spcAft>
              <a:buClr>
                <a:srgbClr val="CC0000"/>
              </a:buClr>
              <a:defRPr/>
            </a:pPr>
            <a:endParaRPr lang="en-US" altLang="en-US" kern="0" dirty="0">
              <a:solidFill>
                <a:schemeClr val="bg2"/>
              </a:solidFill>
              <a:ea typeface="ヒラギノ角ゴ Pro W3" pitchFamily="4" charset="-128"/>
            </a:endParaRPr>
          </a:p>
          <a:p>
            <a:pPr marL="609600" lvl="0" indent="-609600" eaLnBrk="0" fontAlgn="base" hangingPunct="0">
              <a:lnSpc>
                <a:spcPct val="75000"/>
              </a:lnSpc>
              <a:spcBef>
                <a:spcPts val="0"/>
              </a:spcBef>
              <a:spcAft>
                <a:spcPct val="0"/>
              </a:spcAft>
              <a:buClr>
                <a:srgbClr val="CC0000"/>
              </a:buClr>
              <a:defRPr/>
            </a:pPr>
            <a:endParaRPr lang="en-US" altLang="en-US" kern="0" dirty="0" smtClean="0">
              <a:solidFill>
                <a:schemeClr val="bg2"/>
              </a:solidFill>
              <a:ea typeface="ヒラギノ角ゴ Pro W3" pitchFamily="4" charset="-128"/>
            </a:endParaRPr>
          </a:p>
        </p:txBody>
      </p:sp>
    </p:spTree>
    <p:extLst>
      <p:ext uri="{BB962C8B-B14F-4D97-AF65-F5344CB8AC3E}">
        <p14:creationId xmlns:p14="http://schemas.microsoft.com/office/powerpoint/2010/main" val="475388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939582" y="332656"/>
            <a:ext cx="7777162"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ZA" altLang="en-US" sz="3600" b="1" i="0" u="none" strike="noStrike" kern="0" cap="none" spc="0" normalizeH="0" baseline="0" noProof="0" dirty="0" smtClean="0">
                <a:ln>
                  <a:noFill/>
                </a:ln>
                <a:solidFill>
                  <a:schemeClr val="tx2"/>
                </a:solidFill>
                <a:effectLst/>
                <a:uLnTx/>
                <a:uFillTx/>
                <a:latin typeface="Calibri" pitchFamily="34" charset="0"/>
              </a:rPr>
              <a:t>DII</a:t>
            </a:r>
            <a:r>
              <a:rPr kumimoji="0" lang="en-ZA" altLang="en-US" sz="4400" b="1" i="0" u="none" strike="noStrike" kern="0" cap="none" spc="0" normalizeH="0" baseline="0" noProof="0" dirty="0" smtClean="0">
                <a:ln>
                  <a:noFill/>
                </a:ln>
                <a:solidFill>
                  <a:schemeClr val="tx2"/>
                </a:solidFill>
                <a:effectLst/>
                <a:uLnTx/>
                <a:uFillTx/>
                <a:latin typeface="Calibri" pitchFamily="34" charset="0"/>
              </a:rPr>
              <a:t> Domains</a:t>
            </a:r>
          </a:p>
        </p:txBody>
      </p:sp>
      <p:sp>
        <p:nvSpPr>
          <p:cNvPr id="5" name="Rectangle 5"/>
          <p:cNvSpPr txBox="1">
            <a:spLocks noChangeArrowheads="1"/>
          </p:cNvSpPr>
          <p:nvPr/>
        </p:nvSpPr>
        <p:spPr bwMode="auto">
          <a:xfrm>
            <a:off x="688975" y="1381125"/>
            <a:ext cx="82819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a:buFontTx/>
              <a:buNone/>
            </a:pPr>
            <a:r>
              <a:rPr lang="en-GB" altLang="en-US" sz="2600" kern="0" smtClean="0">
                <a:latin typeface="Arial" charset="0"/>
                <a:cs typeface="Arial" charset="0"/>
              </a:rPr>
              <a:t>The index is constructed across three domains:</a:t>
            </a:r>
            <a:endParaRPr lang="en-ZA" altLang="en-US" sz="2600" kern="0" dirty="0" smtClean="0">
              <a:latin typeface="Arial" charset="0"/>
              <a:cs typeface="Arial" charset="0"/>
            </a:endParaRPr>
          </a:p>
        </p:txBody>
      </p:sp>
      <p:sp>
        <p:nvSpPr>
          <p:cNvPr id="6" name="Oval 5"/>
          <p:cNvSpPr/>
          <p:nvPr/>
        </p:nvSpPr>
        <p:spPr>
          <a:xfrm>
            <a:off x="368300" y="2683520"/>
            <a:ext cx="2738438" cy="2592388"/>
          </a:xfrm>
          <a:prstGeom prst="ellipse">
            <a:avLst/>
          </a:prstGeom>
          <a:solidFill>
            <a:srgbClr val="669900"/>
          </a:solidFill>
          <a:ln w="25400" cap="flat" cmpd="sng" algn="ctr">
            <a:solidFill>
              <a:srgbClr val="00CC99">
                <a:shade val="50000"/>
              </a:srgbClr>
            </a:solidFill>
            <a:prstDash val="solid"/>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ZA" sz="2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Education</a:t>
            </a:r>
          </a:p>
        </p:txBody>
      </p:sp>
      <p:sp>
        <p:nvSpPr>
          <p:cNvPr id="7" name="Oval 6"/>
          <p:cNvSpPr/>
          <p:nvPr/>
        </p:nvSpPr>
        <p:spPr>
          <a:xfrm>
            <a:off x="3021013" y="2708920"/>
            <a:ext cx="3035300" cy="2592388"/>
          </a:xfrm>
          <a:prstGeom prst="ellipse">
            <a:avLst/>
          </a:prstGeom>
          <a:solidFill>
            <a:srgbClr val="CC6600"/>
          </a:solidFill>
          <a:ln w="25400" cap="flat" cmpd="sng" algn="ctr">
            <a:solidFill>
              <a:srgbClr val="00CC99">
                <a:shade val="50000"/>
              </a:srgbClr>
            </a:solidFill>
            <a:prstDash val="solid"/>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ZA" sz="2800" b="1" i="0" u="none" strike="noStrike" kern="0" cap="none" spc="0" normalizeH="0" baseline="0" noProof="0" dirty="0">
                <a:ln>
                  <a:noFill/>
                </a:ln>
                <a:solidFill>
                  <a:srgbClr val="FFFFFF"/>
                </a:solidFill>
                <a:effectLst/>
                <a:uLnTx/>
                <a:uFillTx/>
                <a:latin typeface="Calibri"/>
                <a:ea typeface="+mn-ea"/>
                <a:cs typeface="+mn-cs"/>
              </a:rPr>
              <a:t>World of Work &amp; Employment</a:t>
            </a:r>
          </a:p>
        </p:txBody>
      </p:sp>
      <p:sp>
        <p:nvSpPr>
          <p:cNvPr id="8" name="Oval 7"/>
          <p:cNvSpPr/>
          <p:nvPr/>
        </p:nvSpPr>
        <p:spPr>
          <a:xfrm>
            <a:off x="5986463" y="2627958"/>
            <a:ext cx="3070225" cy="2592387"/>
          </a:xfrm>
          <a:prstGeom prst="ellipse">
            <a:avLst/>
          </a:prstGeom>
          <a:solidFill>
            <a:srgbClr val="0033CC"/>
          </a:solidFill>
          <a:ln w="25400" cap="flat" cmpd="sng" algn="ctr">
            <a:solidFill>
              <a:srgbClr val="00CC99">
                <a:shade val="50000"/>
              </a:srgbClr>
            </a:solidFill>
            <a:prstDash val="solid"/>
          </a:ln>
          <a:effectLst/>
        </p:spPr>
        <p:txBody>
          <a:bodyPr anchor="ct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ZA" sz="2800" b="1" i="0" u="none" strike="noStrike" kern="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Poverty and Deprivation</a:t>
            </a:r>
          </a:p>
        </p:txBody>
      </p:sp>
    </p:spTree>
    <p:extLst>
      <p:ext uri="{BB962C8B-B14F-4D97-AF65-F5344CB8AC3E}">
        <p14:creationId xmlns:p14="http://schemas.microsoft.com/office/powerpoint/2010/main" val="1327281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939582" y="332656"/>
            <a:ext cx="7777162"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itchFamily="34" charset="0"/>
              </a:defRPr>
            </a:lvl1pPr>
            <a:lvl2pPr marL="742950" indent="-285750">
              <a:spcBef>
                <a:spcPct val="20000"/>
              </a:spcBef>
              <a:buChar char="–"/>
              <a:defRPr sz="2800">
                <a:solidFill>
                  <a:schemeClr val="tx1"/>
                </a:solidFill>
                <a:latin typeface="Calibri" pitchFamily="34" charset="0"/>
              </a:defRPr>
            </a:lvl2pPr>
            <a:lvl3pPr marL="1143000" indent="-228600">
              <a:spcBef>
                <a:spcPct val="20000"/>
              </a:spcBef>
              <a:buChar char="•"/>
              <a:defRPr sz="2400">
                <a:solidFill>
                  <a:schemeClr val="tx1"/>
                </a:solidFill>
                <a:latin typeface="Calibri" pitchFamily="34" charset="0"/>
              </a:defRPr>
            </a:lvl3pPr>
            <a:lvl4pPr marL="1600200" indent="-228600">
              <a:spcBef>
                <a:spcPct val="20000"/>
              </a:spcBef>
              <a:buChar char="–"/>
              <a:defRPr sz="2000">
                <a:solidFill>
                  <a:schemeClr val="tx1"/>
                </a:solidFill>
                <a:latin typeface="Calibri" pitchFamily="34" charset="0"/>
              </a:defRPr>
            </a:lvl4pPr>
            <a:lvl5pPr marL="2057400" indent="-228600">
              <a:spcBef>
                <a:spcPct val="20000"/>
              </a:spcBef>
              <a:buChar char="»"/>
              <a:defRPr sz="2000">
                <a:solidFill>
                  <a:schemeClr val="tx1"/>
                </a:solidFill>
                <a:latin typeface="Calibri" pitchFamily="34" charset="0"/>
              </a:defRPr>
            </a:lvl5pPr>
            <a:lvl6pPr marL="2514600" indent="-228600" eaLnBrk="0" fontAlgn="base" hangingPunct="0">
              <a:spcBef>
                <a:spcPct val="20000"/>
              </a:spcBef>
              <a:spcAft>
                <a:spcPct val="0"/>
              </a:spcAft>
              <a:buChar char="»"/>
              <a:defRPr sz="2000">
                <a:solidFill>
                  <a:schemeClr val="tx1"/>
                </a:solidFill>
                <a:latin typeface="Calibri" pitchFamily="34" charset="0"/>
              </a:defRPr>
            </a:lvl6pPr>
            <a:lvl7pPr marL="2971800" indent="-228600" eaLnBrk="0" fontAlgn="base" hangingPunct="0">
              <a:spcBef>
                <a:spcPct val="20000"/>
              </a:spcBef>
              <a:spcAft>
                <a:spcPct val="0"/>
              </a:spcAft>
              <a:buChar char="»"/>
              <a:defRPr sz="2000">
                <a:solidFill>
                  <a:schemeClr val="tx1"/>
                </a:solidFill>
                <a:latin typeface="Calibri" pitchFamily="34" charset="0"/>
              </a:defRPr>
            </a:lvl7pPr>
            <a:lvl8pPr marL="3429000" indent="-228600" eaLnBrk="0" fontAlgn="base" hangingPunct="0">
              <a:spcBef>
                <a:spcPct val="20000"/>
              </a:spcBef>
              <a:spcAft>
                <a:spcPct val="0"/>
              </a:spcAft>
              <a:buChar char="»"/>
              <a:defRPr sz="2000">
                <a:solidFill>
                  <a:schemeClr val="tx1"/>
                </a:solidFill>
                <a:latin typeface="Calibri" pitchFamily="34" charset="0"/>
              </a:defRPr>
            </a:lvl8pPr>
            <a:lvl9pPr marL="3886200" indent="-228600" eaLnBrk="0" fontAlgn="base" hangingPunct="0">
              <a:spcBef>
                <a:spcPct val="20000"/>
              </a:spcBef>
              <a:spcAft>
                <a:spcPct val="0"/>
              </a:spcAft>
              <a:buChar char="»"/>
              <a:defRPr sz="2000">
                <a:solidFill>
                  <a:schemeClr val="tx1"/>
                </a:solidFill>
                <a:latin typeface="Calibri"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ZA" altLang="en-US" sz="4400" b="1" i="0" u="none" strike="noStrike" kern="0" cap="none" spc="0" normalizeH="0" baseline="0" noProof="0" dirty="0" smtClean="0">
                <a:ln>
                  <a:noFill/>
                </a:ln>
                <a:solidFill>
                  <a:schemeClr val="tx2"/>
                </a:solidFill>
                <a:effectLst/>
                <a:uLnTx/>
                <a:uFillTx/>
                <a:latin typeface="Calibri" pitchFamily="34" charset="0"/>
              </a:rPr>
              <a:t>DII Indicators</a:t>
            </a:r>
          </a:p>
        </p:txBody>
      </p:sp>
      <p:graphicFrame>
        <p:nvGraphicFramePr>
          <p:cNvPr id="10" name="Content Placeholder 2"/>
          <p:cNvGraphicFramePr>
            <a:graphicFrameLocks/>
          </p:cNvGraphicFramePr>
          <p:nvPr>
            <p:extLst>
              <p:ext uri="{D42A27DB-BD31-4B8C-83A1-F6EECF244321}">
                <p14:modId xmlns:p14="http://schemas.microsoft.com/office/powerpoint/2010/main" val="1359017504"/>
              </p:ext>
            </p:extLst>
          </p:nvPr>
        </p:nvGraphicFramePr>
        <p:xfrm>
          <a:off x="323528" y="1340768"/>
          <a:ext cx="864096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ular Callout 5"/>
          <p:cNvSpPr/>
          <p:nvPr/>
        </p:nvSpPr>
        <p:spPr>
          <a:xfrm>
            <a:off x="5724128" y="4221088"/>
            <a:ext cx="3419872" cy="612648"/>
          </a:xfrm>
          <a:prstGeom prst="wedgeRoundRectCallout">
            <a:avLst/>
          </a:prstGeom>
          <a:solidFill>
            <a:schemeClr val="tx2">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MPI identifies overlapping deprivation at a household level </a:t>
            </a:r>
            <a:endParaRPr lang="en-US" sz="1600" dirty="0"/>
          </a:p>
        </p:txBody>
      </p:sp>
    </p:spTree>
    <p:extLst>
      <p:ext uri="{BB962C8B-B14F-4D97-AF65-F5344CB8AC3E}">
        <p14:creationId xmlns:p14="http://schemas.microsoft.com/office/powerpoint/2010/main" val="2512032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9552" y="548681"/>
            <a:ext cx="8064896" cy="720079"/>
          </a:xfrm>
        </p:spPr>
        <p:txBody>
          <a:bodyPr>
            <a:noAutofit/>
          </a:bodyPr>
          <a:lstStyle/>
          <a:p>
            <a:pPr lvl="0" algn="ctr" fontAlgn="base">
              <a:spcBef>
                <a:spcPct val="0"/>
              </a:spcBef>
              <a:spcAft>
                <a:spcPct val="0"/>
              </a:spcAft>
            </a:pPr>
            <a:r>
              <a:rPr lang="en-ZA" altLang="en-US" sz="3600" kern="0" dirty="0" smtClean="0">
                <a:solidFill>
                  <a:schemeClr val="accent5">
                    <a:lumMod val="20000"/>
                    <a:lumOff val="80000"/>
                  </a:schemeClr>
                </a:solidFill>
                <a:effectLst>
                  <a:outerShdw blurRad="38100" dist="38100" dir="2700000" algn="tl">
                    <a:srgbClr val="C0C0C0"/>
                  </a:outerShdw>
                </a:effectLst>
                <a:ea typeface="+mj-ea"/>
              </a:rPr>
              <a:t>DII </a:t>
            </a:r>
            <a:r>
              <a:rPr lang="en-ZA" altLang="en-US" sz="3200" kern="0" dirty="0" smtClean="0">
                <a:solidFill>
                  <a:schemeClr val="accent5">
                    <a:lumMod val="20000"/>
                    <a:lumOff val="80000"/>
                  </a:schemeClr>
                </a:solidFill>
                <a:effectLst>
                  <a:outerShdw blurRad="38100" dist="38100" dir="2700000" algn="tl">
                    <a:srgbClr val="C0C0C0"/>
                  </a:outerShdw>
                </a:effectLst>
                <a:ea typeface="+mj-ea"/>
              </a:rPr>
              <a:t>Model</a:t>
            </a:r>
            <a:endParaRPr lang="en-ZA" altLang="en-US" sz="3600" kern="0" dirty="0">
              <a:solidFill>
                <a:schemeClr val="accent5">
                  <a:lumMod val="20000"/>
                  <a:lumOff val="80000"/>
                </a:schemeClr>
              </a:solidFill>
              <a:effectLst>
                <a:outerShdw blurRad="38100" dist="38100" dir="2700000" algn="tl">
                  <a:srgbClr val="C0C0C0"/>
                </a:outerShdw>
              </a:effectLst>
              <a:ea typeface="+mj-ea"/>
            </a:endParaRPr>
          </a:p>
          <a:p>
            <a:pPr lvl="0" fontAlgn="base">
              <a:spcAft>
                <a:spcPct val="0"/>
              </a:spcAft>
            </a:pPr>
            <a:endParaRPr lang="en-ZA" altLang="en-US" sz="36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340768"/>
            <a:ext cx="8064897" cy="864096"/>
          </a:xfrm>
        </p:spPr>
        <p:txBody>
          <a:bodyPr>
            <a:noAutofit/>
          </a:bodyPr>
          <a:lstStyle/>
          <a:p>
            <a:pPr marL="342900" lvl="0" indent="-342900" eaLnBrk="0" fontAlgn="base" hangingPunct="0">
              <a:spcBef>
                <a:spcPct val="0"/>
              </a:spcBef>
              <a:spcAft>
                <a:spcPts val="600"/>
              </a:spcAft>
              <a:buFontTx/>
              <a:buChar char="•"/>
            </a:pPr>
            <a:r>
              <a:rPr lang="en-ZA" altLang="en-US" sz="2400" kern="0" dirty="0"/>
              <a:t>Each of the three domains carries equal weights</a:t>
            </a:r>
          </a:p>
          <a:p>
            <a:pPr marL="342900" lvl="0" indent="-342900" eaLnBrk="0" fontAlgn="base" hangingPunct="0">
              <a:spcBef>
                <a:spcPct val="0"/>
              </a:spcBef>
              <a:spcAft>
                <a:spcPts val="600"/>
              </a:spcAft>
              <a:buFontTx/>
              <a:buChar char="•"/>
            </a:pPr>
            <a:r>
              <a:rPr lang="en-ZA" altLang="en-US" sz="2400" kern="0" dirty="0"/>
              <a:t>Each indicator within each domain carries equal weight</a:t>
            </a:r>
          </a:p>
          <a:p>
            <a:pPr marL="342900" lvl="0" indent="-342900" eaLnBrk="0" fontAlgn="base" hangingPunct="0">
              <a:spcBef>
                <a:spcPct val="0"/>
              </a:spcBef>
              <a:spcAft>
                <a:spcPts val="600"/>
              </a:spcAft>
              <a:buFontTx/>
              <a:buChar char="•"/>
            </a:pPr>
            <a:r>
              <a:rPr lang="en-GB" altLang="en-US" sz="2400" kern="0" dirty="0"/>
              <a:t>All indicators are based on parity indexes for the persons with disabilities and persons without disabilities </a:t>
            </a:r>
            <a:endParaRPr lang="en-GB" altLang="en-US" sz="2400" kern="0" dirty="0" smtClean="0"/>
          </a:p>
          <a:p>
            <a:pPr marL="342900" lvl="0" indent="-342900" eaLnBrk="0" fontAlgn="base" hangingPunct="0">
              <a:spcBef>
                <a:spcPct val="0"/>
              </a:spcBef>
              <a:spcAft>
                <a:spcPts val="600"/>
              </a:spcAft>
              <a:buFontTx/>
              <a:buChar char="•"/>
            </a:pPr>
            <a:r>
              <a:rPr lang="en-ZA" altLang="en-US" sz="2400" kern="0" dirty="0" smtClean="0"/>
              <a:t>Indicators have been reduced to a total of 15 for piloting purposes sourced from administrative data and periodic surveys</a:t>
            </a:r>
          </a:p>
          <a:p>
            <a:pPr marL="342900" lvl="0" indent="-342900" eaLnBrk="0" fontAlgn="base" hangingPunct="0">
              <a:spcBef>
                <a:spcPct val="0"/>
              </a:spcBef>
              <a:spcAft>
                <a:spcPts val="600"/>
              </a:spcAft>
              <a:buFontTx/>
              <a:buChar char="•"/>
            </a:pPr>
            <a:r>
              <a:rPr lang="en-ZA" altLang="en-US" sz="2400" kern="0" dirty="0" smtClean="0"/>
              <a:t>Selected </a:t>
            </a:r>
            <a:r>
              <a:rPr lang="en-ZA" altLang="en-US" sz="2400" kern="0" dirty="0"/>
              <a:t>indicators have sufficient reliable gender disaggregated data, which will allow for publication of separate gender-disaggregated Disability Inequality Indices</a:t>
            </a:r>
          </a:p>
          <a:p>
            <a:pPr lvl="0" eaLnBrk="0" fontAlgn="base" hangingPunct="0">
              <a:spcBef>
                <a:spcPct val="0"/>
              </a:spcBef>
              <a:spcAft>
                <a:spcPts val="1200"/>
              </a:spcAft>
            </a:pPr>
            <a:endParaRPr lang="en-ZA" altLang="en-US" sz="2400" kern="0" dirty="0">
              <a:solidFill>
                <a:srgbClr val="000000"/>
              </a:solidFill>
              <a:latin typeface="Calibri"/>
              <a:cs typeface="+mn-cs"/>
            </a:endParaRPr>
          </a:p>
          <a:p>
            <a:pPr lvl="0" eaLnBrk="0" fontAlgn="base" hangingPunct="0">
              <a:spcBef>
                <a:spcPts val="0"/>
              </a:spcBef>
              <a:spcAft>
                <a:spcPct val="0"/>
              </a:spcAft>
              <a:defRPr/>
            </a:pPr>
            <a:endParaRPr lang="en-ZA" sz="2800" b="1" kern="0" dirty="0">
              <a:solidFill>
                <a:srgbClr val="000000"/>
              </a:solidFill>
            </a:endParaRPr>
          </a:p>
          <a:p>
            <a:endParaRPr lang="en-ZA" sz="2000" dirty="0"/>
          </a:p>
        </p:txBody>
      </p:sp>
    </p:spTree>
    <p:extLst>
      <p:ext uri="{BB962C8B-B14F-4D97-AF65-F5344CB8AC3E}">
        <p14:creationId xmlns:p14="http://schemas.microsoft.com/office/powerpoint/2010/main" val="3080514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95536" y="404664"/>
            <a:ext cx="8424936" cy="720079"/>
          </a:xfrm>
        </p:spPr>
        <p:txBody>
          <a:bodyPr>
            <a:noAutofit/>
          </a:bodyPr>
          <a:lstStyle/>
          <a:p>
            <a:pPr algn="ctr" fontAlgn="base">
              <a:spcBef>
                <a:spcPct val="0"/>
              </a:spcBef>
              <a:spcAft>
                <a:spcPct val="0"/>
              </a:spcAft>
            </a:pPr>
            <a:r>
              <a:rPr lang="en-GB" sz="3200" kern="0" dirty="0">
                <a:solidFill>
                  <a:schemeClr val="accent5">
                    <a:lumMod val="20000"/>
                    <a:lumOff val="80000"/>
                  </a:schemeClr>
                </a:solidFill>
                <a:effectLst>
                  <a:outerShdw blurRad="38100" dist="38100" dir="2700000" algn="tl">
                    <a:srgbClr val="C0C0C0"/>
                  </a:outerShdw>
                </a:effectLst>
                <a:ea typeface="+mj-ea"/>
              </a:rPr>
              <a:t>Frequency</a:t>
            </a:r>
            <a:r>
              <a:rPr lang="en-GB" sz="3600" kern="0" dirty="0">
                <a:solidFill>
                  <a:schemeClr val="accent5">
                    <a:lumMod val="20000"/>
                    <a:lumOff val="80000"/>
                  </a:schemeClr>
                </a:solidFill>
                <a:effectLst>
                  <a:outerShdw blurRad="38100" dist="38100" dir="2700000" algn="tl">
                    <a:srgbClr val="C0C0C0"/>
                  </a:outerShdw>
                </a:effectLst>
                <a:ea typeface="+mj-ea"/>
              </a:rPr>
              <a:t> </a:t>
            </a:r>
            <a:r>
              <a:rPr lang="en-GB" sz="3200" kern="0" dirty="0">
                <a:solidFill>
                  <a:schemeClr val="accent5">
                    <a:lumMod val="20000"/>
                    <a:lumOff val="80000"/>
                  </a:schemeClr>
                </a:solidFill>
                <a:effectLst>
                  <a:outerShdw blurRad="38100" dist="38100" dir="2700000" algn="tl">
                    <a:srgbClr val="C0C0C0"/>
                  </a:outerShdw>
                </a:effectLst>
                <a:ea typeface="+mj-ea"/>
              </a:rPr>
              <a:t>of</a:t>
            </a:r>
            <a:r>
              <a:rPr lang="en-GB" sz="3600" kern="0" dirty="0">
                <a:solidFill>
                  <a:schemeClr val="accent5">
                    <a:lumMod val="20000"/>
                    <a:lumOff val="80000"/>
                  </a:schemeClr>
                </a:solidFill>
                <a:effectLst>
                  <a:outerShdw blurRad="38100" dist="38100" dir="2700000" algn="tl">
                    <a:srgbClr val="C0C0C0"/>
                  </a:outerShdw>
                </a:effectLst>
                <a:ea typeface="+mj-ea"/>
              </a:rPr>
              <a:t> measurement </a:t>
            </a:r>
            <a:r>
              <a:rPr lang="en-GB" sz="3600" kern="0" dirty="0" smtClean="0">
                <a:solidFill>
                  <a:schemeClr val="accent5">
                    <a:lumMod val="20000"/>
                    <a:lumOff val="80000"/>
                  </a:schemeClr>
                </a:solidFill>
                <a:effectLst>
                  <a:outerShdw blurRad="38100" dist="38100" dir="2700000" algn="tl">
                    <a:srgbClr val="C0C0C0"/>
                  </a:outerShdw>
                </a:effectLst>
                <a:ea typeface="+mj-ea"/>
              </a:rPr>
              <a:t>and</a:t>
            </a:r>
          </a:p>
          <a:p>
            <a:pPr algn="ctr" fontAlgn="base">
              <a:spcBef>
                <a:spcPct val="0"/>
              </a:spcBef>
              <a:spcAft>
                <a:spcPct val="0"/>
              </a:spcAft>
            </a:pPr>
            <a:r>
              <a:rPr lang="en-GB" sz="3600" kern="0" dirty="0" smtClean="0">
                <a:solidFill>
                  <a:schemeClr val="accent5">
                    <a:lumMod val="20000"/>
                    <a:lumOff val="80000"/>
                  </a:schemeClr>
                </a:solidFill>
                <a:effectLst>
                  <a:outerShdw blurRad="38100" dist="38100" dir="2700000" algn="tl">
                    <a:srgbClr val="C0C0C0"/>
                  </a:outerShdw>
                </a:effectLst>
                <a:ea typeface="+mj-ea"/>
              </a:rPr>
              <a:t>reporting </a:t>
            </a:r>
            <a:endParaRPr lang="en-ZA" sz="3600" kern="0" dirty="0">
              <a:solidFill>
                <a:schemeClr val="accent5">
                  <a:lumMod val="20000"/>
                  <a:lumOff val="80000"/>
                </a:schemeClr>
              </a:solidFill>
              <a:effectLst>
                <a:outerShdw blurRad="38100" dist="38100" dir="2700000" algn="tl">
                  <a:srgbClr val="C0C0C0"/>
                </a:outerShdw>
              </a:effectLst>
              <a:ea typeface="+mj-ea"/>
            </a:endParaRPr>
          </a:p>
          <a:p>
            <a:pPr lvl="0" fontAlgn="base">
              <a:spcAft>
                <a:spcPct val="0"/>
              </a:spcAft>
            </a:pPr>
            <a:endParaRPr lang="en-ZA" altLang="en-US" sz="36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700808"/>
            <a:ext cx="8064897" cy="864096"/>
          </a:xfrm>
        </p:spPr>
        <p:txBody>
          <a:bodyPr>
            <a:noAutofit/>
          </a:bodyPr>
          <a:lstStyle/>
          <a:p>
            <a:pPr marL="342900" lvl="0" indent="-342900" eaLnBrk="0" fontAlgn="base" hangingPunct="0">
              <a:spcAft>
                <a:spcPct val="0"/>
              </a:spcAft>
              <a:buFont typeface="Arial" panose="020B0604020202020204" pitchFamily="34" charset="0"/>
              <a:buChar char="•"/>
              <a:defRPr/>
            </a:pPr>
            <a:r>
              <a:rPr lang="en-GB" sz="2400" kern="0" dirty="0" smtClean="0">
                <a:latin typeface="Calibri"/>
                <a:cs typeface="+mn-cs"/>
              </a:rPr>
              <a:t>The index is composed of 15 indicators, half of which are obtained from administrative sources and the other half from census and large sample surveys. </a:t>
            </a:r>
          </a:p>
          <a:p>
            <a:pPr lvl="0" eaLnBrk="0" fontAlgn="base" hangingPunct="0">
              <a:spcAft>
                <a:spcPct val="0"/>
              </a:spcAft>
              <a:defRPr/>
            </a:pPr>
            <a:endParaRPr lang="en-GB" sz="2400" kern="0" dirty="0" smtClean="0">
              <a:latin typeface="Calibri"/>
              <a:cs typeface="+mn-cs"/>
            </a:endParaRPr>
          </a:p>
          <a:p>
            <a:pPr marL="342900" lvl="0" indent="-342900" eaLnBrk="0" fontAlgn="base" hangingPunct="0">
              <a:spcAft>
                <a:spcPct val="0"/>
              </a:spcAft>
              <a:buFont typeface="Arial" panose="020B0604020202020204" pitchFamily="34" charset="0"/>
              <a:buChar char="•"/>
              <a:defRPr/>
            </a:pPr>
            <a:r>
              <a:rPr lang="en-GB" sz="2400" kern="0" dirty="0" smtClean="0">
                <a:latin typeface="Calibri"/>
                <a:cs typeface="+mn-cs"/>
              </a:rPr>
              <a:t>It will be published and updated annually. However, even though the indicators based on administrative sources can be updated annually, those sources from census and or large sample surveys can only be sourced once every 3 to 5 years.</a:t>
            </a:r>
            <a:endParaRPr lang="en-ZA" sz="2400" kern="0" dirty="0" smtClean="0">
              <a:latin typeface="Calibri"/>
              <a:cs typeface="+mn-cs"/>
            </a:endParaRPr>
          </a:p>
          <a:p>
            <a:pPr lvl="0" eaLnBrk="0" fontAlgn="base" hangingPunct="0">
              <a:spcBef>
                <a:spcPct val="0"/>
              </a:spcBef>
              <a:spcAft>
                <a:spcPts val="1200"/>
              </a:spcAft>
            </a:pPr>
            <a:endParaRPr lang="en-ZA" altLang="en-US" sz="2800" kern="0" dirty="0" smtClean="0">
              <a:latin typeface="Calibri"/>
              <a:cs typeface="+mn-cs"/>
            </a:endParaRPr>
          </a:p>
          <a:p>
            <a:pPr lvl="0" eaLnBrk="0" fontAlgn="base" hangingPunct="0">
              <a:spcBef>
                <a:spcPts val="0"/>
              </a:spcBef>
              <a:spcAft>
                <a:spcPct val="0"/>
              </a:spcAft>
              <a:defRPr/>
            </a:pPr>
            <a:endParaRPr lang="en-ZA" sz="3200" b="1" kern="0" dirty="0"/>
          </a:p>
          <a:p>
            <a:endParaRPr lang="en-ZA" sz="2400" dirty="0"/>
          </a:p>
        </p:txBody>
      </p:sp>
    </p:spTree>
    <p:extLst>
      <p:ext uri="{BB962C8B-B14F-4D97-AF65-F5344CB8AC3E}">
        <p14:creationId xmlns:p14="http://schemas.microsoft.com/office/powerpoint/2010/main" val="34658867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2900" lvl="0" indent="-342900" eaLnBrk="0" fontAlgn="base" hangingPunct="0">
              <a:spcBef>
                <a:spcPts val="0"/>
              </a:spcBef>
              <a:spcAft>
                <a:spcPct val="0"/>
              </a:spcAft>
              <a:buFontTx/>
              <a:buChar char="•"/>
              <a:defRPr/>
            </a:pPr>
            <a:r>
              <a:rPr lang="en-GB" altLang="en-US" sz="2200" kern="0" dirty="0">
                <a:solidFill>
                  <a:srgbClr val="000000"/>
                </a:solidFill>
                <a:ea typeface="ヒラギノ角ゴ Pro W3" pitchFamily="4" charset="-128"/>
              </a:rPr>
              <a:t>This is a world-first so international benchmarking has been impossible</a:t>
            </a:r>
          </a:p>
          <a:p>
            <a:pPr marL="342900" lvl="0" indent="-342900" eaLnBrk="0" fontAlgn="base" hangingPunct="0">
              <a:spcBef>
                <a:spcPts val="0"/>
              </a:spcBef>
              <a:spcAft>
                <a:spcPct val="0"/>
              </a:spcAft>
              <a:buFontTx/>
              <a:buChar char="•"/>
              <a:defRPr/>
            </a:pPr>
            <a:r>
              <a:rPr lang="en-GB" altLang="en-US" sz="2200" kern="0" dirty="0">
                <a:solidFill>
                  <a:srgbClr val="000000"/>
                </a:solidFill>
                <a:ea typeface="ヒラギノ角ゴ Pro W3" pitchFamily="4" charset="-128"/>
              </a:rPr>
              <a:t>Survey samples tend to be small.  Indicators sourcing data from survey samples will only be updated every 3-5 years (50% of indicators).  The mix of indicators will ensure that we will be able to track some semblance of progress on an annual basis.</a:t>
            </a:r>
            <a:endParaRPr lang="en-ZA" altLang="en-US" sz="2200" kern="0" dirty="0">
              <a:solidFill>
                <a:srgbClr val="000000"/>
              </a:solidFill>
              <a:ea typeface="ヒラギノ角ゴ Pro W3" pitchFamily="4" charset="-128"/>
            </a:endParaRPr>
          </a:p>
          <a:p>
            <a:pPr marL="342900" lvl="0" indent="-342900" eaLnBrk="0" fontAlgn="base" hangingPunct="0">
              <a:spcBef>
                <a:spcPts val="0"/>
              </a:spcBef>
              <a:spcAft>
                <a:spcPct val="0"/>
              </a:spcAft>
              <a:buFontTx/>
              <a:buChar char="•"/>
              <a:defRPr/>
            </a:pPr>
            <a:r>
              <a:rPr lang="en-GB" altLang="en-US" sz="2200" kern="0" dirty="0">
                <a:solidFill>
                  <a:srgbClr val="000000"/>
                </a:solidFill>
                <a:ea typeface="ヒラギノ角ゴ Pro W3" pitchFamily="4" charset="-128"/>
              </a:rPr>
              <a:t>Various </a:t>
            </a:r>
            <a:r>
              <a:rPr lang="en-GB" altLang="en-US" kern="0" dirty="0">
                <a:solidFill>
                  <a:srgbClr val="000000"/>
                </a:solidFill>
                <a:ea typeface="ヒラギノ角ゴ Pro W3" pitchFamily="4" charset="-128"/>
              </a:rPr>
              <a:t>methods</a:t>
            </a:r>
            <a:r>
              <a:rPr lang="en-GB" altLang="en-US" sz="2200" kern="0" dirty="0">
                <a:solidFill>
                  <a:srgbClr val="000000"/>
                </a:solidFill>
                <a:ea typeface="ヒラギノ角ゴ Pro W3" pitchFamily="4" charset="-128"/>
              </a:rPr>
              <a:t> of measuring disability are being used (e.g. self declaration; medical/functional assessments; application for reasonable accommodation support) and this will require progressive standardisation</a:t>
            </a:r>
          </a:p>
          <a:p>
            <a:pPr marL="342900" lvl="0" indent="-342900" eaLnBrk="0" fontAlgn="base" hangingPunct="0">
              <a:spcBef>
                <a:spcPts val="0"/>
              </a:spcBef>
              <a:spcAft>
                <a:spcPct val="0"/>
              </a:spcAft>
              <a:buFontTx/>
              <a:buChar char="•"/>
              <a:defRPr/>
            </a:pPr>
            <a:r>
              <a:rPr lang="en-GB" sz="2200" kern="0" dirty="0">
                <a:solidFill>
                  <a:srgbClr val="000000"/>
                </a:solidFill>
              </a:rPr>
              <a:t>Administrative data sources are often not as rigorous and independent as survey data</a:t>
            </a:r>
            <a:endParaRPr lang="en-ZA" sz="2200" kern="0" dirty="0">
              <a:solidFill>
                <a:srgbClr val="000000"/>
              </a:solidFill>
            </a:endParaRPr>
          </a:p>
          <a:p>
            <a:endParaRPr lang="en-ZA" dirty="0"/>
          </a:p>
        </p:txBody>
      </p:sp>
      <p:sp>
        <p:nvSpPr>
          <p:cNvPr id="3" name="Text Placeholder 2"/>
          <p:cNvSpPr>
            <a:spLocks noGrp="1"/>
          </p:cNvSpPr>
          <p:nvPr>
            <p:ph type="body" sz="quarter" idx="11"/>
          </p:nvPr>
        </p:nvSpPr>
        <p:spPr/>
        <p:txBody>
          <a:bodyPr/>
          <a:lstStyle/>
          <a:p>
            <a:pPr lvl="0" algn="ctr" fontAlgn="base">
              <a:spcBef>
                <a:spcPct val="0"/>
              </a:spcBef>
              <a:spcAft>
                <a:spcPct val="0"/>
              </a:spcAft>
            </a:pPr>
            <a:r>
              <a:rPr lang="en-ZA" altLang="en-US" sz="3600" b="1" kern="0" dirty="0">
                <a:solidFill>
                  <a:schemeClr val="tx2"/>
                </a:solidFill>
                <a:effectLst>
                  <a:outerShdw blurRad="38100" dist="38100" dir="2700000" algn="tl">
                    <a:srgbClr val="C0C0C0"/>
                  </a:outerShdw>
                </a:effectLst>
              </a:rPr>
              <a:t>Constraints and Limitations</a:t>
            </a:r>
          </a:p>
          <a:p>
            <a:endParaRPr lang="en-ZA" dirty="0"/>
          </a:p>
        </p:txBody>
      </p:sp>
    </p:spTree>
    <p:extLst>
      <p:ext uri="{BB962C8B-B14F-4D97-AF65-F5344CB8AC3E}">
        <p14:creationId xmlns:p14="http://schemas.microsoft.com/office/powerpoint/2010/main" val="1842386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pPr lvl="0" fontAlgn="base">
              <a:spcAft>
                <a:spcPct val="0"/>
              </a:spcAft>
            </a:pPr>
            <a:r>
              <a:rPr lang="en-ZA" altLang="en-US" sz="4800" kern="0" dirty="0">
                <a:solidFill>
                  <a:schemeClr val="accent5">
                    <a:lumMod val="20000"/>
                    <a:lumOff val="80000"/>
                  </a:schemeClr>
                </a:solidFill>
                <a:effectLst>
                  <a:outerShdw blurRad="38100" dist="38100" dir="2700000" algn="tl">
                    <a:srgbClr val="C0C0C0"/>
                  </a:outerShdw>
                </a:effectLst>
                <a:ea typeface="+mj-ea"/>
              </a:rPr>
              <a:t>PRESENTATION</a:t>
            </a:r>
            <a:r>
              <a:rPr lang="en-ZA" altLang="en-US" sz="4400" kern="0" dirty="0">
                <a:solidFill>
                  <a:schemeClr val="accent5">
                    <a:lumMod val="20000"/>
                    <a:lumOff val="80000"/>
                  </a:schemeClr>
                </a:solidFill>
                <a:effectLst>
                  <a:outerShdw blurRad="38100" dist="38100" dir="2700000" algn="tl">
                    <a:srgbClr val="C0C0C0"/>
                  </a:outerShdw>
                </a:effectLst>
                <a:ea typeface="+mj-ea"/>
              </a:rPr>
              <a:t> OUTLINE</a:t>
            </a:r>
          </a:p>
        </p:txBody>
      </p:sp>
      <p:sp>
        <p:nvSpPr>
          <p:cNvPr id="3" name="Text Placeholder 2"/>
          <p:cNvSpPr>
            <a:spLocks noGrp="1"/>
          </p:cNvSpPr>
          <p:nvPr>
            <p:ph type="body" sz="quarter" idx="11"/>
          </p:nvPr>
        </p:nvSpPr>
        <p:spPr>
          <a:xfrm>
            <a:off x="467544" y="1988840"/>
            <a:ext cx="8064897" cy="864096"/>
          </a:xfrm>
        </p:spPr>
        <p:txBody>
          <a:bodyPr>
            <a:noAutofit/>
          </a:bodyPr>
          <a:lstStyle/>
          <a:p>
            <a:pPr marL="514350" lvl="0" indent="-514350" eaLnBrk="0" fontAlgn="base" hangingPunct="0">
              <a:spcBef>
                <a:spcPts val="0"/>
              </a:spcBef>
              <a:spcAft>
                <a:spcPct val="0"/>
              </a:spcAft>
              <a:buFontTx/>
              <a:buAutoNum type="arabicPeriod"/>
              <a:defRPr/>
            </a:pPr>
            <a:endParaRPr lang="en-ZA" sz="2800" b="1" kern="0" dirty="0"/>
          </a:p>
          <a:p>
            <a:pPr lvl="0" eaLnBrk="0" fontAlgn="base" hangingPunct="0">
              <a:spcBef>
                <a:spcPts val="0"/>
              </a:spcBef>
              <a:spcAft>
                <a:spcPct val="0"/>
              </a:spcAft>
              <a:defRPr/>
            </a:pPr>
            <a:r>
              <a:rPr lang="en-ZA" sz="2800" b="1" kern="0" dirty="0"/>
              <a:t>1. Introduction</a:t>
            </a:r>
          </a:p>
          <a:p>
            <a:pPr lvl="0" eaLnBrk="0" fontAlgn="base" hangingPunct="0">
              <a:spcBef>
                <a:spcPts val="0"/>
              </a:spcBef>
              <a:spcAft>
                <a:spcPct val="0"/>
              </a:spcAft>
              <a:defRPr/>
            </a:pPr>
            <a:endParaRPr lang="en-ZA" sz="2800" b="1" kern="0" dirty="0"/>
          </a:p>
          <a:p>
            <a:pPr lvl="0" eaLnBrk="0" fontAlgn="base" hangingPunct="0">
              <a:spcBef>
                <a:spcPts val="0"/>
              </a:spcBef>
              <a:spcAft>
                <a:spcPct val="0"/>
              </a:spcAft>
              <a:defRPr/>
            </a:pPr>
            <a:r>
              <a:rPr lang="en-ZA" sz="2800" b="1" kern="0" dirty="0"/>
              <a:t>2. Legislative and Policy Imperatives</a:t>
            </a:r>
          </a:p>
          <a:p>
            <a:pPr marL="514350" lvl="0" indent="-514350" eaLnBrk="0" fontAlgn="base" hangingPunct="0">
              <a:spcBef>
                <a:spcPts val="0"/>
              </a:spcBef>
              <a:spcAft>
                <a:spcPct val="0"/>
              </a:spcAft>
              <a:buFontTx/>
              <a:buAutoNum type="arabicPeriod"/>
              <a:defRPr/>
            </a:pPr>
            <a:endParaRPr lang="en-ZA" sz="2800" b="1" kern="0" dirty="0"/>
          </a:p>
          <a:p>
            <a:pPr lvl="0" eaLnBrk="0" fontAlgn="base" hangingPunct="0">
              <a:spcBef>
                <a:spcPts val="0"/>
              </a:spcBef>
              <a:spcAft>
                <a:spcPct val="0"/>
              </a:spcAft>
              <a:defRPr/>
            </a:pPr>
            <a:r>
              <a:rPr lang="en-ZA" sz="2800" b="1" kern="0" dirty="0"/>
              <a:t>3. Disability Inequality Index (DII)</a:t>
            </a:r>
          </a:p>
          <a:p>
            <a:pPr lvl="0" eaLnBrk="0" fontAlgn="base" hangingPunct="0">
              <a:spcBef>
                <a:spcPts val="0"/>
              </a:spcBef>
              <a:spcAft>
                <a:spcPct val="0"/>
              </a:spcAft>
              <a:defRPr/>
            </a:pPr>
            <a:endParaRPr lang="en-ZA" sz="2800" b="1" kern="0" dirty="0"/>
          </a:p>
          <a:p>
            <a:pPr lvl="0" eaLnBrk="0" fontAlgn="base" hangingPunct="0">
              <a:spcBef>
                <a:spcPts val="0"/>
              </a:spcBef>
              <a:spcAft>
                <a:spcPct val="0"/>
              </a:spcAft>
              <a:defRPr/>
            </a:pPr>
            <a:r>
              <a:rPr lang="en-ZA" sz="2800" b="1" kern="0" dirty="0"/>
              <a:t>4. Way Forward</a:t>
            </a:r>
          </a:p>
          <a:p>
            <a:pPr lvl="0" eaLnBrk="0" fontAlgn="base" hangingPunct="0">
              <a:spcBef>
                <a:spcPts val="0"/>
              </a:spcBef>
              <a:spcAft>
                <a:spcPct val="0"/>
              </a:spcAft>
              <a:defRPr/>
            </a:pPr>
            <a:endParaRPr lang="en-ZA" sz="2800" b="1" kern="0" dirty="0"/>
          </a:p>
          <a:p>
            <a:endParaRPr lang="en-ZA" sz="2000" dirty="0"/>
          </a:p>
        </p:txBody>
      </p:sp>
    </p:spTree>
    <p:extLst>
      <p:ext uri="{BB962C8B-B14F-4D97-AF65-F5344CB8AC3E}">
        <p14:creationId xmlns:p14="http://schemas.microsoft.com/office/powerpoint/2010/main" val="19605273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95536" y="404664"/>
            <a:ext cx="8424936" cy="720079"/>
          </a:xfrm>
        </p:spPr>
        <p:txBody>
          <a:bodyPr>
            <a:noAutofit/>
          </a:bodyPr>
          <a:lstStyle/>
          <a:p>
            <a:pPr algn="ctr" fontAlgn="base">
              <a:spcBef>
                <a:spcPct val="0"/>
              </a:spcBef>
              <a:spcAft>
                <a:spcPct val="0"/>
              </a:spcAft>
            </a:pPr>
            <a:r>
              <a:rPr lang="en-ZA" altLang="en-US" sz="3200" kern="0" dirty="0">
                <a:solidFill>
                  <a:schemeClr val="accent5">
                    <a:lumMod val="20000"/>
                    <a:lumOff val="80000"/>
                  </a:schemeClr>
                </a:solidFill>
                <a:effectLst>
                  <a:outerShdw blurRad="38100" dist="38100" dir="2700000" algn="tl">
                    <a:srgbClr val="C0C0C0"/>
                  </a:outerShdw>
                </a:effectLst>
                <a:ea typeface="+mj-ea"/>
              </a:rPr>
              <a:t>Status</a:t>
            </a:r>
            <a:r>
              <a:rPr lang="en-ZA" altLang="en-US" sz="3600" kern="0" dirty="0">
                <a:solidFill>
                  <a:schemeClr val="accent5">
                    <a:lumMod val="20000"/>
                    <a:lumOff val="80000"/>
                  </a:schemeClr>
                </a:solidFill>
                <a:effectLst>
                  <a:outerShdw blurRad="38100" dist="38100" dir="2700000" algn="tl">
                    <a:srgbClr val="C0C0C0"/>
                  </a:outerShdw>
                </a:effectLst>
                <a:ea typeface="+mj-ea"/>
              </a:rPr>
              <a:t> of the DII</a:t>
            </a:r>
          </a:p>
          <a:p>
            <a:pPr lvl="0" fontAlgn="base">
              <a:spcAft>
                <a:spcPct val="0"/>
              </a:spcAft>
            </a:pPr>
            <a:endParaRPr lang="en-ZA" altLang="en-US" sz="36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412776"/>
            <a:ext cx="8064897" cy="864096"/>
          </a:xfrm>
        </p:spPr>
        <p:txBody>
          <a:bodyPr>
            <a:noAutofit/>
          </a:bodyPr>
          <a:lstStyle/>
          <a:p>
            <a:pPr marL="342900" lvl="0" indent="-342900" eaLnBrk="0" fontAlgn="base" hangingPunct="0">
              <a:spcAft>
                <a:spcPct val="0"/>
              </a:spcAft>
              <a:buFontTx/>
              <a:buChar char="•"/>
            </a:pPr>
            <a:r>
              <a:rPr lang="en-ZA" altLang="en-US" sz="2400" kern="0" dirty="0">
                <a:latin typeface="Arial" charset="0"/>
                <a:cs typeface="Arial" charset="0"/>
              </a:rPr>
              <a:t>The use of available data in the prototype indicates a need to standardise the measure of disability across data sources.</a:t>
            </a:r>
          </a:p>
          <a:p>
            <a:pPr marL="342900" lvl="0" indent="-342900" eaLnBrk="0" fontAlgn="base" hangingPunct="0">
              <a:spcAft>
                <a:spcPct val="0"/>
              </a:spcAft>
              <a:buFontTx/>
              <a:buChar char="•"/>
            </a:pPr>
            <a:r>
              <a:rPr lang="en-ZA" altLang="en-US" sz="2400" kern="0" dirty="0">
                <a:latin typeface="Arial" charset="0"/>
                <a:cs typeface="Arial" charset="0"/>
              </a:rPr>
              <a:t>Furthermore, to ensure the validity and soundness of the Model, it is necessary to invite critical/robust debate and discussion from national, regional and international statisticians / experts / disability activists.</a:t>
            </a:r>
          </a:p>
          <a:p>
            <a:pPr marL="342900" lvl="0" indent="-342900" eaLnBrk="0" fontAlgn="base" hangingPunct="0">
              <a:spcAft>
                <a:spcPct val="0"/>
              </a:spcAft>
              <a:buFontTx/>
              <a:buChar char="•"/>
            </a:pPr>
            <a:r>
              <a:rPr lang="en-ZA" altLang="en-US" sz="2400" kern="0" dirty="0">
                <a:latin typeface="Arial" charset="0"/>
                <a:cs typeface="Arial" charset="0"/>
              </a:rPr>
              <a:t>The instrument requires further piloting to ensure stable and consistent use going forward</a:t>
            </a:r>
          </a:p>
          <a:p>
            <a:pPr lvl="0" eaLnBrk="0" fontAlgn="base" hangingPunct="0">
              <a:spcBef>
                <a:spcPct val="0"/>
              </a:spcBef>
              <a:spcAft>
                <a:spcPts val="1200"/>
              </a:spcAft>
            </a:pPr>
            <a:endParaRPr lang="en-ZA" altLang="en-US" sz="2800" kern="0" dirty="0">
              <a:latin typeface="Calibri"/>
              <a:cs typeface="+mn-cs"/>
            </a:endParaRPr>
          </a:p>
          <a:p>
            <a:pPr lvl="0" eaLnBrk="0" fontAlgn="base" hangingPunct="0">
              <a:spcBef>
                <a:spcPts val="0"/>
              </a:spcBef>
              <a:spcAft>
                <a:spcPct val="0"/>
              </a:spcAft>
              <a:defRPr/>
            </a:pPr>
            <a:endParaRPr lang="en-ZA" sz="3200" b="1" kern="0" dirty="0"/>
          </a:p>
          <a:p>
            <a:endParaRPr lang="en-ZA" sz="2400" dirty="0"/>
          </a:p>
        </p:txBody>
      </p:sp>
    </p:spTree>
    <p:extLst>
      <p:ext uri="{BB962C8B-B14F-4D97-AF65-F5344CB8AC3E}">
        <p14:creationId xmlns:p14="http://schemas.microsoft.com/office/powerpoint/2010/main" val="25985899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827584" y="2204864"/>
            <a:ext cx="8064896" cy="504825"/>
          </a:xfrm>
        </p:spPr>
        <p:txBody>
          <a:bodyPr/>
          <a:lstStyle/>
          <a:p>
            <a:pPr algn="ctr"/>
            <a:r>
              <a:rPr lang="en-ZA" sz="3600" kern="0" dirty="0" smtClean="0">
                <a:solidFill>
                  <a:schemeClr val="accent5">
                    <a:lumMod val="20000"/>
                    <a:lumOff val="80000"/>
                  </a:schemeClr>
                </a:solidFill>
                <a:ea typeface="+mj-ea"/>
              </a:rPr>
              <a:t>Way Forward</a:t>
            </a:r>
            <a:endParaRPr lang="en-ZA" dirty="0">
              <a:solidFill>
                <a:schemeClr val="accent5">
                  <a:lumMod val="20000"/>
                  <a:lumOff val="80000"/>
                </a:schemeClr>
              </a:solidFill>
            </a:endParaRPr>
          </a:p>
        </p:txBody>
      </p:sp>
    </p:spTree>
    <p:extLst>
      <p:ext uri="{BB962C8B-B14F-4D97-AF65-F5344CB8AC3E}">
        <p14:creationId xmlns:p14="http://schemas.microsoft.com/office/powerpoint/2010/main" val="32178479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95536" y="404664"/>
            <a:ext cx="8424936" cy="720079"/>
          </a:xfrm>
        </p:spPr>
        <p:txBody>
          <a:bodyPr>
            <a:noAutofit/>
          </a:bodyPr>
          <a:lstStyle/>
          <a:p>
            <a:pPr lvl="0" algn="ctr" fontAlgn="base">
              <a:spcBef>
                <a:spcPct val="0"/>
              </a:spcBef>
              <a:spcAft>
                <a:spcPct val="0"/>
              </a:spcAft>
            </a:pPr>
            <a:r>
              <a:rPr lang="en-ZA" altLang="en-US" sz="3600" kern="0" dirty="0">
                <a:solidFill>
                  <a:schemeClr val="accent5">
                    <a:lumMod val="20000"/>
                    <a:lumOff val="80000"/>
                  </a:schemeClr>
                </a:solidFill>
                <a:effectLst>
                  <a:outerShdw blurRad="38100" dist="38100" dir="2700000" algn="tl">
                    <a:srgbClr val="C0C0C0"/>
                  </a:outerShdw>
                </a:effectLst>
                <a:ea typeface="+mj-ea"/>
              </a:rPr>
              <a:t>WAY FORWARD</a:t>
            </a:r>
          </a:p>
          <a:p>
            <a:pPr lvl="0" fontAlgn="base">
              <a:spcAft>
                <a:spcPct val="0"/>
              </a:spcAft>
            </a:pPr>
            <a:endParaRPr lang="en-ZA" altLang="en-US" sz="36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412776"/>
            <a:ext cx="8064897" cy="864096"/>
          </a:xfrm>
        </p:spPr>
        <p:txBody>
          <a:bodyPr>
            <a:noAutofit/>
          </a:bodyPr>
          <a:lstStyle/>
          <a:p>
            <a:pPr marL="342900" lvl="0" indent="-342900" fontAlgn="base">
              <a:spcAft>
                <a:spcPct val="0"/>
              </a:spcAft>
              <a:buFontTx/>
              <a:buChar char="•"/>
            </a:pPr>
            <a:r>
              <a:rPr lang="en-US" altLang="en-US" sz="2400" kern="0" dirty="0">
                <a:latin typeface="Arial" charset="0"/>
                <a:cs typeface="Arial" charset="0"/>
              </a:rPr>
              <a:t>Standardise measure of disability among data sources</a:t>
            </a:r>
          </a:p>
          <a:p>
            <a:pPr marL="342900" lvl="0" indent="-342900" fontAlgn="base">
              <a:spcAft>
                <a:spcPct val="0"/>
              </a:spcAft>
              <a:buFontTx/>
              <a:buChar char="•"/>
            </a:pPr>
            <a:r>
              <a:rPr lang="en-US" altLang="en-US" sz="2400" kern="0" dirty="0">
                <a:latin typeface="Arial" charset="0"/>
                <a:cs typeface="Arial" charset="0"/>
              </a:rPr>
              <a:t>Convene International Expert Group Panel Discussion on DII</a:t>
            </a:r>
          </a:p>
          <a:p>
            <a:pPr marL="342900" lvl="0" indent="-342900" fontAlgn="base">
              <a:spcAft>
                <a:spcPct val="0"/>
              </a:spcAft>
              <a:buFontTx/>
              <a:buChar char="•"/>
            </a:pPr>
            <a:r>
              <a:rPr lang="en-US" altLang="en-US" sz="2400" kern="0" dirty="0">
                <a:latin typeface="Arial" charset="0"/>
                <a:cs typeface="Arial" charset="0"/>
              </a:rPr>
              <a:t>Engagement with Washington Group on </a:t>
            </a:r>
            <a:r>
              <a:rPr lang="en-US" altLang="en-US" sz="2400" kern="0" dirty="0" smtClean="0">
                <a:latin typeface="Arial" charset="0"/>
                <a:cs typeface="Arial" charset="0"/>
              </a:rPr>
              <a:t>Disability Statistics</a:t>
            </a:r>
            <a:endParaRPr lang="en-US" altLang="en-US" sz="2400" kern="0" dirty="0">
              <a:latin typeface="Arial" charset="0"/>
              <a:cs typeface="Arial" charset="0"/>
            </a:endParaRPr>
          </a:p>
          <a:p>
            <a:pPr marL="342900" lvl="0" indent="-342900" fontAlgn="base">
              <a:spcAft>
                <a:spcPct val="0"/>
              </a:spcAft>
              <a:buFontTx/>
              <a:buChar char="•"/>
            </a:pPr>
            <a:r>
              <a:rPr lang="en-US" altLang="en-US" sz="2400" kern="0" dirty="0">
                <a:latin typeface="Arial" charset="0"/>
                <a:cs typeface="Arial" charset="0"/>
              </a:rPr>
              <a:t>Consolidate changes and pilot DII over the next 2 years</a:t>
            </a:r>
          </a:p>
          <a:p>
            <a:pPr lvl="0" eaLnBrk="0" fontAlgn="base" hangingPunct="0">
              <a:spcBef>
                <a:spcPct val="0"/>
              </a:spcBef>
              <a:spcAft>
                <a:spcPts val="1200"/>
              </a:spcAft>
            </a:pPr>
            <a:endParaRPr lang="en-ZA" altLang="en-US" sz="3200" kern="0" dirty="0">
              <a:latin typeface="Calibri"/>
              <a:cs typeface="+mn-cs"/>
            </a:endParaRPr>
          </a:p>
          <a:p>
            <a:pPr lvl="0" eaLnBrk="0" fontAlgn="base" hangingPunct="0">
              <a:spcBef>
                <a:spcPts val="0"/>
              </a:spcBef>
              <a:spcAft>
                <a:spcPct val="0"/>
              </a:spcAft>
              <a:defRPr/>
            </a:pPr>
            <a:endParaRPr lang="en-ZA" sz="3600" b="1" kern="0" dirty="0"/>
          </a:p>
          <a:p>
            <a:endParaRPr lang="en-ZA" sz="2800" dirty="0"/>
          </a:p>
        </p:txBody>
      </p:sp>
    </p:spTree>
    <p:extLst>
      <p:ext uri="{BB962C8B-B14F-4D97-AF65-F5344CB8AC3E}">
        <p14:creationId xmlns:p14="http://schemas.microsoft.com/office/powerpoint/2010/main" val="12932285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3"/>
          <p:cNvSpPr>
            <a:spLocks noGrp="1"/>
          </p:cNvSpPr>
          <p:nvPr>
            <p:ph type="body" sz="quarter" idx="11"/>
          </p:nvPr>
        </p:nvSpPr>
        <p:spPr>
          <a:xfrm>
            <a:off x="3171076" y="2421384"/>
            <a:ext cx="2802370" cy="707886"/>
          </a:xfrm>
          <a:prstGeom prst="rect">
            <a:avLst/>
          </a:prstGeom>
        </p:spPr>
        <p:txBody>
          <a:bodyPr wrap="none">
            <a:spAutoFit/>
          </a:bodyPr>
          <a:lstStyle/>
          <a:p>
            <a:pPr marR="0" lvl="0" algn="ctr" fontAlgn="auto">
              <a:lnSpc>
                <a:spcPct val="100000"/>
              </a:lnSpc>
              <a:spcAft>
                <a:spcPts val="0"/>
              </a:spcAft>
              <a:buClrTx/>
              <a:buSzTx/>
              <a:tabLst/>
              <a:defRPr/>
            </a:pPr>
            <a:r>
              <a:rPr lang="en-US" sz="4000" b="1" kern="0" dirty="0">
                <a:solidFill>
                  <a:srgbClr val="FFFFFF"/>
                </a:solidFill>
                <a:ea typeface="+mj-ea"/>
              </a:rPr>
              <a:t>Thank You</a:t>
            </a:r>
          </a:p>
        </p:txBody>
      </p:sp>
    </p:spTree>
    <p:extLst>
      <p:ext uri="{BB962C8B-B14F-4D97-AF65-F5344CB8AC3E}">
        <p14:creationId xmlns:p14="http://schemas.microsoft.com/office/powerpoint/2010/main" val="3511826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67544" y="1844824"/>
            <a:ext cx="8064897" cy="720080"/>
          </a:xfrm>
        </p:spPr>
        <p:txBody>
          <a:bodyPr>
            <a:noAutofit/>
          </a:bodyPr>
          <a:lstStyle/>
          <a:p>
            <a:pPr lvl="0" algn="just" eaLnBrk="0" fontAlgn="base" hangingPunct="0">
              <a:spcBef>
                <a:spcPts val="0"/>
              </a:spcBef>
              <a:spcAft>
                <a:spcPct val="0"/>
              </a:spcAft>
              <a:defRPr/>
            </a:pPr>
            <a:r>
              <a:rPr lang="en-ZA" sz="3200" kern="0" dirty="0"/>
              <a:t>Outcome 14 on Nation Building and Social Cohesion and the WPRPD identifies the DII as key instrument that reflects the inequality between persons with disabilities and persons without disabilities</a:t>
            </a:r>
            <a:endParaRPr lang="en-US" sz="3200" kern="0" dirty="0"/>
          </a:p>
          <a:p>
            <a:endParaRPr lang="en-ZA" sz="2400" dirty="0"/>
          </a:p>
        </p:txBody>
      </p:sp>
      <p:sp>
        <p:nvSpPr>
          <p:cNvPr id="4" name="Text Placeholder 3"/>
          <p:cNvSpPr>
            <a:spLocks noGrp="1"/>
          </p:cNvSpPr>
          <p:nvPr>
            <p:ph type="body" sz="quarter" idx="13"/>
          </p:nvPr>
        </p:nvSpPr>
        <p:spPr>
          <a:xfrm>
            <a:off x="683568" y="620688"/>
            <a:ext cx="8064896" cy="720080"/>
          </a:xfrm>
        </p:spPr>
        <p:txBody>
          <a:bodyPr/>
          <a:lstStyle/>
          <a:p>
            <a:pPr fontAlgn="base">
              <a:spcAft>
                <a:spcPct val="0"/>
              </a:spcAft>
            </a:pPr>
            <a:r>
              <a:rPr lang="en-ZA" altLang="en-US" sz="3600" kern="0" dirty="0">
                <a:solidFill>
                  <a:schemeClr val="accent5">
                    <a:lumMod val="20000"/>
                    <a:lumOff val="80000"/>
                  </a:schemeClr>
                </a:solidFill>
                <a:effectLst>
                  <a:outerShdw blurRad="38100" dist="38100" dir="2700000" algn="tl">
                    <a:srgbClr val="C0C0C0"/>
                  </a:outerShdw>
                </a:effectLst>
                <a:ea typeface="+mj-ea"/>
              </a:rPr>
              <a:t>Introduction</a:t>
            </a:r>
            <a:endParaRPr lang="en-ZA" altLang="en-US" sz="4800" kern="0" dirty="0">
              <a:solidFill>
                <a:schemeClr val="accent5">
                  <a:lumMod val="20000"/>
                  <a:lumOff val="80000"/>
                </a:schemeClr>
              </a:solidFill>
              <a:effectLst>
                <a:outerShdw blurRad="38100" dist="38100" dir="2700000" algn="tl">
                  <a:srgbClr val="C0C0C0"/>
                </a:outerShdw>
              </a:effectLst>
              <a:ea typeface="+mj-ea"/>
            </a:endParaRPr>
          </a:p>
          <a:p>
            <a:endParaRPr lang="en-ZA" dirty="0">
              <a:solidFill>
                <a:schemeClr val="accent5">
                  <a:lumMod val="20000"/>
                  <a:lumOff val="80000"/>
                </a:schemeClr>
              </a:solidFill>
            </a:endParaRPr>
          </a:p>
        </p:txBody>
      </p:sp>
    </p:spTree>
    <p:extLst>
      <p:ext uri="{BB962C8B-B14F-4D97-AF65-F5344CB8AC3E}">
        <p14:creationId xmlns:p14="http://schemas.microsoft.com/office/powerpoint/2010/main" val="8914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827584" y="2204864"/>
            <a:ext cx="8064896" cy="504825"/>
          </a:xfrm>
        </p:spPr>
        <p:txBody>
          <a:bodyPr/>
          <a:lstStyle/>
          <a:p>
            <a:r>
              <a:rPr lang="en-ZA" sz="3600" kern="0" dirty="0">
                <a:solidFill>
                  <a:schemeClr val="accent5">
                    <a:lumMod val="20000"/>
                    <a:lumOff val="80000"/>
                  </a:schemeClr>
                </a:solidFill>
                <a:ea typeface="+mj-ea"/>
              </a:rPr>
              <a:t>Legislative and Policy Imperatives</a:t>
            </a:r>
            <a:br>
              <a:rPr lang="en-ZA" sz="3600" kern="0" dirty="0">
                <a:solidFill>
                  <a:schemeClr val="accent5">
                    <a:lumMod val="20000"/>
                    <a:lumOff val="80000"/>
                  </a:schemeClr>
                </a:solidFill>
                <a:ea typeface="+mj-ea"/>
              </a:rPr>
            </a:br>
            <a:endParaRPr lang="en-ZA" dirty="0">
              <a:solidFill>
                <a:schemeClr val="accent5">
                  <a:lumMod val="20000"/>
                  <a:lumOff val="80000"/>
                </a:schemeClr>
              </a:solidFill>
            </a:endParaRPr>
          </a:p>
        </p:txBody>
      </p:sp>
    </p:spTree>
    <p:extLst>
      <p:ext uri="{BB962C8B-B14F-4D97-AF65-F5344CB8AC3E}">
        <p14:creationId xmlns:p14="http://schemas.microsoft.com/office/powerpoint/2010/main" val="1248636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9552" y="548681"/>
            <a:ext cx="8064896" cy="1584175"/>
          </a:xfrm>
        </p:spPr>
        <p:txBody>
          <a:bodyPr>
            <a:noAutofit/>
          </a:bodyPr>
          <a:lstStyle/>
          <a:p>
            <a:pPr lvl="0" fontAlgn="base">
              <a:spcAft>
                <a:spcPct val="0"/>
              </a:spcAft>
            </a:pPr>
            <a:r>
              <a:rPr lang="en-ZA" altLang="en-US" sz="3200" kern="0" dirty="0">
                <a:solidFill>
                  <a:schemeClr val="accent5">
                    <a:lumMod val="20000"/>
                    <a:lumOff val="80000"/>
                  </a:schemeClr>
                </a:solidFill>
                <a:effectLst>
                  <a:outerShdw blurRad="38100" dist="38100" dir="2700000" algn="tl">
                    <a:srgbClr val="C0C0C0"/>
                  </a:outerShdw>
                </a:effectLst>
                <a:ea typeface="+mj-ea"/>
              </a:rPr>
              <a:t>UN CONVENTION ON THE RIGHTS OF </a:t>
            </a:r>
            <a:r>
              <a:rPr lang="en-ZA" altLang="en-US" sz="2800" kern="0" dirty="0">
                <a:solidFill>
                  <a:schemeClr val="accent5">
                    <a:lumMod val="20000"/>
                    <a:lumOff val="80000"/>
                  </a:schemeClr>
                </a:solidFill>
                <a:effectLst>
                  <a:outerShdw blurRad="38100" dist="38100" dir="2700000" algn="tl">
                    <a:srgbClr val="C0C0C0"/>
                  </a:outerShdw>
                </a:effectLst>
                <a:ea typeface="+mj-ea"/>
              </a:rPr>
              <a:t>PERSONS</a:t>
            </a:r>
            <a:r>
              <a:rPr lang="en-ZA" altLang="en-US" sz="3200" kern="0" dirty="0">
                <a:solidFill>
                  <a:schemeClr val="accent5">
                    <a:lumMod val="20000"/>
                    <a:lumOff val="80000"/>
                  </a:schemeClr>
                </a:solidFill>
                <a:effectLst>
                  <a:outerShdw blurRad="38100" dist="38100" dir="2700000" algn="tl">
                    <a:srgbClr val="C0C0C0"/>
                  </a:outerShdw>
                </a:effectLst>
                <a:ea typeface="+mj-ea"/>
              </a:rPr>
              <a:t> WITH DISABILITIES</a:t>
            </a:r>
          </a:p>
        </p:txBody>
      </p:sp>
      <p:sp>
        <p:nvSpPr>
          <p:cNvPr id="3" name="Text Placeholder 2"/>
          <p:cNvSpPr>
            <a:spLocks noGrp="1"/>
          </p:cNvSpPr>
          <p:nvPr>
            <p:ph type="body" sz="quarter" idx="11"/>
          </p:nvPr>
        </p:nvSpPr>
        <p:spPr>
          <a:xfrm>
            <a:off x="467544" y="1988840"/>
            <a:ext cx="8064897" cy="3240360"/>
          </a:xfrm>
        </p:spPr>
        <p:txBody>
          <a:bodyPr>
            <a:noAutofit/>
          </a:bodyPr>
          <a:lstStyle/>
          <a:p>
            <a:pPr lvl="0" eaLnBrk="0" fontAlgn="base" hangingPunct="0">
              <a:spcBef>
                <a:spcPts val="0"/>
              </a:spcBef>
              <a:spcAft>
                <a:spcPct val="0"/>
              </a:spcAft>
              <a:defRPr/>
            </a:pPr>
            <a:r>
              <a:rPr lang="en-ZA" sz="2800" b="1" kern="0" dirty="0">
                <a:solidFill>
                  <a:schemeClr val="accent5">
                    <a:lumMod val="20000"/>
                    <a:lumOff val="80000"/>
                  </a:schemeClr>
                </a:solidFill>
              </a:rPr>
              <a:t>Ratification by South Africa</a:t>
            </a:r>
          </a:p>
          <a:p>
            <a:pPr marL="361950" lvl="1" indent="-361950" eaLnBrk="0" fontAlgn="base" hangingPunct="0">
              <a:spcBef>
                <a:spcPts val="0"/>
              </a:spcBef>
              <a:spcAft>
                <a:spcPts val="600"/>
              </a:spcAft>
              <a:buFont typeface="Wingdings" panose="05000000000000000000" pitchFamily="2" charset="2"/>
              <a:buChar char="§"/>
              <a:defRPr/>
            </a:pPr>
            <a:r>
              <a:rPr lang="en-ZA" sz="2400" kern="0" dirty="0">
                <a:solidFill>
                  <a:schemeClr val="bg1"/>
                </a:solidFill>
              </a:rPr>
              <a:t>30 November 2007</a:t>
            </a:r>
            <a:r>
              <a:rPr lang="en-ZA" sz="2400" kern="0" dirty="0" smtClean="0">
                <a:solidFill>
                  <a:schemeClr val="bg1"/>
                </a:solidFill>
              </a:rPr>
              <a:t>.</a:t>
            </a:r>
          </a:p>
          <a:p>
            <a:pPr marL="0" lvl="1" indent="0" eaLnBrk="0" fontAlgn="base" hangingPunct="0">
              <a:spcBef>
                <a:spcPts val="0"/>
              </a:spcBef>
              <a:spcAft>
                <a:spcPts val="600"/>
              </a:spcAft>
              <a:buNone/>
              <a:defRPr/>
            </a:pPr>
            <a:endParaRPr lang="en-ZA" sz="2400" kern="0" dirty="0">
              <a:solidFill>
                <a:schemeClr val="bg1"/>
              </a:solidFill>
            </a:endParaRPr>
          </a:p>
          <a:p>
            <a:pPr lvl="0" eaLnBrk="0" fontAlgn="base" hangingPunct="0">
              <a:spcBef>
                <a:spcPts val="0"/>
              </a:spcBef>
              <a:spcAft>
                <a:spcPct val="0"/>
              </a:spcAft>
              <a:defRPr/>
            </a:pPr>
            <a:r>
              <a:rPr lang="en-ZA" sz="2800" b="1" kern="0" dirty="0">
                <a:solidFill>
                  <a:schemeClr val="accent5">
                    <a:lumMod val="20000"/>
                    <a:lumOff val="80000"/>
                  </a:schemeClr>
                </a:solidFill>
              </a:rPr>
              <a:t>Reporting Obligations</a:t>
            </a:r>
          </a:p>
          <a:p>
            <a:pPr marL="342900" lvl="0" indent="-342900" eaLnBrk="0" fontAlgn="base" hangingPunct="0">
              <a:spcBef>
                <a:spcPts val="0"/>
              </a:spcBef>
              <a:spcAft>
                <a:spcPct val="0"/>
              </a:spcAft>
              <a:buFont typeface="Wingdings" panose="05000000000000000000" pitchFamily="2" charset="2"/>
              <a:buChar char="§"/>
              <a:defRPr/>
            </a:pPr>
            <a:r>
              <a:rPr lang="en-ZA" sz="2400" kern="0" dirty="0"/>
              <a:t>Baseline Report approved in April 2013.</a:t>
            </a:r>
          </a:p>
          <a:p>
            <a:pPr marL="342900" lvl="0" indent="-342900" eaLnBrk="0" fontAlgn="base" hangingPunct="0">
              <a:spcBef>
                <a:spcPts val="0"/>
              </a:spcBef>
              <a:spcAft>
                <a:spcPct val="0"/>
              </a:spcAft>
              <a:buFont typeface="Wingdings" panose="05000000000000000000" pitchFamily="2" charset="2"/>
              <a:buChar char="§"/>
              <a:defRPr/>
            </a:pPr>
            <a:r>
              <a:rPr lang="en-ZA" sz="2400" kern="0" dirty="0"/>
              <a:t>It is estimated that a combined Periodic Report will be due in 2022.</a:t>
            </a:r>
            <a:endParaRPr lang="en-US" kern="0" dirty="0"/>
          </a:p>
          <a:p>
            <a:pPr marL="514350" lvl="0" indent="-514350" eaLnBrk="0" fontAlgn="base" hangingPunct="0">
              <a:spcBef>
                <a:spcPts val="0"/>
              </a:spcBef>
              <a:spcAft>
                <a:spcPct val="0"/>
              </a:spcAft>
              <a:buFontTx/>
              <a:buAutoNum type="arabicPeriod"/>
              <a:defRPr/>
            </a:pPr>
            <a:endParaRPr lang="en-ZA" sz="2800" b="1" kern="0" dirty="0">
              <a:solidFill>
                <a:schemeClr val="accent5">
                  <a:lumMod val="20000"/>
                  <a:lumOff val="80000"/>
                </a:schemeClr>
              </a:solidFill>
            </a:endParaRPr>
          </a:p>
          <a:p>
            <a:pPr lvl="0" eaLnBrk="0" fontAlgn="base" hangingPunct="0">
              <a:spcBef>
                <a:spcPts val="0"/>
              </a:spcBef>
              <a:spcAft>
                <a:spcPct val="0"/>
              </a:spcAft>
              <a:defRPr/>
            </a:pPr>
            <a:endParaRPr lang="en-ZA" sz="2800" b="1" kern="0" dirty="0">
              <a:solidFill>
                <a:schemeClr val="accent5">
                  <a:lumMod val="20000"/>
                  <a:lumOff val="80000"/>
                </a:schemeClr>
              </a:solidFill>
            </a:endParaRPr>
          </a:p>
          <a:p>
            <a:endParaRPr lang="en-ZA" sz="2000" dirty="0">
              <a:solidFill>
                <a:schemeClr val="accent5">
                  <a:lumMod val="20000"/>
                  <a:lumOff val="80000"/>
                </a:schemeClr>
              </a:solidFill>
            </a:endParaRPr>
          </a:p>
        </p:txBody>
      </p:sp>
    </p:spTree>
    <p:extLst>
      <p:ext uri="{BB962C8B-B14F-4D97-AF65-F5344CB8AC3E}">
        <p14:creationId xmlns:p14="http://schemas.microsoft.com/office/powerpoint/2010/main" val="4063089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9552" y="548681"/>
            <a:ext cx="8064896" cy="1584175"/>
          </a:xfrm>
        </p:spPr>
        <p:txBody>
          <a:bodyPr>
            <a:noAutofit/>
          </a:bodyPr>
          <a:lstStyle/>
          <a:p>
            <a:pPr fontAlgn="base">
              <a:spcAft>
                <a:spcPct val="0"/>
              </a:spcAft>
            </a:pPr>
            <a:r>
              <a:rPr lang="en-ZA" altLang="en-US" sz="3200" kern="0" dirty="0">
                <a:solidFill>
                  <a:schemeClr val="accent5">
                    <a:lumMod val="20000"/>
                    <a:lumOff val="80000"/>
                  </a:schemeClr>
                </a:solidFill>
                <a:effectLst>
                  <a:outerShdw blurRad="38100" dist="38100" dir="2700000" algn="tl">
                    <a:srgbClr val="C0C0C0"/>
                  </a:outerShdw>
                </a:effectLst>
                <a:ea typeface="+mj-ea"/>
              </a:rPr>
              <a:t>Outcome 14 – Nation building and </a:t>
            </a:r>
            <a:endParaRPr lang="en-ZA" altLang="en-US" sz="3200" kern="0" dirty="0" smtClean="0">
              <a:solidFill>
                <a:schemeClr val="accent5">
                  <a:lumMod val="20000"/>
                  <a:lumOff val="80000"/>
                </a:schemeClr>
              </a:solidFill>
              <a:effectLst>
                <a:outerShdw blurRad="38100" dist="38100" dir="2700000" algn="tl">
                  <a:srgbClr val="C0C0C0"/>
                </a:outerShdw>
              </a:effectLst>
              <a:ea typeface="+mj-ea"/>
            </a:endParaRPr>
          </a:p>
          <a:p>
            <a:pPr fontAlgn="base">
              <a:spcAft>
                <a:spcPct val="0"/>
              </a:spcAft>
            </a:pPr>
            <a:r>
              <a:rPr lang="en-ZA" altLang="en-US" sz="3200" kern="0" dirty="0">
                <a:solidFill>
                  <a:schemeClr val="accent5">
                    <a:lumMod val="20000"/>
                    <a:lumOff val="80000"/>
                  </a:schemeClr>
                </a:solidFill>
                <a:effectLst>
                  <a:outerShdw blurRad="38100" dist="38100" dir="2700000" algn="tl">
                    <a:srgbClr val="C0C0C0"/>
                  </a:outerShdw>
                </a:effectLst>
                <a:ea typeface="+mj-ea"/>
              </a:rPr>
              <a:t> </a:t>
            </a:r>
            <a:r>
              <a:rPr lang="en-ZA" altLang="en-US" sz="3200" kern="0" dirty="0" smtClean="0">
                <a:solidFill>
                  <a:schemeClr val="accent5">
                    <a:lumMod val="20000"/>
                    <a:lumOff val="80000"/>
                  </a:schemeClr>
                </a:solidFill>
                <a:effectLst>
                  <a:outerShdw blurRad="38100" dist="38100" dir="2700000" algn="tl">
                    <a:srgbClr val="C0C0C0"/>
                  </a:outerShdw>
                </a:effectLst>
                <a:ea typeface="+mj-ea"/>
              </a:rPr>
              <a:t>               Social </a:t>
            </a:r>
            <a:r>
              <a:rPr lang="en-ZA" altLang="en-US" sz="3200" kern="0" dirty="0">
                <a:solidFill>
                  <a:schemeClr val="accent5">
                    <a:lumMod val="20000"/>
                    <a:lumOff val="80000"/>
                  </a:schemeClr>
                </a:solidFill>
                <a:effectLst>
                  <a:outerShdw blurRad="38100" dist="38100" dir="2700000" algn="tl">
                    <a:srgbClr val="C0C0C0"/>
                  </a:outerShdw>
                </a:effectLst>
                <a:ea typeface="+mj-ea"/>
              </a:rPr>
              <a:t>Cohesion</a:t>
            </a:r>
          </a:p>
          <a:p>
            <a:pPr lvl="0" fontAlgn="base">
              <a:spcAft>
                <a:spcPct val="0"/>
              </a:spcAft>
            </a:pPr>
            <a:endParaRPr lang="en-ZA" altLang="en-US" sz="36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988840"/>
            <a:ext cx="8064897" cy="864096"/>
          </a:xfrm>
        </p:spPr>
        <p:txBody>
          <a:bodyPr>
            <a:noAutofit/>
          </a:bodyPr>
          <a:lstStyle/>
          <a:p>
            <a:pPr marL="342900" lvl="0" indent="-342900" eaLnBrk="0" fontAlgn="base" hangingPunct="0">
              <a:spcAft>
                <a:spcPct val="0"/>
              </a:spcAft>
              <a:buFontTx/>
              <a:buChar char="•"/>
              <a:defRPr/>
            </a:pPr>
            <a:r>
              <a:rPr lang="en-ZA" sz="2400" kern="0" dirty="0"/>
              <a:t>In 2030, the nation will be more accepting of peoples’ multiple identities. </a:t>
            </a:r>
          </a:p>
          <a:p>
            <a:pPr marL="342900" lvl="0" indent="-342900" eaLnBrk="0" fontAlgn="base" hangingPunct="0">
              <a:spcAft>
                <a:spcPct val="0"/>
              </a:spcAft>
              <a:buFontTx/>
              <a:buChar char="•"/>
              <a:defRPr/>
            </a:pPr>
            <a:r>
              <a:rPr lang="en-ZA" sz="2400" kern="0" dirty="0"/>
              <a:t>Improved access to quality public services will greatly reduce inequality of opportunity. </a:t>
            </a:r>
          </a:p>
          <a:p>
            <a:pPr marL="342900" lvl="0" indent="-342900" eaLnBrk="0" fontAlgn="base" hangingPunct="0">
              <a:spcAft>
                <a:spcPct val="0"/>
              </a:spcAft>
              <a:buFontTx/>
              <a:buChar char="•"/>
              <a:defRPr/>
            </a:pPr>
            <a:r>
              <a:rPr lang="en-ZA" sz="2400" kern="0" dirty="0"/>
              <a:t>Disability Inequality Index (DII) is a new Impact Indicator under Fostering Constitutional values</a:t>
            </a:r>
          </a:p>
          <a:p>
            <a:pPr marL="342900" lvl="0" indent="-342900" eaLnBrk="0" fontAlgn="base" hangingPunct="0">
              <a:spcAft>
                <a:spcPct val="0"/>
              </a:spcAft>
              <a:buFontTx/>
              <a:buChar char="•"/>
              <a:defRPr/>
            </a:pPr>
            <a:r>
              <a:rPr lang="en-ZA" sz="2400" kern="0" dirty="0"/>
              <a:t>The target is 5% improvement by 2019</a:t>
            </a:r>
          </a:p>
          <a:p>
            <a:pPr lvl="0" eaLnBrk="0" fontAlgn="base" hangingPunct="0">
              <a:spcBef>
                <a:spcPts val="0"/>
              </a:spcBef>
              <a:spcAft>
                <a:spcPct val="0"/>
              </a:spcAft>
              <a:defRPr/>
            </a:pPr>
            <a:endParaRPr lang="en-ZA" sz="2800" b="1" kern="0" dirty="0"/>
          </a:p>
          <a:p>
            <a:pPr lvl="0" eaLnBrk="0" fontAlgn="base" hangingPunct="0">
              <a:spcBef>
                <a:spcPts val="0"/>
              </a:spcBef>
              <a:spcAft>
                <a:spcPct val="0"/>
              </a:spcAft>
              <a:defRPr/>
            </a:pPr>
            <a:endParaRPr lang="en-ZA" sz="2800" b="1" kern="0" dirty="0"/>
          </a:p>
          <a:p>
            <a:endParaRPr lang="en-ZA" sz="2000" dirty="0"/>
          </a:p>
        </p:txBody>
      </p:sp>
    </p:spTree>
    <p:extLst>
      <p:ext uri="{BB962C8B-B14F-4D97-AF65-F5344CB8AC3E}">
        <p14:creationId xmlns:p14="http://schemas.microsoft.com/office/powerpoint/2010/main" val="4041164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9552" y="548681"/>
            <a:ext cx="8064896" cy="1584175"/>
          </a:xfrm>
        </p:spPr>
        <p:txBody>
          <a:bodyPr>
            <a:noAutofit/>
          </a:bodyPr>
          <a:lstStyle/>
          <a:p>
            <a:pPr lvl="0" fontAlgn="base">
              <a:spcAft>
                <a:spcPct val="0"/>
              </a:spcAft>
            </a:pPr>
            <a:r>
              <a:rPr lang="en-ZA" altLang="en-US" sz="3200" kern="0" dirty="0">
                <a:solidFill>
                  <a:schemeClr val="accent5">
                    <a:lumMod val="20000"/>
                    <a:lumOff val="80000"/>
                  </a:schemeClr>
                </a:solidFill>
                <a:effectLst>
                  <a:outerShdw blurRad="38100" dist="38100" dir="2700000" algn="tl">
                    <a:srgbClr val="C0C0C0"/>
                  </a:outerShdw>
                </a:effectLst>
                <a:ea typeface="+mj-ea"/>
              </a:rPr>
              <a:t>White Paper on the Rights of  </a:t>
            </a:r>
            <a:r>
              <a:rPr lang="en-ZA" altLang="en-US" sz="3200" kern="0" dirty="0" smtClean="0">
                <a:solidFill>
                  <a:schemeClr val="accent5">
                    <a:lumMod val="20000"/>
                    <a:lumOff val="80000"/>
                  </a:schemeClr>
                </a:solidFill>
                <a:effectLst>
                  <a:outerShdw blurRad="38100" dist="38100" dir="2700000" algn="tl">
                    <a:srgbClr val="C0C0C0"/>
                  </a:outerShdw>
                </a:effectLst>
                <a:ea typeface="+mj-ea"/>
              </a:rPr>
              <a:t>Persons with </a:t>
            </a:r>
            <a:r>
              <a:rPr lang="en-ZA" altLang="en-US" sz="3200" kern="0" dirty="0">
                <a:solidFill>
                  <a:schemeClr val="accent5">
                    <a:lumMod val="20000"/>
                    <a:lumOff val="80000"/>
                  </a:schemeClr>
                </a:solidFill>
                <a:effectLst>
                  <a:outerShdw blurRad="38100" dist="38100" dir="2700000" algn="tl">
                    <a:srgbClr val="C0C0C0"/>
                  </a:outerShdw>
                </a:effectLst>
                <a:ea typeface="+mj-ea"/>
              </a:rPr>
              <a:t>Disabilities</a:t>
            </a:r>
          </a:p>
          <a:p>
            <a:pPr lvl="0" fontAlgn="base">
              <a:spcAft>
                <a:spcPct val="0"/>
              </a:spcAft>
            </a:pPr>
            <a:endParaRPr lang="en-ZA" altLang="en-US" sz="36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988840"/>
            <a:ext cx="8064897" cy="864096"/>
          </a:xfrm>
        </p:spPr>
        <p:txBody>
          <a:bodyPr>
            <a:noAutofit/>
          </a:bodyPr>
          <a:lstStyle/>
          <a:p>
            <a:pPr marL="342900" lvl="0" indent="-342900" eaLnBrk="0" fontAlgn="base" hangingPunct="0">
              <a:spcAft>
                <a:spcPct val="0"/>
              </a:spcAft>
              <a:buFontTx/>
              <a:buChar char="•"/>
            </a:pPr>
            <a:r>
              <a:rPr lang="en-ZA" altLang="en-US" sz="2800" kern="0" dirty="0">
                <a:latin typeface="Arial" charset="0"/>
                <a:cs typeface="Arial" charset="0"/>
              </a:rPr>
              <a:t>Cabinet approved the White paper on the Rights of Persons with Disabilities and its Implementation Matrix in December 2015.</a:t>
            </a:r>
          </a:p>
          <a:p>
            <a:pPr marL="342900" lvl="0" indent="-342900" eaLnBrk="0" fontAlgn="base" hangingPunct="0">
              <a:spcAft>
                <a:spcPct val="0"/>
              </a:spcAft>
              <a:buFontTx/>
              <a:buChar char="•"/>
            </a:pPr>
            <a:r>
              <a:rPr lang="en-ZA" altLang="en-US" sz="2800" kern="0" dirty="0">
                <a:latin typeface="Arial" charset="0"/>
                <a:cs typeface="Arial" charset="0"/>
              </a:rPr>
              <a:t>Under the Monitoring and Evaluation Pillar, the WPRPD further embeds the DII as a key tool for tracking inequality between persons with disabilities and persons without disabilities</a:t>
            </a:r>
            <a:endParaRPr lang="en-ZA" sz="2800" b="1" kern="0" dirty="0"/>
          </a:p>
          <a:p>
            <a:pPr lvl="0" eaLnBrk="0" fontAlgn="base" hangingPunct="0">
              <a:spcBef>
                <a:spcPts val="0"/>
              </a:spcBef>
              <a:spcAft>
                <a:spcPct val="0"/>
              </a:spcAft>
              <a:defRPr/>
            </a:pPr>
            <a:endParaRPr lang="en-ZA" sz="2800" b="1" kern="0" dirty="0"/>
          </a:p>
          <a:p>
            <a:endParaRPr lang="en-ZA" sz="2000" dirty="0"/>
          </a:p>
        </p:txBody>
      </p:sp>
    </p:spTree>
    <p:extLst>
      <p:ext uri="{BB962C8B-B14F-4D97-AF65-F5344CB8AC3E}">
        <p14:creationId xmlns:p14="http://schemas.microsoft.com/office/powerpoint/2010/main" val="3753725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827584" y="2204864"/>
            <a:ext cx="8064896" cy="504825"/>
          </a:xfrm>
        </p:spPr>
        <p:txBody>
          <a:bodyPr/>
          <a:lstStyle/>
          <a:p>
            <a:r>
              <a:rPr lang="en-ZA" sz="3200" kern="0" dirty="0">
                <a:solidFill>
                  <a:schemeClr val="accent5">
                    <a:lumMod val="20000"/>
                    <a:lumOff val="80000"/>
                  </a:schemeClr>
                </a:solidFill>
                <a:ea typeface="+mj-ea"/>
              </a:rPr>
              <a:t>Disability Inequality </a:t>
            </a:r>
            <a:r>
              <a:rPr lang="en-ZA" sz="3200" kern="0" dirty="0" smtClean="0">
                <a:solidFill>
                  <a:schemeClr val="accent5">
                    <a:lumMod val="20000"/>
                    <a:lumOff val="80000"/>
                  </a:schemeClr>
                </a:solidFill>
                <a:ea typeface="+mj-ea"/>
              </a:rPr>
              <a:t>Index (DII)</a:t>
            </a:r>
            <a:r>
              <a:rPr lang="en-ZA" sz="3200" kern="0" dirty="0">
                <a:solidFill>
                  <a:schemeClr val="accent5">
                    <a:lumMod val="20000"/>
                    <a:lumOff val="80000"/>
                  </a:schemeClr>
                </a:solidFill>
                <a:ea typeface="+mj-ea"/>
              </a:rPr>
              <a:t/>
            </a:r>
            <a:br>
              <a:rPr lang="en-ZA" sz="3200" kern="0" dirty="0">
                <a:solidFill>
                  <a:schemeClr val="accent5">
                    <a:lumMod val="20000"/>
                    <a:lumOff val="80000"/>
                  </a:schemeClr>
                </a:solidFill>
                <a:ea typeface="+mj-ea"/>
              </a:rPr>
            </a:br>
            <a:endParaRPr lang="en-ZA" sz="2000" dirty="0">
              <a:solidFill>
                <a:schemeClr val="accent5">
                  <a:lumMod val="20000"/>
                  <a:lumOff val="80000"/>
                </a:schemeClr>
              </a:solidFill>
            </a:endParaRPr>
          </a:p>
        </p:txBody>
      </p:sp>
    </p:spTree>
    <p:extLst>
      <p:ext uri="{BB962C8B-B14F-4D97-AF65-F5344CB8AC3E}">
        <p14:creationId xmlns:p14="http://schemas.microsoft.com/office/powerpoint/2010/main" val="3728597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39552" y="548681"/>
            <a:ext cx="8064896" cy="1008111"/>
          </a:xfrm>
        </p:spPr>
        <p:txBody>
          <a:bodyPr>
            <a:noAutofit/>
          </a:bodyPr>
          <a:lstStyle/>
          <a:p>
            <a:pPr lvl="0" algn="ctr" fontAlgn="base">
              <a:spcBef>
                <a:spcPct val="0"/>
              </a:spcBef>
              <a:spcAft>
                <a:spcPct val="0"/>
              </a:spcAft>
            </a:pPr>
            <a:r>
              <a:rPr lang="en-ZA" altLang="en-US" sz="3600" kern="0" dirty="0">
                <a:solidFill>
                  <a:schemeClr val="accent5">
                    <a:lumMod val="20000"/>
                    <a:lumOff val="80000"/>
                  </a:schemeClr>
                </a:solidFill>
                <a:effectLst>
                  <a:outerShdw blurRad="38100" dist="38100" dir="2700000" algn="tl">
                    <a:srgbClr val="C0C0C0"/>
                  </a:outerShdw>
                </a:effectLst>
                <a:ea typeface="+mj-ea"/>
              </a:rPr>
              <a:t>Purpose of DII</a:t>
            </a:r>
          </a:p>
          <a:p>
            <a:pPr lvl="0" fontAlgn="base">
              <a:spcAft>
                <a:spcPct val="0"/>
              </a:spcAft>
            </a:pPr>
            <a:endParaRPr lang="en-ZA" altLang="en-US" sz="3600" kern="0" dirty="0">
              <a:solidFill>
                <a:schemeClr val="accent5">
                  <a:lumMod val="20000"/>
                  <a:lumOff val="80000"/>
                </a:schemeClr>
              </a:solidFill>
              <a:effectLst>
                <a:outerShdw blurRad="38100" dist="38100" dir="2700000" algn="tl">
                  <a:srgbClr val="C0C0C0"/>
                </a:outerShdw>
              </a:effectLst>
              <a:ea typeface="+mj-ea"/>
            </a:endParaRPr>
          </a:p>
        </p:txBody>
      </p:sp>
      <p:sp>
        <p:nvSpPr>
          <p:cNvPr id="3" name="Text Placeholder 2"/>
          <p:cNvSpPr>
            <a:spLocks noGrp="1"/>
          </p:cNvSpPr>
          <p:nvPr>
            <p:ph type="body" sz="quarter" idx="11"/>
          </p:nvPr>
        </p:nvSpPr>
        <p:spPr>
          <a:xfrm>
            <a:off x="467544" y="1628800"/>
            <a:ext cx="8064897" cy="864096"/>
          </a:xfrm>
        </p:spPr>
        <p:txBody>
          <a:bodyPr>
            <a:noAutofit/>
          </a:bodyPr>
          <a:lstStyle/>
          <a:p>
            <a:pPr marL="342900" lvl="0" indent="-342900" eaLnBrk="0" fontAlgn="base" hangingPunct="0">
              <a:spcBef>
                <a:spcPct val="0"/>
              </a:spcBef>
              <a:spcAft>
                <a:spcPts val="1200"/>
              </a:spcAft>
              <a:buFontTx/>
              <a:buChar char="•"/>
            </a:pPr>
            <a:r>
              <a:rPr lang="en-ZA" altLang="en-US" sz="2000" kern="0" dirty="0">
                <a:latin typeface="Arial" charset="0"/>
                <a:ea typeface="ヒラギノ角ゴ Pro W3" pitchFamily="4" charset="-128"/>
                <a:cs typeface="Arial" charset="0"/>
              </a:rPr>
              <a:t>To realise the outcomes of the National Development Plan Vision 2030 and beyond, it is important that inequalities between persons with disabilities and persons without disabilities be reduced. </a:t>
            </a:r>
          </a:p>
          <a:p>
            <a:pPr marL="342900" lvl="0" indent="-342900" eaLnBrk="0" fontAlgn="base" hangingPunct="0">
              <a:spcBef>
                <a:spcPct val="0"/>
              </a:spcBef>
              <a:spcAft>
                <a:spcPts val="1200"/>
              </a:spcAft>
              <a:buFontTx/>
              <a:buChar char="•"/>
            </a:pPr>
            <a:r>
              <a:rPr lang="en-ZA" altLang="en-US" sz="2000" kern="0" dirty="0">
                <a:latin typeface="Arial" charset="0"/>
                <a:ea typeface="ヒラギノ角ゴ Pro W3" pitchFamily="4" charset="-128"/>
                <a:cs typeface="Arial" charset="0"/>
              </a:rPr>
              <a:t>Policy improvement cannot bear fruit without systematic and consistent measurement of the inequality gap.</a:t>
            </a:r>
          </a:p>
          <a:p>
            <a:pPr marL="342900" lvl="0" indent="-342900" eaLnBrk="0" fontAlgn="base" hangingPunct="0">
              <a:spcBef>
                <a:spcPct val="0"/>
              </a:spcBef>
              <a:spcAft>
                <a:spcPts val="1200"/>
              </a:spcAft>
              <a:buFontTx/>
              <a:buChar char="•"/>
            </a:pPr>
            <a:r>
              <a:rPr lang="en-ZA" altLang="en-US" sz="2000" kern="0" dirty="0">
                <a:latin typeface="Arial" charset="0"/>
                <a:ea typeface="ヒラギノ角ゴ Pro W3" pitchFamily="4" charset="-128"/>
                <a:cs typeface="Arial" charset="0"/>
              </a:rPr>
              <a:t> The DII is </a:t>
            </a:r>
            <a:r>
              <a:rPr lang="en-ZA" altLang="en-US" sz="2000" kern="0" dirty="0" smtClean="0">
                <a:latin typeface="Arial" charset="0"/>
                <a:ea typeface="ヒラギノ角ゴ Pro W3" pitchFamily="4" charset="-128"/>
                <a:cs typeface="Arial" charset="0"/>
              </a:rPr>
              <a:t>a parity indicator that seeks to measures the inequality </a:t>
            </a:r>
            <a:r>
              <a:rPr lang="en-ZA" altLang="en-US" sz="2000" kern="0" dirty="0">
                <a:latin typeface="Arial" charset="0"/>
                <a:ea typeface="ヒラギノ角ゴ Pro W3" pitchFamily="4" charset="-128"/>
                <a:cs typeface="Arial" charset="0"/>
              </a:rPr>
              <a:t>between persons with disabilities and persons without disabilities. </a:t>
            </a:r>
          </a:p>
          <a:p>
            <a:pPr marL="342900" lvl="0" indent="-342900" eaLnBrk="0" fontAlgn="base" hangingPunct="0">
              <a:spcBef>
                <a:spcPct val="0"/>
              </a:spcBef>
              <a:spcAft>
                <a:spcPts val="1200"/>
              </a:spcAft>
              <a:buFontTx/>
              <a:buChar char="•"/>
            </a:pPr>
            <a:r>
              <a:rPr lang="en-ZA" altLang="en-US" sz="2000" kern="0" dirty="0">
                <a:latin typeface="Arial" charset="0"/>
                <a:ea typeface="ヒラギノ角ゴ Pro W3" pitchFamily="4" charset="-128"/>
                <a:cs typeface="Arial" charset="0"/>
              </a:rPr>
              <a:t>The index provides a high level quick scan of the level of inequality with the explicit purpose of managing government performance more inclusively. </a:t>
            </a:r>
            <a:endParaRPr lang="en-ZA" altLang="en-US" sz="2000" kern="0" dirty="0" smtClean="0">
              <a:latin typeface="Arial" charset="0"/>
              <a:ea typeface="ヒラギノ角ゴ Pro W3" pitchFamily="4" charset="-128"/>
              <a:cs typeface="Arial" charset="0"/>
            </a:endParaRPr>
          </a:p>
          <a:p>
            <a:pPr marL="342900" lvl="0" indent="-342900" eaLnBrk="0" fontAlgn="base" hangingPunct="0">
              <a:spcBef>
                <a:spcPct val="0"/>
              </a:spcBef>
              <a:spcAft>
                <a:spcPts val="1200"/>
              </a:spcAft>
              <a:buFontTx/>
              <a:buChar char="•"/>
            </a:pPr>
            <a:r>
              <a:rPr lang="en-ZA" sz="2000" kern="0" dirty="0" smtClean="0">
                <a:latin typeface="Arial" charset="0"/>
                <a:ea typeface="ヒラギノ角ゴ Pro W3" pitchFamily="4" charset="-128"/>
                <a:cs typeface="Arial" charset="0"/>
              </a:rPr>
              <a:t>It responds  to the fundamental principle of SDGs “leaving no-one behind”</a:t>
            </a:r>
            <a:endParaRPr lang="en-ZA" sz="2800" kern="0" dirty="0"/>
          </a:p>
          <a:p>
            <a:endParaRPr lang="en-ZA" sz="2000" dirty="0"/>
          </a:p>
        </p:txBody>
      </p:sp>
    </p:spTree>
    <p:extLst>
      <p:ext uri="{BB962C8B-B14F-4D97-AF65-F5344CB8AC3E}">
        <p14:creationId xmlns:p14="http://schemas.microsoft.com/office/powerpoint/2010/main" val="2442693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Stats SA 2">
      <a:dk1>
        <a:sysClr val="windowText" lastClr="000000"/>
      </a:dk1>
      <a:lt1>
        <a:sysClr val="window" lastClr="FFFFFF"/>
      </a:lt1>
      <a:dk2>
        <a:srgbClr val="0056A7"/>
      </a:dk2>
      <a:lt2>
        <a:srgbClr val="FFFFFF"/>
      </a:lt2>
      <a:accent1>
        <a:srgbClr val="2B72B5"/>
      </a:accent1>
      <a:accent2>
        <a:srgbClr val="9BBB58"/>
      </a:accent2>
      <a:accent3>
        <a:srgbClr val="C0504C"/>
      </a:accent3>
      <a:accent4>
        <a:srgbClr val="4AACC5"/>
      </a:accent4>
      <a:accent5>
        <a:srgbClr val="FDBE2D"/>
      </a:accent5>
      <a:accent6>
        <a:srgbClr val="8064A1"/>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E06304B1385746933ED06FDC28D853" ma:contentTypeVersion="3" ma:contentTypeDescription="Create a new document." ma:contentTypeScope="" ma:versionID="0e12a24fb81a1ab65345488b42517c68">
  <xsd:schema xmlns:xsd="http://www.w3.org/2001/XMLSchema" xmlns:xs="http://www.w3.org/2001/XMLSchema" xmlns:p="http://schemas.microsoft.com/office/2006/metadata/properties" xmlns:ns2="7822a446-cc90-4612-8ab5-747f263f1852" targetNamespace="http://schemas.microsoft.com/office/2006/metadata/properties" ma:root="true" ma:fieldsID="9110703894df1445c45a21c97a01dfb6" ns2:_="">
    <xsd:import namespace="7822a446-cc90-4612-8ab5-747f263f1852"/>
    <xsd:element name="properties">
      <xsd:complexType>
        <xsd:sequence>
          <xsd:element name="documentManagement">
            <xsd:complexType>
              <xsd:all>
                <xsd:element ref="ns2:Declared" minOccurs="0"/>
                <xsd:element ref="ns2:DocId" minOccurs="0"/>
                <xsd:element ref="ns2:Meridio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22a446-cc90-4612-8ab5-747f263f1852" elementFormDefault="qualified">
    <xsd:import namespace="http://schemas.microsoft.com/office/2006/documentManagement/types"/>
    <xsd:import namespace="http://schemas.microsoft.com/office/infopath/2007/PartnerControls"/>
    <xsd:element name="Declared" ma:index="8" nillable="true" ma:displayName="Declared" ma:default="FALSE" ma:hidden="true" ma:internalName="Declared">
      <xsd:simpleType>
        <xsd:restriction base="dms:Boolean"/>
      </xsd:simpleType>
    </xsd:element>
    <xsd:element name="DocId" ma:index="9" nillable="true" ma:displayName="DocId" ma:hidden="true" ma:internalName="DocId">
      <xsd:simpleType>
        <xsd:restriction base="dms:Text"/>
      </xsd:simpleType>
    </xsd:element>
    <xsd:element name="MeridioUrl" ma:index="10" nillable="true" ma:displayName="MeridioUrl" ma:hidden="true" ma:internalName="MeridioUrl">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clared xmlns="7822a446-cc90-4612-8ab5-747f263f1852">false</Declared>
    <MeridioUrl xmlns="7822a446-cc90-4612-8ab5-747f263f1852" xsi:nil="true"/>
    <DocId xmlns="7822a446-cc90-4612-8ab5-747f263f1852" xsi:nil="true"/>
  </documentManagement>
</p:properties>
</file>

<file path=customXml/itemProps1.xml><?xml version="1.0" encoding="utf-8"?>
<ds:datastoreItem xmlns:ds="http://schemas.openxmlformats.org/officeDocument/2006/customXml" ds:itemID="{2D326739-1B1A-43AC-A4A9-ED76C66470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22a446-cc90-4612-8ab5-747f263f18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54CD29-4846-4129-9E18-1D8BEEB06DFB}">
  <ds:schemaRefs>
    <ds:schemaRef ds:uri="http://schemas.microsoft.com/sharepoint/v3/contenttype/forms"/>
  </ds:schemaRefs>
</ds:datastoreItem>
</file>

<file path=customXml/itemProps3.xml><?xml version="1.0" encoding="utf-8"?>
<ds:datastoreItem xmlns:ds="http://schemas.openxmlformats.org/officeDocument/2006/customXml" ds:itemID="{C52F42CB-2F66-4DFF-B9DB-76FCCA4A1044}">
  <ds:schemaRefs>
    <ds:schemaRef ds:uri="http://www.w3.org/XML/1998/namespace"/>
    <ds:schemaRef ds:uri="http://purl.org/dc/terms/"/>
    <ds:schemaRef ds:uri="http://purl.org/dc/elements/1.1/"/>
    <ds:schemaRef ds:uri="http://schemas.microsoft.com/office/2006/metadata/properties"/>
    <ds:schemaRef ds:uri="http://schemas.openxmlformats.org/package/2006/metadata/core-properties"/>
    <ds:schemaRef ds:uri="7822a446-cc90-4612-8ab5-747f263f1852"/>
    <ds:schemaRef ds:uri="http://purl.org/dc/dcmitype/"/>
    <ds:schemaRef ds:uri="http://schemas.microsoft.com/office/2006/documentManagement/typ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1048</TotalTime>
  <Words>1091</Words>
  <Application>Microsoft Office PowerPoint</Application>
  <PresentationFormat>On-screen Show (4:3)</PresentationFormat>
  <Paragraphs>133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mariette</dc:creator>
  <cp:lastModifiedBy>Emma Bird</cp:lastModifiedBy>
  <cp:revision>119</cp:revision>
  <cp:lastPrinted>2016-12-05T15:31:39Z</cp:lastPrinted>
  <dcterms:created xsi:type="dcterms:W3CDTF">2016-03-11T14:00:49Z</dcterms:created>
  <dcterms:modified xsi:type="dcterms:W3CDTF">2016-12-19T11:31:17Z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0x01010092E06304B1385746933ED06FDC28D853</vt:lpwstr>
  </property>
</Properties>
</file>