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  <p:sldMasterId id="2147483675" r:id="rId3"/>
    <p:sldMasterId id="2147483687" r:id="rId4"/>
    <p:sldMasterId id="2147483699" r:id="rId5"/>
    <p:sldMasterId id="2147483711" r:id="rId6"/>
    <p:sldMasterId id="2147483723" r:id="rId7"/>
  </p:sldMasterIdLst>
  <p:notesMasterIdLst>
    <p:notesMasterId r:id="rId31"/>
  </p:notesMasterIdLst>
  <p:sldIdLst>
    <p:sldId id="256" r:id="rId8"/>
    <p:sldId id="291" r:id="rId9"/>
    <p:sldId id="292" r:id="rId10"/>
    <p:sldId id="293" r:id="rId11"/>
    <p:sldId id="294" r:id="rId12"/>
    <p:sldId id="290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49"/>
    <p:restoredTop sz="94718"/>
  </p:normalViewPr>
  <p:slideViewPr>
    <p:cSldViewPr snapToGrid="0" snapToObjects="1">
      <p:cViewPr>
        <p:scale>
          <a:sx n="56" d="100"/>
          <a:sy n="56" d="100"/>
        </p:scale>
        <p:origin x="-2214" y="-75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383375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/>
          <a:lstStyle/>
          <a:p>
            <a:fld id="{8E4A776D-1CCC-4F09-954A-9B8F7BAF518B}" type="slidenum">
              <a:rPr lang="en-GB" altLang="en-US" smtClean="0">
                <a:solidFill>
                  <a:prstClr val="black"/>
                </a:solidFill>
                <a:ea typeface=""/>
              </a:rPr>
              <a:pPr/>
              <a:t>2</a:t>
            </a:fld>
            <a:endParaRPr lang="en-GB" altLang="en-US">
              <a:solidFill>
                <a:prstClr val="black"/>
              </a:solidFill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93969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/>
          <a:lstStyle/>
          <a:p>
            <a:fld id="{8E4A776D-1CCC-4F09-954A-9B8F7BAF518B}" type="slidenum">
              <a:rPr lang="en-GB" altLang="en-US" smtClean="0">
                <a:solidFill>
                  <a:prstClr val="black"/>
                </a:solidFill>
                <a:ea typeface=""/>
              </a:rPr>
              <a:pPr/>
              <a:t>3</a:t>
            </a:fld>
            <a:endParaRPr lang="en-GB" altLang="en-US">
              <a:solidFill>
                <a:prstClr val="black"/>
              </a:solidFill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563133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/>
          <a:lstStyle/>
          <a:p>
            <a:fld id="{8E4A776D-1CCC-4F09-954A-9B8F7BAF518B}" type="slidenum">
              <a:rPr lang="en-GB" altLang="en-US" smtClean="0">
                <a:solidFill>
                  <a:prstClr val="black"/>
                </a:solidFill>
                <a:ea typeface=""/>
              </a:rPr>
              <a:pPr/>
              <a:t>4</a:t>
            </a:fld>
            <a:endParaRPr lang="en-GB" altLang="en-US">
              <a:solidFill>
                <a:prstClr val="black"/>
              </a:solidFill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61985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/>
          <a:lstStyle/>
          <a:p>
            <a:fld id="{8E4A776D-1CCC-4F09-954A-9B8F7BAF518B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5761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/>
          <a:lstStyle/>
          <a:p>
            <a:fld id="{8E4A776D-1CCC-4F09-954A-9B8F7BAF518B}" type="slidenum">
              <a:rPr lang="en-GB" altLang="en-US" smtClean="0">
                <a:solidFill>
                  <a:prstClr val="black"/>
                </a:solidFill>
                <a:ea typeface=""/>
              </a:rPr>
              <a:pPr/>
              <a:t>6</a:t>
            </a:fld>
            <a:endParaRPr lang="en-GB" altLang="en-US">
              <a:solidFill>
                <a:prstClr val="black"/>
              </a:solidFill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870340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/>
            </a:lvl1pPr>
            <a:lvl2pPr marL="650230" indent="0" algn="ctr">
              <a:buNone/>
              <a:defRPr/>
            </a:lvl2pPr>
            <a:lvl3pPr marL="1300460" indent="0" algn="ctr">
              <a:buNone/>
              <a:defRPr/>
            </a:lvl3pPr>
            <a:lvl4pPr marL="1950690" indent="0" algn="ctr">
              <a:buNone/>
              <a:defRPr/>
            </a:lvl4pPr>
            <a:lvl5pPr marL="2600919" indent="0" algn="ctr">
              <a:buNone/>
              <a:defRPr/>
            </a:lvl5pPr>
            <a:lvl6pPr marL="3251149" indent="0" algn="ctr">
              <a:buNone/>
              <a:defRPr/>
            </a:lvl6pPr>
            <a:lvl7pPr marL="3901379" indent="0" algn="ctr">
              <a:buNone/>
              <a:defRPr/>
            </a:lvl7pPr>
            <a:lvl8pPr marL="4551609" indent="0" algn="ctr">
              <a:buNone/>
              <a:defRPr/>
            </a:lvl8pPr>
            <a:lvl9pPr marL="520183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0771C-EDE0-4411-BB67-0B409322FBC3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3109F-6A49-4123-94F7-ED2AF9026FF3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/>
            </a:lvl1pPr>
            <a:lvl2pPr marL="650230" indent="0">
              <a:buNone/>
              <a:defRPr sz="2560"/>
            </a:lvl2pPr>
            <a:lvl3pPr marL="1300460" indent="0">
              <a:buNone/>
              <a:defRPr sz="2276"/>
            </a:lvl3pPr>
            <a:lvl4pPr marL="1950690" indent="0">
              <a:buNone/>
              <a:defRPr sz="1991"/>
            </a:lvl4pPr>
            <a:lvl5pPr marL="2600919" indent="0">
              <a:buNone/>
              <a:defRPr sz="1991"/>
            </a:lvl5pPr>
            <a:lvl6pPr marL="3251149" indent="0">
              <a:buNone/>
              <a:defRPr sz="1991"/>
            </a:lvl6pPr>
            <a:lvl7pPr marL="3901379" indent="0">
              <a:buNone/>
              <a:defRPr sz="1991"/>
            </a:lvl7pPr>
            <a:lvl8pPr marL="4551609" indent="0">
              <a:buNone/>
              <a:defRPr sz="1991"/>
            </a:lvl8pPr>
            <a:lvl9pPr marL="5201839" indent="0">
              <a:buNone/>
              <a:defRPr sz="199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EC106-D33C-498B-BF90-5D8A08F27F6A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6045" y="231648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26578" y="231648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ECEAB-951E-4BB3-871F-609620962A75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493C55-1D1A-405F-AC64-5BA09FDB462B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92524-F4E2-410F-8981-4860587E3262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42008-72B5-4489-8976-AC047A31DB41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CF7AB-DCF2-42CF-B954-5FE080B2BA2B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2EDB3-F15C-4896-B806-AEAAABD42182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13BA8C-3D01-4667-BACB-852DB7EE99CD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4285" y="390596"/>
            <a:ext cx="2926080" cy="83628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045" y="390596"/>
            <a:ext cx="8561493" cy="83628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CFCA0-A98F-4F4C-AD7F-D5955DB6980C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/>
            </a:lvl1pPr>
            <a:lvl2pPr marL="650230" indent="0" algn="ctr">
              <a:buNone/>
              <a:defRPr/>
            </a:lvl2pPr>
            <a:lvl3pPr marL="1300460" indent="0" algn="ctr">
              <a:buNone/>
              <a:defRPr/>
            </a:lvl3pPr>
            <a:lvl4pPr marL="1950690" indent="0" algn="ctr">
              <a:buNone/>
              <a:defRPr/>
            </a:lvl4pPr>
            <a:lvl5pPr marL="2600919" indent="0" algn="ctr">
              <a:buNone/>
              <a:defRPr/>
            </a:lvl5pPr>
            <a:lvl6pPr marL="3251149" indent="0" algn="ctr">
              <a:buNone/>
              <a:defRPr/>
            </a:lvl6pPr>
            <a:lvl7pPr marL="3901379" indent="0" algn="ctr">
              <a:buNone/>
              <a:defRPr/>
            </a:lvl7pPr>
            <a:lvl8pPr marL="4551609" indent="0" algn="ctr">
              <a:buNone/>
              <a:defRPr/>
            </a:lvl8pPr>
            <a:lvl9pPr marL="520183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0771C-EDE0-4411-BB67-0B409322FBC3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3109F-6A49-4123-94F7-ED2AF9026FF3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/>
            </a:lvl1pPr>
            <a:lvl2pPr marL="650230" indent="0">
              <a:buNone/>
              <a:defRPr sz="2560"/>
            </a:lvl2pPr>
            <a:lvl3pPr marL="1300460" indent="0">
              <a:buNone/>
              <a:defRPr sz="2276"/>
            </a:lvl3pPr>
            <a:lvl4pPr marL="1950690" indent="0">
              <a:buNone/>
              <a:defRPr sz="1991"/>
            </a:lvl4pPr>
            <a:lvl5pPr marL="2600919" indent="0">
              <a:buNone/>
              <a:defRPr sz="1991"/>
            </a:lvl5pPr>
            <a:lvl6pPr marL="3251149" indent="0">
              <a:buNone/>
              <a:defRPr sz="1991"/>
            </a:lvl6pPr>
            <a:lvl7pPr marL="3901379" indent="0">
              <a:buNone/>
              <a:defRPr sz="1991"/>
            </a:lvl7pPr>
            <a:lvl8pPr marL="4551609" indent="0">
              <a:buNone/>
              <a:defRPr sz="1991"/>
            </a:lvl8pPr>
            <a:lvl9pPr marL="5201839" indent="0">
              <a:buNone/>
              <a:defRPr sz="199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EC106-D33C-498B-BF90-5D8A08F27F6A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6045" y="231648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26578" y="231648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ECEAB-951E-4BB3-871F-609620962A75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493C55-1D1A-405F-AC64-5BA09FDB462B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92524-F4E2-410F-8981-4860587E3262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42008-72B5-4489-8976-AC047A31DB41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CF7AB-DCF2-42CF-B954-5FE080B2BA2B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2EDB3-F15C-4896-B806-AEAAABD42182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13BA8C-3D01-4667-BACB-852DB7EE99CD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4285" y="390596"/>
            <a:ext cx="2926080" cy="83628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045" y="390596"/>
            <a:ext cx="8561493" cy="83628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CFCA0-A98F-4F4C-AD7F-D5955DB6980C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/>
            </a:lvl1pPr>
            <a:lvl2pPr marL="650230" indent="0" algn="ctr">
              <a:buNone/>
              <a:defRPr/>
            </a:lvl2pPr>
            <a:lvl3pPr marL="1300460" indent="0" algn="ctr">
              <a:buNone/>
              <a:defRPr/>
            </a:lvl3pPr>
            <a:lvl4pPr marL="1950690" indent="0" algn="ctr">
              <a:buNone/>
              <a:defRPr/>
            </a:lvl4pPr>
            <a:lvl5pPr marL="2600919" indent="0" algn="ctr">
              <a:buNone/>
              <a:defRPr/>
            </a:lvl5pPr>
            <a:lvl6pPr marL="3251149" indent="0" algn="ctr">
              <a:buNone/>
              <a:defRPr/>
            </a:lvl6pPr>
            <a:lvl7pPr marL="3901379" indent="0" algn="ctr">
              <a:buNone/>
              <a:defRPr/>
            </a:lvl7pPr>
            <a:lvl8pPr marL="4551609" indent="0" algn="ctr">
              <a:buNone/>
              <a:defRPr/>
            </a:lvl8pPr>
            <a:lvl9pPr marL="520183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0771C-EDE0-4411-BB67-0B409322FBC3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3109F-6A49-4123-94F7-ED2AF9026FF3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/>
            </a:lvl1pPr>
            <a:lvl2pPr marL="650230" indent="0">
              <a:buNone/>
              <a:defRPr sz="2560"/>
            </a:lvl2pPr>
            <a:lvl3pPr marL="1300460" indent="0">
              <a:buNone/>
              <a:defRPr sz="2276"/>
            </a:lvl3pPr>
            <a:lvl4pPr marL="1950690" indent="0">
              <a:buNone/>
              <a:defRPr sz="1991"/>
            </a:lvl4pPr>
            <a:lvl5pPr marL="2600919" indent="0">
              <a:buNone/>
              <a:defRPr sz="1991"/>
            </a:lvl5pPr>
            <a:lvl6pPr marL="3251149" indent="0">
              <a:buNone/>
              <a:defRPr sz="1991"/>
            </a:lvl6pPr>
            <a:lvl7pPr marL="3901379" indent="0">
              <a:buNone/>
              <a:defRPr sz="1991"/>
            </a:lvl7pPr>
            <a:lvl8pPr marL="4551609" indent="0">
              <a:buNone/>
              <a:defRPr sz="1991"/>
            </a:lvl8pPr>
            <a:lvl9pPr marL="5201839" indent="0">
              <a:buNone/>
              <a:defRPr sz="199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EC106-D33C-498B-BF90-5D8A08F27F6A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6045" y="231648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26578" y="231648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ECEAB-951E-4BB3-871F-609620962A75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493C55-1D1A-405F-AC64-5BA09FDB462B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92524-F4E2-410F-8981-4860587E3262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42008-72B5-4489-8976-AC047A31DB41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CF7AB-DCF2-42CF-B954-5FE080B2BA2B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2EDB3-F15C-4896-B806-AEAAABD42182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13BA8C-3D01-4667-BACB-852DB7EE99CD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4285" y="390596"/>
            <a:ext cx="2926080" cy="83628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045" y="390596"/>
            <a:ext cx="8561493" cy="83628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CFCA0-A98F-4F4C-AD7F-D5955DB6980C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/>
            </a:lvl1pPr>
            <a:lvl2pPr marL="650230" indent="0" algn="ctr">
              <a:buNone/>
              <a:defRPr/>
            </a:lvl2pPr>
            <a:lvl3pPr marL="1300460" indent="0" algn="ctr">
              <a:buNone/>
              <a:defRPr/>
            </a:lvl3pPr>
            <a:lvl4pPr marL="1950690" indent="0" algn="ctr">
              <a:buNone/>
              <a:defRPr/>
            </a:lvl4pPr>
            <a:lvl5pPr marL="2600919" indent="0" algn="ctr">
              <a:buNone/>
              <a:defRPr/>
            </a:lvl5pPr>
            <a:lvl6pPr marL="3251149" indent="0" algn="ctr">
              <a:buNone/>
              <a:defRPr/>
            </a:lvl6pPr>
            <a:lvl7pPr marL="3901379" indent="0" algn="ctr">
              <a:buNone/>
              <a:defRPr/>
            </a:lvl7pPr>
            <a:lvl8pPr marL="4551609" indent="0" algn="ctr">
              <a:buNone/>
              <a:defRPr/>
            </a:lvl8pPr>
            <a:lvl9pPr marL="520183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0771C-EDE0-4411-BB67-0B409322FBC3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3109F-6A49-4123-94F7-ED2AF9026FF3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/>
            </a:lvl1pPr>
            <a:lvl2pPr marL="650230" indent="0">
              <a:buNone/>
              <a:defRPr sz="2560"/>
            </a:lvl2pPr>
            <a:lvl3pPr marL="1300460" indent="0">
              <a:buNone/>
              <a:defRPr sz="2276"/>
            </a:lvl3pPr>
            <a:lvl4pPr marL="1950690" indent="0">
              <a:buNone/>
              <a:defRPr sz="1991"/>
            </a:lvl4pPr>
            <a:lvl5pPr marL="2600919" indent="0">
              <a:buNone/>
              <a:defRPr sz="1991"/>
            </a:lvl5pPr>
            <a:lvl6pPr marL="3251149" indent="0">
              <a:buNone/>
              <a:defRPr sz="1991"/>
            </a:lvl6pPr>
            <a:lvl7pPr marL="3901379" indent="0">
              <a:buNone/>
              <a:defRPr sz="1991"/>
            </a:lvl7pPr>
            <a:lvl8pPr marL="4551609" indent="0">
              <a:buNone/>
              <a:defRPr sz="1991"/>
            </a:lvl8pPr>
            <a:lvl9pPr marL="5201839" indent="0">
              <a:buNone/>
              <a:defRPr sz="199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EC106-D33C-498B-BF90-5D8A08F27F6A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6045" y="231648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26578" y="231648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ECEAB-951E-4BB3-871F-609620962A75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493C55-1D1A-405F-AC64-5BA09FDB462B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92524-F4E2-410F-8981-4860587E3262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42008-72B5-4489-8976-AC047A31DB41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CF7AB-DCF2-42CF-B954-5FE080B2BA2B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2EDB3-F15C-4896-B806-AEAAABD42182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13BA8C-3D01-4667-BACB-852DB7EE99CD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4285" y="390596"/>
            <a:ext cx="2926080" cy="83628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045" y="390596"/>
            <a:ext cx="8561493" cy="83628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CFCA0-A98F-4F4C-AD7F-D5955DB6980C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/>
            </a:lvl1pPr>
            <a:lvl2pPr marL="650230" indent="0" algn="ctr">
              <a:buNone/>
              <a:defRPr/>
            </a:lvl2pPr>
            <a:lvl3pPr marL="1300460" indent="0" algn="ctr">
              <a:buNone/>
              <a:defRPr/>
            </a:lvl3pPr>
            <a:lvl4pPr marL="1950690" indent="0" algn="ctr">
              <a:buNone/>
              <a:defRPr/>
            </a:lvl4pPr>
            <a:lvl5pPr marL="2600919" indent="0" algn="ctr">
              <a:buNone/>
              <a:defRPr/>
            </a:lvl5pPr>
            <a:lvl6pPr marL="3251149" indent="0" algn="ctr">
              <a:buNone/>
              <a:defRPr/>
            </a:lvl6pPr>
            <a:lvl7pPr marL="3901379" indent="0" algn="ctr">
              <a:buNone/>
              <a:defRPr/>
            </a:lvl7pPr>
            <a:lvl8pPr marL="4551609" indent="0" algn="ctr">
              <a:buNone/>
              <a:defRPr/>
            </a:lvl8pPr>
            <a:lvl9pPr marL="520183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0771C-EDE0-4411-BB67-0B409322FBC3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3109F-6A49-4123-94F7-ED2AF9026FF3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/>
            </a:lvl1pPr>
            <a:lvl2pPr marL="650230" indent="0">
              <a:buNone/>
              <a:defRPr sz="2560"/>
            </a:lvl2pPr>
            <a:lvl3pPr marL="1300460" indent="0">
              <a:buNone/>
              <a:defRPr sz="2276"/>
            </a:lvl3pPr>
            <a:lvl4pPr marL="1950690" indent="0">
              <a:buNone/>
              <a:defRPr sz="1991"/>
            </a:lvl4pPr>
            <a:lvl5pPr marL="2600919" indent="0">
              <a:buNone/>
              <a:defRPr sz="1991"/>
            </a:lvl5pPr>
            <a:lvl6pPr marL="3251149" indent="0">
              <a:buNone/>
              <a:defRPr sz="1991"/>
            </a:lvl6pPr>
            <a:lvl7pPr marL="3901379" indent="0">
              <a:buNone/>
              <a:defRPr sz="1991"/>
            </a:lvl7pPr>
            <a:lvl8pPr marL="4551609" indent="0">
              <a:buNone/>
              <a:defRPr sz="1991"/>
            </a:lvl8pPr>
            <a:lvl9pPr marL="5201839" indent="0">
              <a:buNone/>
              <a:defRPr sz="199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EC106-D33C-498B-BF90-5D8A08F27F6A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6045" y="231648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26578" y="231648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ECEAB-951E-4BB3-871F-609620962A75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493C55-1D1A-405F-AC64-5BA09FDB462B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92524-F4E2-410F-8981-4860587E3262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42008-72B5-4489-8976-AC047A31DB41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CF7AB-DCF2-42CF-B954-5FE080B2BA2B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2EDB3-F15C-4896-B806-AEAAABD42182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13BA8C-3D01-4667-BACB-852DB7EE99CD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4285" y="390596"/>
            <a:ext cx="2926080" cy="83628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045" y="390596"/>
            <a:ext cx="8561493" cy="83628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CFCA0-A98F-4F4C-AD7F-D5955DB6980C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/>
            </a:lvl1pPr>
            <a:lvl2pPr marL="650230" indent="0" algn="ctr">
              <a:buNone/>
              <a:defRPr/>
            </a:lvl2pPr>
            <a:lvl3pPr marL="1300460" indent="0" algn="ctr">
              <a:buNone/>
              <a:defRPr/>
            </a:lvl3pPr>
            <a:lvl4pPr marL="1950690" indent="0" algn="ctr">
              <a:buNone/>
              <a:defRPr/>
            </a:lvl4pPr>
            <a:lvl5pPr marL="2600919" indent="0" algn="ctr">
              <a:buNone/>
              <a:defRPr/>
            </a:lvl5pPr>
            <a:lvl6pPr marL="3251149" indent="0" algn="ctr">
              <a:buNone/>
              <a:defRPr/>
            </a:lvl6pPr>
            <a:lvl7pPr marL="3901379" indent="0" algn="ctr">
              <a:buNone/>
              <a:defRPr/>
            </a:lvl7pPr>
            <a:lvl8pPr marL="4551609" indent="0" algn="ctr">
              <a:buNone/>
              <a:defRPr/>
            </a:lvl8pPr>
            <a:lvl9pPr marL="520183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0771C-EDE0-4411-BB67-0B409322FBC3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3109F-6A49-4123-94F7-ED2AF9026FF3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/>
            </a:lvl1pPr>
            <a:lvl2pPr marL="650230" indent="0">
              <a:buNone/>
              <a:defRPr sz="2560"/>
            </a:lvl2pPr>
            <a:lvl3pPr marL="1300460" indent="0">
              <a:buNone/>
              <a:defRPr sz="2276"/>
            </a:lvl3pPr>
            <a:lvl4pPr marL="1950690" indent="0">
              <a:buNone/>
              <a:defRPr sz="1991"/>
            </a:lvl4pPr>
            <a:lvl5pPr marL="2600919" indent="0">
              <a:buNone/>
              <a:defRPr sz="1991"/>
            </a:lvl5pPr>
            <a:lvl6pPr marL="3251149" indent="0">
              <a:buNone/>
              <a:defRPr sz="1991"/>
            </a:lvl6pPr>
            <a:lvl7pPr marL="3901379" indent="0">
              <a:buNone/>
              <a:defRPr sz="1991"/>
            </a:lvl7pPr>
            <a:lvl8pPr marL="4551609" indent="0">
              <a:buNone/>
              <a:defRPr sz="1991"/>
            </a:lvl8pPr>
            <a:lvl9pPr marL="5201839" indent="0">
              <a:buNone/>
              <a:defRPr sz="199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EC106-D33C-498B-BF90-5D8A08F27F6A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6045" y="231648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26578" y="231648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ECEAB-951E-4BB3-871F-609620962A75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493C55-1D1A-405F-AC64-5BA09FDB462B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92524-F4E2-410F-8981-4860587E3262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42008-72B5-4489-8976-AC047A31DB41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CF7AB-DCF2-42CF-B954-5FE080B2BA2B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2EDB3-F15C-4896-B806-AEAAABD42182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13BA8C-3D01-4667-BACB-852DB7EE99CD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4285" y="390596"/>
            <a:ext cx="2926080" cy="83628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045" y="390596"/>
            <a:ext cx="8561493" cy="83628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>
                <a:solidFill>
                  <a:srgbClr val="000066"/>
                </a:solidFill>
              </a:rPr>
              <a:t>Department of Statistics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CFCA0-A98F-4F4C-AD7F-D5955DB6980C}" type="slidenum">
              <a:rPr lang="en-GB" altLang="en-US">
                <a:solidFill>
                  <a:srgbClr val="000066"/>
                </a:solidFill>
              </a:rPr>
              <a:pPr/>
              <a:t>‹#›</a:t>
            </a:fld>
            <a:r>
              <a:rPr lang="en-GB" altLang="en-US">
                <a:solidFill>
                  <a:srgbClr val="000066"/>
                </a:solidFill>
              </a:rPr>
              <a:t> </a:t>
            </a:r>
          </a:p>
        </p:txBody>
      </p:sp>
    </p:spTree>
    <p:extLst/>
  </p:cSld>
  <p:clrMapOvr>
    <a:masterClrMapping/>
  </p:clrMapOvr>
  <p:transition advClick="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3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3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image" Target="../media/image3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02933" y="390596"/>
            <a:ext cx="8500534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045" y="2316481"/>
            <a:ext cx="11704320" cy="643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68979" y="8972409"/>
            <a:ext cx="8500533" cy="67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276">
                <a:latin typeface="Arial" charset="0"/>
                <a:cs typeface="+mn-cs"/>
              </a:defRPr>
            </a:lvl1pPr>
          </a:lstStyle>
          <a:p>
            <a:pPr defTabSz="1300460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1200" smtClean="0">
                <a:solidFill>
                  <a:srgbClr val="000066"/>
                </a:solidFill>
              </a:rPr>
              <a:t>International Labour Office</a:t>
            </a:r>
          </a:p>
          <a:p>
            <a:pPr defTabSz="1300460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1200" smtClean="0">
                <a:solidFill>
                  <a:srgbClr val="000066"/>
                </a:solidFill>
              </a:rPr>
              <a:t>Department of Statistics</a:t>
            </a:r>
            <a:endParaRPr lang="en-GB" kern="1200">
              <a:solidFill>
                <a:srgbClr val="000066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970347" y="8769209"/>
            <a:ext cx="3034453" cy="67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991"/>
            </a:lvl1pPr>
          </a:lstStyle>
          <a:p>
            <a:pPr defTabSz="1300460" fontAlgn="base" hangingPunct="1">
              <a:spcBef>
                <a:spcPct val="0"/>
              </a:spcBef>
              <a:spcAft>
                <a:spcPct val="0"/>
              </a:spcAft>
            </a:pPr>
            <a:fld id="{66367E4F-354B-43C3-B904-B01BA2777595}" type="slidenum">
              <a:rPr lang="en-GB" altLang="en-US" kern="120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1300460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GB" altLang="en-US" kern="120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en-US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ilologo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5068" y="370275"/>
            <a:ext cx="1855893" cy="1770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0" y="2111023"/>
            <a:ext cx="130048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defTabSz="1300460" fontAlgn="base" hangingPunct="1">
              <a:spcBef>
                <a:spcPct val="0"/>
              </a:spcBef>
              <a:spcAft>
                <a:spcPct val="0"/>
              </a:spcAft>
            </a:pPr>
            <a:endParaRPr lang="en-US" sz="2560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8870810"/>
            <a:ext cx="13004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 defTabSz="1300460" fontAlgn="base" hangingPunct="1">
              <a:spcBef>
                <a:spcPct val="0"/>
              </a:spcBef>
              <a:spcAft>
                <a:spcPct val="0"/>
              </a:spcAft>
            </a:pPr>
            <a:endParaRPr lang="en-US" sz="2560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3" name="Picture 9" descr="logo general report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08" b="19826"/>
          <a:stretch>
            <a:fillRect/>
          </a:stretch>
        </p:blipFill>
        <p:spPr bwMode="auto">
          <a:xfrm>
            <a:off x="869245" y="40641"/>
            <a:ext cx="1551093" cy="156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WordArt 10"/>
          <p:cNvSpPr>
            <a:spLocks noChangeArrowheads="1" noChangeShapeType="1" noTextEdit="1"/>
          </p:cNvSpPr>
          <p:nvPr userDrawn="1"/>
        </p:nvSpPr>
        <p:spPr bwMode="auto">
          <a:xfrm>
            <a:off x="153530" y="1496908"/>
            <a:ext cx="2253262" cy="51477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defTabSz="1300460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413" kern="10" spc="1707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0000FF">
                    <a:alpha val="83136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197877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 advClick="0">
    <p:wipe dir="r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5pPr>
      <a:lvl6pPr marL="65023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6pPr>
      <a:lvl7pPr marL="130046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7pPr>
      <a:lvl8pPr marL="195069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8pPr>
      <a:lvl9pPr marL="2600919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9pPr>
    </p:titleStyle>
    <p:bodyStyle>
      <a:lvl1pPr marL="487672" indent="-487672" algn="l" rtl="0" eaLnBrk="0" fontAlgn="base" hangingPunct="0">
        <a:spcBef>
          <a:spcPct val="20000"/>
        </a:spcBef>
        <a:spcAft>
          <a:spcPct val="0"/>
        </a:spcAft>
        <a:buChar char="•"/>
        <a:defRPr sz="3413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rtl="0" eaLnBrk="0" fontAlgn="base" hangingPunct="0">
        <a:spcBef>
          <a:spcPct val="20000"/>
        </a:spcBef>
        <a:spcAft>
          <a:spcPct val="0"/>
        </a:spcAft>
        <a:buChar char="–"/>
        <a:defRPr sz="2844">
          <a:solidFill>
            <a:schemeClr val="tx1"/>
          </a:solidFill>
          <a:latin typeface="+mn-lt"/>
        </a:defRPr>
      </a:lvl2pPr>
      <a:lvl3pPr marL="1625575" indent="-325115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2275804" indent="-325115" algn="l" rtl="0" eaLnBrk="0" fontAlgn="base" hangingPunct="0">
        <a:spcBef>
          <a:spcPct val="20000"/>
        </a:spcBef>
        <a:spcAft>
          <a:spcPct val="0"/>
        </a:spcAft>
        <a:buChar char="–"/>
        <a:defRPr sz="2276">
          <a:solidFill>
            <a:schemeClr val="tx1"/>
          </a:solidFill>
          <a:latin typeface="+mn-lt"/>
        </a:defRPr>
      </a:lvl4pPr>
      <a:lvl5pPr marL="2926034" indent="-325115" algn="l" rtl="0" eaLnBrk="0" fontAlgn="base" hangingPunct="0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5pPr>
      <a:lvl6pPr marL="357626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6pPr>
      <a:lvl7pPr marL="422649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7pPr>
      <a:lvl8pPr marL="487672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8pPr>
      <a:lvl9pPr marL="552695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02933" y="390596"/>
            <a:ext cx="8500534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045" y="2316481"/>
            <a:ext cx="11704320" cy="643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68979" y="8972409"/>
            <a:ext cx="8500533" cy="67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276">
                <a:latin typeface="Arial" charset="0"/>
                <a:cs typeface="+mn-cs"/>
              </a:defRPr>
            </a:lvl1pPr>
          </a:lstStyle>
          <a:p>
            <a:pPr defTabSz="1300460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1200" smtClean="0">
                <a:solidFill>
                  <a:srgbClr val="000066"/>
                </a:solidFill>
              </a:rPr>
              <a:t>International Labour Office</a:t>
            </a:r>
          </a:p>
          <a:p>
            <a:pPr defTabSz="1300460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1200" smtClean="0">
                <a:solidFill>
                  <a:srgbClr val="000066"/>
                </a:solidFill>
              </a:rPr>
              <a:t>Department of Statistics</a:t>
            </a:r>
            <a:endParaRPr lang="en-GB" kern="1200">
              <a:solidFill>
                <a:srgbClr val="000066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970347" y="8769209"/>
            <a:ext cx="3034453" cy="67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991"/>
            </a:lvl1pPr>
          </a:lstStyle>
          <a:p>
            <a:pPr defTabSz="1300460" fontAlgn="base" hangingPunct="1">
              <a:spcBef>
                <a:spcPct val="0"/>
              </a:spcBef>
              <a:spcAft>
                <a:spcPct val="0"/>
              </a:spcAft>
            </a:pPr>
            <a:fld id="{66367E4F-354B-43C3-B904-B01BA2777595}" type="slidenum">
              <a:rPr lang="en-GB" altLang="en-US" kern="120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1300460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GB" altLang="en-US" kern="120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en-US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ilologo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5068" y="370275"/>
            <a:ext cx="1855893" cy="1770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0" y="2111023"/>
            <a:ext cx="130048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defTabSz="1300460" fontAlgn="base" hangingPunct="1">
              <a:spcBef>
                <a:spcPct val="0"/>
              </a:spcBef>
              <a:spcAft>
                <a:spcPct val="0"/>
              </a:spcAft>
            </a:pPr>
            <a:endParaRPr lang="en-US" sz="2560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8870810"/>
            <a:ext cx="13004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 defTabSz="1300460" fontAlgn="base" hangingPunct="1">
              <a:spcBef>
                <a:spcPct val="0"/>
              </a:spcBef>
              <a:spcAft>
                <a:spcPct val="0"/>
              </a:spcAft>
            </a:pPr>
            <a:endParaRPr lang="en-US" sz="2560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3" name="Picture 9" descr="logo general report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08" b="19826"/>
          <a:stretch>
            <a:fillRect/>
          </a:stretch>
        </p:blipFill>
        <p:spPr bwMode="auto">
          <a:xfrm>
            <a:off x="869245" y="40641"/>
            <a:ext cx="1551093" cy="156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WordArt 10"/>
          <p:cNvSpPr>
            <a:spLocks noChangeArrowheads="1" noChangeShapeType="1" noTextEdit="1"/>
          </p:cNvSpPr>
          <p:nvPr userDrawn="1"/>
        </p:nvSpPr>
        <p:spPr bwMode="auto">
          <a:xfrm>
            <a:off x="153530" y="1496908"/>
            <a:ext cx="2253262" cy="51477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defTabSz="1300460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413" kern="10" spc="1707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0000FF">
                    <a:alpha val="83136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12796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 advClick="0">
    <p:wipe dir="r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5pPr>
      <a:lvl6pPr marL="65023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6pPr>
      <a:lvl7pPr marL="130046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7pPr>
      <a:lvl8pPr marL="195069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8pPr>
      <a:lvl9pPr marL="2600919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9pPr>
    </p:titleStyle>
    <p:bodyStyle>
      <a:lvl1pPr marL="487672" indent="-487672" algn="l" rtl="0" eaLnBrk="0" fontAlgn="base" hangingPunct="0">
        <a:spcBef>
          <a:spcPct val="20000"/>
        </a:spcBef>
        <a:spcAft>
          <a:spcPct val="0"/>
        </a:spcAft>
        <a:buChar char="•"/>
        <a:defRPr sz="3413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rtl="0" eaLnBrk="0" fontAlgn="base" hangingPunct="0">
        <a:spcBef>
          <a:spcPct val="20000"/>
        </a:spcBef>
        <a:spcAft>
          <a:spcPct val="0"/>
        </a:spcAft>
        <a:buChar char="–"/>
        <a:defRPr sz="2844">
          <a:solidFill>
            <a:schemeClr val="tx1"/>
          </a:solidFill>
          <a:latin typeface="+mn-lt"/>
        </a:defRPr>
      </a:lvl2pPr>
      <a:lvl3pPr marL="1625575" indent="-325115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2275804" indent="-325115" algn="l" rtl="0" eaLnBrk="0" fontAlgn="base" hangingPunct="0">
        <a:spcBef>
          <a:spcPct val="20000"/>
        </a:spcBef>
        <a:spcAft>
          <a:spcPct val="0"/>
        </a:spcAft>
        <a:buChar char="–"/>
        <a:defRPr sz="2276">
          <a:solidFill>
            <a:schemeClr val="tx1"/>
          </a:solidFill>
          <a:latin typeface="+mn-lt"/>
        </a:defRPr>
      </a:lvl4pPr>
      <a:lvl5pPr marL="2926034" indent="-325115" algn="l" rtl="0" eaLnBrk="0" fontAlgn="base" hangingPunct="0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5pPr>
      <a:lvl6pPr marL="357626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6pPr>
      <a:lvl7pPr marL="422649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7pPr>
      <a:lvl8pPr marL="487672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8pPr>
      <a:lvl9pPr marL="552695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02933" y="390596"/>
            <a:ext cx="8500534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045" y="2316481"/>
            <a:ext cx="11704320" cy="643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68979" y="8972409"/>
            <a:ext cx="8500533" cy="67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276">
                <a:latin typeface="Arial" charset="0"/>
                <a:cs typeface="+mn-cs"/>
              </a:defRPr>
            </a:lvl1pPr>
          </a:lstStyle>
          <a:p>
            <a:pPr defTabSz="1300460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1200" smtClean="0">
                <a:solidFill>
                  <a:srgbClr val="000066"/>
                </a:solidFill>
              </a:rPr>
              <a:t>International Labour Office</a:t>
            </a:r>
          </a:p>
          <a:p>
            <a:pPr defTabSz="1300460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1200" smtClean="0">
                <a:solidFill>
                  <a:srgbClr val="000066"/>
                </a:solidFill>
              </a:rPr>
              <a:t>Department of Statistics</a:t>
            </a:r>
            <a:endParaRPr lang="en-GB" kern="1200">
              <a:solidFill>
                <a:srgbClr val="000066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970347" y="8769209"/>
            <a:ext cx="3034453" cy="67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991"/>
            </a:lvl1pPr>
          </a:lstStyle>
          <a:p>
            <a:pPr defTabSz="1300460" fontAlgn="base" hangingPunct="1">
              <a:spcBef>
                <a:spcPct val="0"/>
              </a:spcBef>
              <a:spcAft>
                <a:spcPct val="0"/>
              </a:spcAft>
            </a:pPr>
            <a:fld id="{66367E4F-354B-43C3-B904-B01BA2777595}" type="slidenum">
              <a:rPr lang="en-GB" altLang="en-US" kern="120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1300460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GB" altLang="en-US" kern="120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en-US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ilologo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5068" y="370275"/>
            <a:ext cx="1855893" cy="1770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0" y="2111023"/>
            <a:ext cx="130048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defTabSz="1300460" fontAlgn="base" hangingPunct="1">
              <a:spcBef>
                <a:spcPct val="0"/>
              </a:spcBef>
              <a:spcAft>
                <a:spcPct val="0"/>
              </a:spcAft>
            </a:pPr>
            <a:endParaRPr lang="en-US" sz="2560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8870810"/>
            <a:ext cx="13004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 defTabSz="1300460" fontAlgn="base" hangingPunct="1">
              <a:spcBef>
                <a:spcPct val="0"/>
              </a:spcBef>
              <a:spcAft>
                <a:spcPct val="0"/>
              </a:spcAft>
            </a:pPr>
            <a:endParaRPr lang="en-US" sz="2560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3" name="Picture 9" descr="logo general report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08" b="19826"/>
          <a:stretch>
            <a:fillRect/>
          </a:stretch>
        </p:blipFill>
        <p:spPr bwMode="auto">
          <a:xfrm>
            <a:off x="869245" y="40641"/>
            <a:ext cx="1551093" cy="156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WordArt 10"/>
          <p:cNvSpPr>
            <a:spLocks noChangeArrowheads="1" noChangeShapeType="1" noTextEdit="1"/>
          </p:cNvSpPr>
          <p:nvPr userDrawn="1"/>
        </p:nvSpPr>
        <p:spPr bwMode="auto">
          <a:xfrm>
            <a:off x="153530" y="1496908"/>
            <a:ext cx="2253262" cy="51477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defTabSz="1300460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413" kern="10" spc="1707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0000FF">
                    <a:alpha val="83136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133207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advClick="0">
    <p:wipe dir="r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5pPr>
      <a:lvl6pPr marL="65023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6pPr>
      <a:lvl7pPr marL="130046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7pPr>
      <a:lvl8pPr marL="195069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8pPr>
      <a:lvl9pPr marL="2600919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9pPr>
    </p:titleStyle>
    <p:bodyStyle>
      <a:lvl1pPr marL="487672" indent="-487672" algn="l" rtl="0" eaLnBrk="0" fontAlgn="base" hangingPunct="0">
        <a:spcBef>
          <a:spcPct val="20000"/>
        </a:spcBef>
        <a:spcAft>
          <a:spcPct val="0"/>
        </a:spcAft>
        <a:buChar char="•"/>
        <a:defRPr sz="3413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rtl="0" eaLnBrk="0" fontAlgn="base" hangingPunct="0">
        <a:spcBef>
          <a:spcPct val="20000"/>
        </a:spcBef>
        <a:spcAft>
          <a:spcPct val="0"/>
        </a:spcAft>
        <a:buChar char="–"/>
        <a:defRPr sz="2844">
          <a:solidFill>
            <a:schemeClr val="tx1"/>
          </a:solidFill>
          <a:latin typeface="+mn-lt"/>
        </a:defRPr>
      </a:lvl2pPr>
      <a:lvl3pPr marL="1625575" indent="-325115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2275804" indent="-325115" algn="l" rtl="0" eaLnBrk="0" fontAlgn="base" hangingPunct="0">
        <a:spcBef>
          <a:spcPct val="20000"/>
        </a:spcBef>
        <a:spcAft>
          <a:spcPct val="0"/>
        </a:spcAft>
        <a:buChar char="–"/>
        <a:defRPr sz="2276">
          <a:solidFill>
            <a:schemeClr val="tx1"/>
          </a:solidFill>
          <a:latin typeface="+mn-lt"/>
        </a:defRPr>
      </a:lvl4pPr>
      <a:lvl5pPr marL="2926034" indent="-325115" algn="l" rtl="0" eaLnBrk="0" fontAlgn="base" hangingPunct="0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5pPr>
      <a:lvl6pPr marL="357626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6pPr>
      <a:lvl7pPr marL="422649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7pPr>
      <a:lvl8pPr marL="487672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8pPr>
      <a:lvl9pPr marL="552695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02933" y="390596"/>
            <a:ext cx="8500534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045" y="2316481"/>
            <a:ext cx="11704320" cy="643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68979" y="8972409"/>
            <a:ext cx="8500533" cy="67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276">
                <a:latin typeface="Arial" charset="0"/>
                <a:cs typeface="+mn-cs"/>
              </a:defRPr>
            </a:lvl1pPr>
          </a:lstStyle>
          <a:p>
            <a:pPr defTabSz="1300460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1200" smtClean="0">
                <a:solidFill>
                  <a:srgbClr val="000066"/>
                </a:solidFill>
              </a:rPr>
              <a:t>International Labour Office</a:t>
            </a:r>
          </a:p>
          <a:p>
            <a:pPr defTabSz="1300460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1200" smtClean="0">
                <a:solidFill>
                  <a:srgbClr val="000066"/>
                </a:solidFill>
              </a:rPr>
              <a:t>Department of Statistics</a:t>
            </a:r>
            <a:endParaRPr lang="en-GB" kern="1200">
              <a:solidFill>
                <a:srgbClr val="000066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970347" y="8769209"/>
            <a:ext cx="3034453" cy="67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991"/>
            </a:lvl1pPr>
          </a:lstStyle>
          <a:p>
            <a:pPr defTabSz="1300460" fontAlgn="base" hangingPunct="1">
              <a:spcBef>
                <a:spcPct val="0"/>
              </a:spcBef>
              <a:spcAft>
                <a:spcPct val="0"/>
              </a:spcAft>
            </a:pPr>
            <a:fld id="{66367E4F-354B-43C3-B904-B01BA2777595}" type="slidenum">
              <a:rPr lang="en-GB" altLang="en-US" kern="120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1300460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GB" altLang="en-US" kern="120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en-US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ilologo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5068" y="370275"/>
            <a:ext cx="1855893" cy="1770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0" y="2111023"/>
            <a:ext cx="130048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defTabSz="1300460" fontAlgn="base" hangingPunct="1">
              <a:spcBef>
                <a:spcPct val="0"/>
              </a:spcBef>
              <a:spcAft>
                <a:spcPct val="0"/>
              </a:spcAft>
            </a:pPr>
            <a:endParaRPr lang="en-US" sz="2560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8870810"/>
            <a:ext cx="13004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 defTabSz="1300460" fontAlgn="base" hangingPunct="1">
              <a:spcBef>
                <a:spcPct val="0"/>
              </a:spcBef>
              <a:spcAft>
                <a:spcPct val="0"/>
              </a:spcAft>
            </a:pPr>
            <a:endParaRPr lang="en-US" sz="2560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3" name="Picture 9" descr="logo general report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08" b="19826"/>
          <a:stretch>
            <a:fillRect/>
          </a:stretch>
        </p:blipFill>
        <p:spPr bwMode="auto">
          <a:xfrm>
            <a:off x="869245" y="40641"/>
            <a:ext cx="1551093" cy="156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WordArt 10"/>
          <p:cNvSpPr>
            <a:spLocks noChangeArrowheads="1" noChangeShapeType="1" noTextEdit="1"/>
          </p:cNvSpPr>
          <p:nvPr userDrawn="1"/>
        </p:nvSpPr>
        <p:spPr bwMode="auto">
          <a:xfrm>
            <a:off x="153530" y="1496908"/>
            <a:ext cx="2253262" cy="51477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defTabSz="1300460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413" kern="10" spc="1707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0000FF">
                    <a:alpha val="83136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99736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 advClick="0">
    <p:wipe dir="r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5pPr>
      <a:lvl6pPr marL="65023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6pPr>
      <a:lvl7pPr marL="130046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7pPr>
      <a:lvl8pPr marL="195069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8pPr>
      <a:lvl9pPr marL="2600919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9pPr>
    </p:titleStyle>
    <p:bodyStyle>
      <a:lvl1pPr marL="487672" indent="-487672" algn="l" rtl="0" eaLnBrk="0" fontAlgn="base" hangingPunct="0">
        <a:spcBef>
          <a:spcPct val="20000"/>
        </a:spcBef>
        <a:spcAft>
          <a:spcPct val="0"/>
        </a:spcAft>
        <a:buChar char="•"/>
        <a:defRPr sz="3413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rtl="0" eaLnBrk="0" fontAlgn="base" hangingPunct="0">
        <a:spcBef>
          <a:spcPct val="20000"/>
        </a:spcBef>
        <a:spcAft>
          <a:spcPct val="0"/>
        </a:spcAft>
        <a:buChar char="–"/>
        <a:defRPr sz="2844">
          <a:solidFill>
            <a:schemeClr val="tx1"/>
          </a:solidFill>
          <a:latin typeface="+mn-lt"/>
        </a:defRPr>
      </a:lvl2pPr>
      <a:lvl3pPr marL="1625575" indent="-325115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2275804" indent="-325115" algn="l" rtl="0" eaLnBrk="0" fontAlgn="base" hangingPunct="0">
        <a:spcBef>
          <a:spcPct val="20000"/>
        </a:spcBef>
        <a:spcAft>
          <a:spcPct val="0"/>
        </a:spcAft>
        <a:buChar char="–"/>
        <a:defRPr sz="2276">
          <a:solidFill>
            <a:schemeClr val="tx1"/>
          </a:solidFill>
          <a:latin typeface="+mn-lt"/>
        </a:defRPr>
      </a:lvl4pPr>
      <a:lvl5pPr marL="2926034" indent="-325115" algn="l" rtl="0" eaLnBrk="0" fontAlgn="base" hangingPunct="0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5pPr>
      <a:lvl6pPr marL="357626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6pPr>
      <a:lvl7pPr marL="422649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7pPr>
      <a:lvl8pPr marL="487672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8pPr>
      <a:lvl9pPr marL="552695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02933" y="390596"/>
            <a:ext cx="8500534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045" y="2316481"/>
            <a:ext cx="11704320" cy="643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68979" y="8972409"/>
            <a:ext cx="8500533" cy="67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276">
                <a:latin typeface="Arial" charset="0"/>
                <a:cs typeface="+mn-cs"/>
              </a:defRPr>
            </a:lvl1pPr>
          </a:lstStyle>
          <a:p>
            <a:pPr defTabSz="1300460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1200" smtClean="0">
                <a:solidFill>
                  <a:srgbClr val="000066"/>
                </a:solidFill>
              </a:rPr>
              <a:t>International Labour Office</a:t>
            </a:r>
          </a:p>
          <a:p>
            <a:pPr defTabSz="1300460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1200" smtClean="0">
                <a:solidFill>
                  <a:srgbClr val="000066"/>
                </a:solidFill>
              </a:rPr>
              <a:t>Department of Statistics</a:t>
            </a:r>
            <a:endParaRPr lang="en-GB" kern="1200">
              <a:solidFill>
                <a:srgbClr val="000066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970347" y="8769209"/>
            <a:ext cx="3034453" cy="67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991"/>
            </a:lvl1pPr>
          </a:lstStyle>
          <a:p>
            <a:pPr defTabSz="1300460" fontAlgn="base" hangingPunct="1">
              <a:spcBef>
                <a:spcPct val="0"/>
              </a:spcBef>
              <a:spcAft>
                <a:spcPct val="0"/>
              </a:spcAft>
            </a:pPr>
            <a:fld id="{66367E4F-354B-43C3-B904-B01BA2777595}" type="slidenum">
              <a:rPr lang="en-GB" altLang="en-US" kern="120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1300460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GB" altLang="en-US" kern="120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en-US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ilologo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5068" y="370275"/>
            <a:ext cx="1855893" cy="1770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0" y="2111023"/>
            <a:ext cx="130048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defTabSz="1300460" fontAlgn="base" hangingPunct="1">
              <a:spcBef>
                <a:spcPct val="0"/>
              </a:spcBef>
              <a:spcAft>
                <a:spcPct val="0"/>
              </a:spcAft>
            </a:pPr>
            <a:endParaRPr lang="en-US" sz="2560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8870810"/>
            <a:ext cx="13004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 defTabSz="1300460" fontAlgn="base" hangingPunct="1">
              <a:spcBef>
                <a:spcPct val="0"/>
              </a:spcBef>
              <a:spcAft>
                <a:spcPct val="0"/>
              </a:spcAft>
            </a:pPr>
            <a:endParaRPr lang="en-US" sz="2560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3" name="Picture 9" descr="logo general report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08" b="19826"/>
          <a:stretch>
            <a:fillRect/>
          </a:stretch>
        </p:blipFill>
        <p:spPr bwMode="auto">
          <a:xfrm>
            <a:off x="869245" y="40641"/>
            <a:ext cx="1551093" cy="156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WordArt 10"/>
          <p:cNvSpPr>
            <a:spLocks noChangeArrowheads="1" noChangeShapeType="1" noTextEdit="1"/>
          </p:cNvSpPr>
          <p:nvPr userDrawn="1"/>
        </p:nvSpPr>
        <p:spPr bwMode="auto">
          <a:xfrm>
            <a:off x="153530" y="1496908"/>
            <a:ext cx="2253262" cy="51477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defTabSz="1300460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413" kern="10" spc="1707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0000FF">
                    <a:alpha val="83136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97988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ransition advClick="0">
    <p:wipe dir="r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5pPr>
      <a:lvl6pPr marL="65023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6pPr>
      <a:lvl7pPr marL="130046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7pPr>
      <a:lvl8pPr marL="195069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8pPr>
      <a:lvl9pPr marL="2600919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9pPr>
    </p:titleStyle>
    <p:bodyStyle>
      <a:lvl1pPr marL="487672" indent="-487672" algn="l" rtl="0" eaLnBrk="0" fontAlgn="base" hangingPunct="0">
        <a:spcBef>
          <a:spcPct val="20000"/>
        </a:spcBef>
        <a:spcAft>
          <a:spcPct val="0"/>
        </a:spcAft>
        <a:buChar char="•"/>
        <a:defRPr sz="3413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rtl="0" eaLnBrk="0" fontAlgn="base" hangingPunct="0">
        <a:spcBef>
          <a:spcPct val="20000"/>
        </a:spcBef>
        <a:spcAft>
          <a:spcPct val="0"/>
        </a:spcAft>
        <a:buChar char="–"/>
        <a:defRPr sz="2844">
          <a:solidFill>
            <a:schemeClr val="tx1"/>
          </a:solidFill>
          <a:latin typeface="+mn-lt"/>
        </a:defRPr>
      </a:lvl2pPr>
      <a:lvl3pPr marL="1625575" indent="-325115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2275804" indent="-325115" algn="l" rtl="0" eaLnBrk="0" fontAlgn="base" hangingPunct="0">
        <a:spcBef>
          <a:spcPct val="20000"/>
        </a:spcBef>
        <a:spcAft>
          <a:spcPct val="0"/>
        </a:spcAft>
        <a:buChar char="–"/>
        <a:defRPr sz="2276">
          <a:solidFill>
            <a:schemeClr val="tx1"/>
          </a:solidFill>
          <a:latin typeface="+mn-lt"/>
        </a:defRPr>
      </a:lvl4pPr>
      <a:lvl5pPr marL="2926034" indent="-325115" algn="l" rtl="0" eaLnBrk="0" fontAlgn="base" hangingPunct="0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5pPr>
      <a:lvl6pPr marL="357626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6pPr>
      <a:lvl7pPr marL="422649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7pPr>
      <a:lvl8pPr marL="487672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8pPr>
      <a:lvl9pPr marL="552695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02933" y="390596"/>
            <a:ext cx="8500534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045" y="2316481"/>
            <a:ext cx="11704320" cy="643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68979" y="8972409"/>
            <a:ext cx="8500533" cy="67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276">
                <a:latin typeface="Arial" charset="0"/>
                <a:cs typeface="+mn-cs"/>
              </a:defRPr>
            </a:lvl1pPr>
          </a:lstStyle>
          <a:p>
            <a:pPr defTabSz="1300460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1200" smtClean="0">
                <a:solidFill>
                  <a:srgbClr val="000066"/>
                </a:solidFill>
              </a:rPr>
              <a:t>International Labour Office</a:t>
            </a:r>
          </a:p>
          <a:p>
            <a:pPr defTabSz="1300460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1200" smtClean="0">
                <a:solidFill>
                  <a:srgbClr val="000066"/>
                </a:solidFill>
              </a:rPr>
              <a:t>Department of Statistics</a:t>
            </a:r>
            <a:endParaRPr lang="en-GB" kern="1200">
              <a:solidFill>
                <a:srgbClr val="000066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970347" y="8769209"/>
            <a:ext cx="3034453" cy="67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991"/>
            </a:lvl1pPr>
          </a:lstStyle>
          <a:p>
            <a:pPr defTabSz="1300460" fontAlgn="base" hangingPunct="1">
              <a:spcBef>
                <a:spcPct val="0"/>
              </a:spcBef>
              <a:spcAft>
                <a:spcPct val="0"/>
              </a:spcAft>
            </a:pPr>
            <a:fld id="{66367E4F-354B-43C3-B904-B01BA2777595}" type="slidenum">
              <a:rPr lang="en-GB" altLang="en-US" kern="120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1300460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GB" altLang="en-US" kern="120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en-US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ilologo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5068" y="370275"/>
            <a:ext cx="1855893" cy="1770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0" y="2111023"/>
            <a:ext cx="130048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defTabSz="1300460" fontAlgn="base" hangingPunct="1">
              <a:spcBef>
                <a:spcPct val="0"/>
              </a:spcBef>
              <a:spcAft>
                <a:spcPct val="0"/>
              </a:spcAft>
            </a:pPr>
            <a:endParaRPr lang="en-US" sz="2560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8870810"/>
            <a:ext cx="13004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 defTabSz="1300460" fontAlgn="base" hangingPunct="1">
              <a:spcBef>
                <a:spcPct val="0"/>
              </a:spcBef>
              <a:spcAft>
                <a:spcPct val="0"/>
              </a:spcAft>
            </a:pPr>
            <a:endParaRPr lang="en-US" sz="2560" kern="120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3" name="Picture 9" descr="logo general report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08" b="19826"/>
          <a:stretch>
            <a:fillRect/>
          </a:stretch>
        </p:blipFill>
        <p:spPr bwMode="auto">
          <a:xfrm>
            <a:off x="869245" y="40641"/>
            <a:ext cx="1551093" cy="156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WordArt 10"/>
          <p:cNvSpPr>
            <a:spLocks noChangeArrowheads="1" noChangeShapeType="1" noTextEdit="1"/>
          </p:cNvSpPr>
          <p:nvPr userDrawn="1"/>
        </p:nvSpPr>
        <p:spPr bwMode="auto">
          <a:xfrm>
            <a:off x="153530" y="1496908"/>
            <a:ext cx="2253262" cy="51477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defTabSz="1300460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413" kern="10" spc="1707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0000FF">
                    <a:alpha val="83136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50425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ransition advClick="0">
    <p:wipe dir="r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5pPr>
      <a:lvl6pPr marL="65023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6pPr>
      <a:lvl7pPr marL="130046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7pPr>
      <a:lvl8pPr marL="1950690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8pPr>
      <a:lvl9pPr marL="2600919" algn="ctr" rtl="0" fontAlgn="base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Tahoma" pitchFamily="34" charset="0"/>
        </a:defRPr>
      </a:lvl9pPr>
    </p:titleStyle>
    <p:bodyStyle>
      <a:lvl1pPr marL="487672" indent="-487672" algn="l" rtl="0" eaLnBrk="0" fontAlgn="base" hangingPunct="0">
        <a:spcBef>
          <a:spcPct val="20000"/>
        </a:spcBef>
        <a:spcAft>
          <a:spcPct val="0"/>
        </a:spcAft>
        <a:buChar char="•"/>
        <a:defRPr sz="3413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rtl="0" eaLnBrk="0" fontAlgn="base" hangingPunct="0">
        <a:spcBef>
          <a:spcPct val="20000"/>
        </a:spcBef>
        <a:spcAft>
          <a:spcPct val="0"/>
        </a:spcAft>
        <a:buChar char="–"/>
        <a:defRPr sz="2844">
          <a:solidFill>
            <a:schemeClr val="tx1"/>
          </a:solidFill>
          <a:latin typeface="+mn-lt"/>
        </a:defRPr>
      </a:lvl2pPr>
      <a:lvl3pPr marL="1625575" indent="-325115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2275804" indent="-325115" algn="l" rtl="0" eaLnBrk="0" fontAlgn="base" hangingPunct="0">
        <a:spcBef>
          <a:spcPct val="20000"/>
        </a:spcBef>
        <a:spcAft>
          <a:spcPct val="0"/>
        </a:spcAft>
        <a:buChar char="–"/>
        <a:defRPr sz="2276">
          <a:solidFill>
            <a:schemeClr val="tx1"/>
          </a:solidFill>
          <a:latin typeface="+mn-lt"/>
        </a:defRPr>
      </a:lvl4pPr>
      <a:lvl5pPr marL="2926034" indent="-325115" algn="l" rtl="0" eaLnBrk="0" fontAlgn="base" hangingPunct="0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5pPr>
      <a:lvl6pPr marL="357626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6pPr>
      <a:lvl7pPr marL="422649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7pPr>
      <a:lvl8pPr marL="487672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8pPr>
      <a:lvl9pPr marL="5526954" indent="-325115" algn="l" rtl="0" fontAlgn="base">
        <a:spcBef>
          <a:spcPct val="20000"/>
        </a:spcBef>
        <a:spcAft>
          <a:spcPct val="0"/>
        </a:spcAft>
        <a:buChar char="»"/>
        <a:defRPr sz="227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8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8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457200">
              <a:defRPr sz="60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Disability Employment Module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ubTitle" sz="quarter" idx="1"/>
          </p:nvPr>
        </p:nvSpPr>
        <p:spPr>
          <a:xfrm>
            <a:off x="1270000" y="7026416"/>
            <a:ext cx="10587166" cy="1566362"/>
          </a:xfrm>
          <a:prstGeom prst="rect">
            <a:avLst/>
          </a:prstGeom>
        </p:spPr>
        <p:txBody>
          <a:bodyPr/>
          <a:lstStyle/>
          <a:p>
            <a:pPr defTabSz="448055">
              <a:defRPr sz="2352">
                <a:latin typeface="Calibri"/>
                <a:ea typeface="Calibri"/>
                <a:cs typeface="Calibri"/>
                <a:sym typeface="Calibri"/>
              </a:defRPr>
            </a:pPr>
            <a:r>
              <a:t>Daniel Mont</a:t>
            </a:r>
          </a:p>
          <a:p>
            <a:pPr defTabSz="448055">
              <a:defRPr sz="2352">
                <a:latin typeface="Calibri"/>
                <a:ea typeface="Calibri"/>
                <a:cs typeface="Calibri"/>
                <a:sym typeface="Calibri"/>
              </a:defRPr>
            </a:pPr>
            <a:r>
              <a:t>December 2016</a:t>
            </a:r>
          </a:p>
          <a:p>
            <a:pPr defTabSz="448055">
              <a:defRPr sz="2352">
                <a:latin typeface="Calibri"/>
                <a:ea typeface="Calibri"/>
                <a:cs typeface="Calibri"/>
                <a:sym typeface="Calibri"/>
              </a:defRPr>
            </a:pPr>
            <a:r>
              <a:t>Pretoria, South Africa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457200">
              <a:defRPr sz="44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Categories of  disability questions related to employment</a:t>
            </a:r>
          </a:p>
        </p:txBody>
      </p:sp>
      <p:sp>
        <p:nvSpPr>
          <p:cNvPr id="132" name="Shape 13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 defTabSz="457200">
              <a:spcBef>
                <a:spcPts val="0"/>
              </a:spcBef>
              <a:buSzTx/>
              <a:buNone/>
              <a:defRPr sz="4700">
                <a:latin typeface="Calibri"/>
                <a:ea typeface="Calibri"/>
                <a:cs typeface="Calibri"/>
                <a:sym typeface="Calibri"/>
              </a:defRPr>
            </a:pPr>
            <a:r>
              <a:t>Barriers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4700">
                <a:latin typeface="Calibri"/>
                <a:ea typeface="Calibri"/>
                <a:cs typeface="Calibri"/>
                <a:sym typeface="Calibri"/>
              </a:defRPr>
            </a:pPr>
            <a:r>
              <a:t>Accommodations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4700">
                <a:latin typeface="Calibri"/>
                <a:ea typeface="Calibri"/>
                <a:cs typeface="Calibri"/>
                <a:sym typeface="Calibri"/>
              </a:defRPr>
            </a:pPr>
            <a:r>
              <a:t>Social Protection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4700">
                <a:latin typeface="Calibri"/>
                <a:ea typeface="Calibri"/>
                <a:cs typeface="Calibri"/>
                <a:sym typeface="Calibri"/>
              </a:defRPr>
            </a:pPr>
            <a:r>
              <a:t>Attitudes  (asked of all people)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457200">
              <a:defRPr sz="44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Barriers</a:t>
            </a:r>
          </a:p>
        </p:txBody>
      </p:sp>
      <p:sp>
        <p:nvSpPr>
          <p:cNvPr id="135" name="Shape 13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25195">
              <a:spcBef>
                <a:spcPts val="0"/>
              </a:spcBef>
              <a:buSzTx/>
              <a:buNone/>
              <a:defRPr sz="3069" b="1">
                <a:latin typeface="Calibri"/>
                <a:ea typeface="Calibri"/>
                <a:cs typeface="Calibri"/>
                <a:sym typeface="Calibri"/>
              </a:defRPr>
            </a:pPr>
            <a:r>
              <a:t>For all PWD who are inactive  (not employed and not looking for work)</a:t>
            </a:r>
            <a:endParaRPr b="0"/>
          </a:p>
          <a:p>
            <a:pPr marL="0" indent="0" defTabSz="425195">
              <a:spcBef>
                <a:spcPts val="0"/>
              </a:spcBef>
              <a:buSzTx/>
              <a:buNone/>
              <a:defRPr sz="3069">
                <a:latin typeface="Calibri"/>
                <a:ea typeface="Calibri"/>
                <a:cs typeface="Calibri"/>
                <a:sym typeface="Calibri"/>
              </a:defRPr>
            </a:pPr>
            <a:endParaRPr b="0"/>
          </a:p>
          <a:p>
            <a:pPr marL="0" indent="0" defTabSz="425195">
              <a:spcBef>
                <a:spcPts val="0"/>
              </a:spcBef>
              <a:buSzTx/>
              <a:buNone/>
              <a:defRPr sz="3069">
                <a:latin typeface="Calibri"/>
                <a:ea typeface="Calibri"/>
                <a:cs typeface="Calibri"/>
                <a:sym typeface="Calibri"/>
              </a:defRPr>
            </a:pPr>
            <a:r>
              <a:t>EW_1a Which of the following, if any, would make it more likely for [you/him/her] to seek employment. Check all that apply.</a:t>
            </a:r>
          </a:p>
          <a:p>
            <a:pPr marL="0" indent="0" defTabSz="425195">
              <a:spcBef>
                <a:spcPts val="0"/>
              </a:spcBef>
              <a:buSzTx/>
              <a:buNone/>
              <a:defRPr sz="3069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212597" indent="-212597" defTabSz="425195">
              <a:spcBef>
                <a:spcPts val="0"/>
              </a:spcBef>
              <a:buSzTx/>
              <a:buNone/>
              <a:defRPr sz="3069">
                <a:latin typeface="Calibri"/>
                <a:ea typeface="Calibri"/>
                <a:cs typeface="Calibri"/>
                <a:sym typeface="Calibri"/>
              </a:defRPr>
            </a:pPr>
            <a:r>
              <a:t>Training to qualify for available jobs </a:t>
            </a:r>
          </a:p>
          <a:p>
            <a:pPr marL="212597" indent="-212597" defTabSz="425195">
              <a:spcBef>
                <a:spcPts val="0"/>
              </a:spcBef>
              <a:buSzTx/>
              <a:buNone/>
              <a:defRPr sz="3069">
                <a:latin typeface="Calibri"/>
                <a:ea typeface="Calibri"/>
                <a:cs typeface="Calibri"/>
                <a:sym typeface="Calibri"/>
              </a:defRPr>
            </a:pPr>
            <a:r>
              <a:t>Transportation from my home to available jobs</a:t>
            </a:r>
          </a:p>
          <a:p>
            <a:pPr marL="212597" indent="-212597" defTabSz="425195">
              <a:spcBef>
                <a:spcPts val="0"/>
              </a:spcBef>
              <a:buSzTx/>
              <a:buNone/>
              <a:defRPr sz="3069">
                <a:latin typeface="Calibri"/>
                <a:ea typeface="Calibri"/>
                <a:cs typeface="Calibri"/>
                <a:sym typeface="Calibri"/>
              </a:defRPr>
            </a:pPr>
            <a:r>
              <a:t>Help in locating available jobs </a:t>
            </a:r>
          </a:p>
          <a:p>
            <a:pPr marL="212597" indent="-212597" defTabSz="425195">
              <a:spcBef>
                <a:spcPts val="0"/>
              </a:spcBef>
              <a:buSzTx/>
              <a:buNone/>
              <a:defRPr sz="3069">
                <a:latin typeface="Calibri"/>
                <a:ea typeface="Calibri"/>
                <a:cs typeface="Calibri"/>
                <a:sym typeface="Calibri"/>
              </a:defRPr>
            </a:pPr>
            <a:r>
              <a:t>Greater belief that someone will hire me</a:t>
            </a:r>
          </a:p>
          <a:p>
            <a:pPr marL="212597" indent="-212597" defTabSz="425195">
              <a:spcBef>
                <a:spcPts val="0"/>
              </a:spcBef>
              <a:buSzTx/>
              <a:buNone/>
              <a:defRPr sz="3069">
                <a:latin typeface="Calibri"/>
                <a:ea typeface="Calibri"/>
                <a:cs typeface="Calibri"/>
                <a:sym typeface="Calibri"/>
              </a:defRPr>
            </a:pPr>
            <a:r>
              <a:t>Assistive devices or technology to help me do the job </a:t>
            </a:r>
          </a:p>
          <a:p>
            <a:pPr marL="212597" indent="-212597" defTabSz="425195">
              <a:spcBef>
                <a:spcPts val="0"/>
              </a:spcBef>
              <a:buSzTx/>
              <a:buNone/>
              <a:defRPr sz="3069">
                <a:latin typeface="Calibri"/>
                <a:ea typeface="Calibri"/>
                <a:cs typeface="Calibri"/>
                <a:sym typeface="Calibri"/>
              </a:defRPr>
            </a:pPr>
            <a:r>
              <a:t>A work place that accommodates people with disabilities</a:t>
            </a:r>
          </a:p>
          <a:p>
            <a:pPr marL="212597" indent="-212597" defTabSz="425195">
              <a:spcBef>
                <a:spcPts val="0"/>
              </a:spcBef>
              <a:buSzTx/>
              <a:buNone/>
              <a:defRPr sz="3069" i="1">
                <a:latin typeface="Calibri"/>
                <a:ea typeface="Calibri"/>
                <a:cs typeface="Calibri"/>
                <a:sym typeface="Calibri"/>
              </a:defRPr>
            </a:pPr>
            <a:r>
              <a:rPr i="0"/>
              <a:t>Other: </a:t>
            </a:r>
            <a:r>
              <a:t>Please specify _________________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8" name="Shape 13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None/>
              <a:defRPr sz="3800">
                <a:latin typeface="Calibri"/>
                <a:ea typeface="Calibri"/>
                <a:cs typeface="Calibri"/>
                <a:sym typeface="Calibri"/>
              </a:defRPr>
            </a:pPr>
            <a:r>
              <a:t>ATT_3 How supportive would [your/his/her] family members be if you decide to work?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3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228600" indent="-228600" defTabSz="457200">
              <a:spcBef>
                <a:spcPts val="0"/>
              </a:spcBef>
              <a:buSzTx/>
              <a:buNone/>
              <a:defRPr sz="3800">
                <a:latin typeface="Calibri"/>
                <a:ea typeface="Calibri"/>
                <a:cs typeface="Calibri"/>
                <a:sym typeface="Calibri"/>
              </a:defRPr>
            </a:pPr>
            <a:r>
              <a:t>Very supportive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800">
                <a:latin typeface="Calibri"/>
                <a:ea typeface="Calibri"/>
                <a:cs typeface="Calibri"/>
                <a:sym typeface="Calibri"/>
              </a:defRPr>
            </a:pPr>
            <a:r>
              <a:t>Somewhat supportive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800">
                <a:latin typeface="Calibri"/>
                <a:ea typeface="Calibri"/>
                <a:cs typeface="Calibri"/>
                <a:sym typeface="Calibri"/>
              </a:defRPr>
            </a:pPr>
            <a:r>
              <a:t>Not supportive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sz="4400" dirty="0"/>
              <a:t>Accommodations</a:t>
            </a:r>
          </a:p>
        </p:txBody>
      </p:sp>
      <p:sp>
        <p:nvSpPr>
          <p:cNvPr id="141" name="Shape 14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None/>
              <a:defRPr sz="3700" b="1"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For PWD who are employed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3700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3700"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WA_1 Has [your/his/her] workplace been set up in a way to account for difficulties you have in doing certain activities?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3700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  <a:p>
            <a:pPr marL="228600" indent="-228600" defTabSz="457200">
              <a:spcBef>
                <a:spcPts val="0"/>
              </a:spcBef>
              <a:buSzTx/>
              <a:buNone/>
              <a:defRPr sz="3700"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Yes  (go to WA_1a)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700"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No (go to WA_1b)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None/>
              <a:defRPr sz="3900">
                <a:latin typeface="Calibri"/>
                <a:ea typeface="Calibri"/>
                <a:cs typeface="Calibri"/>
                <a:sym typeface="Calibri"/>
              </a:defRPr>
            </a:pPr>
            <a:r>
              <a:t>WA_1a Would more modifications be needed?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3900">
                <a:latin typeface="Calibri"/>
                <a:ea typeface="Calibri"/>
                <a:cs typeface="Calibri"/>
                <a:sym typeface="Calibri"/>
              </a:defRPr>
            </a:pPr>
            <a:r>
              <a:t>	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3900">
                <a:latin typeface="Calibri"/>
                <a:ea typeface="Calibri"/>
                <a:cs typeface="Calibri"/>
                <a:sym typeface="Calibri"/>
              </a:defRPr>
            </a:pPr>
            <a:r>
              <a:t>WA_1b Would you need any modification?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39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228600" indent="-228600" defTabSz="457200">
              <a:spcBef>
                <a:spcPts val="0"/>
              </a:spcBef>
              <a:buSzTx/>
              <a:buNone/>
              <a:defRPr sz="3900">
                <a:latin typeface="Calibri"/>
                <a:ea typeface="Calibri"/>
                <a:cs typeface="Calibri"/>
                <a:sym typeface="Calibri"/>
              </a:defRPr>
            </a:pPr>
            <a:r>
              <a:t>Yes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900">
                <a:latin typeface="Calibri"/>
                <a:ea typeface="Calibri"/>
                <a:cs typeface="Calibri"/>
                <a:sym typeface="Calibri"/>
              </a:defRPr>
            </a:pPr>
            <a:r>
              <a:t>No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7" name="Shape 14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None/>
              <a:defRPr sz="4000">
                <a:latin typeface="Calibri"/>
                <a:ea typeface="Calibri"/>
                <a:cs typeface="Calibri"/>
                <a:sym typeface="Calibri"/>
              </a:defRPr>
            </a:pPr>
            <a:r>
              <a:t>WA_2 Is [your/his/her] work schedule arranged to account for difficulties you have in doing certain activities?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40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228600" indent="-228600" defTabSz="457200">
              <a:spcBef>
                <a:spcPts val="0"/>
              </a:spcBef>
              <a:buSzTx/>
              <a:buNone/>
              <a:defRPr sz="4000">
                <a:latin typeface="Calibri"/>
                <a:ea typeface="Calibri"/>
                <a:cs typeface="Calibri"/>
                <a:sym typeface="Calibri"/>
              </a:defRPr>
            </a:pPr>
            <a:r>
              <a:t>Yes (go to WA_2a) 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4000">
                <a:latin typeface="Calibri"/>
                <a:ea typeface="Calibri"/>
                <a:cs typeface="Calibri"/>
                <a:sym typeface="Calibri"/>
              </a:defRPr>
            </a:pPr>
            <a:r>
              <a:t>No (go to WA_2b)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0" name="Shape 15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None/>
              <a:defRPr sz="3700">
                <a:latin typeface="Calibri"/>
                <a:ea typeface="Calibri"/>
                <a:cs typeface="Calibri"/>
                <a:sym typeface="Calibri"/>
              </a:defRPr>
            </a:pPr>
            <a:r>
              <a:t>WA_2a Would you need any other arrangement of your work schedule?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3700">
                <a:latin typeface="Calibri"/>
                <a:ea typeface="Calibri"/>
                <a:cs typeface="Calibri"/>
                <a:sym typeface="Calibri"/>
              </a:defRPr>
            </a:pPr>
            <a:r>
              <a:t> 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3700">
                <a:latin typeface="Calibri"/>
                <a:ea typeface="Calibri"/>
                <a:cs typeface="Calibri"/>
                <a:sym typeface="Calibri"/>
              </a:defRPr>
            </a:pPr>
            <a:r>
              <a:t>WA_2b Would you need your work schedule to be changed?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37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228600" indent="-228600" defTabSz="457200">
              <a:spcBef>
                <a:spcPts val="0"/>
              </a:spcBef>
              <a:buSzTx/>
              <a:buNone/>
              <a:defRPr sz="3700">
                <a:latin typeface="Calibri"/>
                <a:ea typeface="Calibri"/>
                <a:cs typeface="Calibri"/>
                <a:sym typeface="Calibri"/>
              </a:defRPr>
            </a:pPr>
            <a:r>
              <a:t>Yes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700">
                <a:latin typeface="Calibri"/>
                <a:ea typeface="Calibri"/>
                <a:cs typeface="Calibri"/>
                <a:sym typeface="Calibri"/>
              </a:defRPr>
            </a:pPr>
            <a:r>
              <a:t>No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3" name="Shape 15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None/>
              <a:defRPr sz="3900">
                <a:latin typeface="Calibri"/>
                <a:ea typeface="Calibri"/>
                <a:cs typeface="Calibri"/>
                <a:sym typeface="Calibri"/>
              </a:defRPr>
            </a:pPr>
            <a:r>
              <a:t>WA_3 Are [your/his/her] work tasks arranged to account for difficulties you have in doing certain activities?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9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228600" indent="-228600" defTabSz="457200">
              <a:spcBef>
                <a:spcPts val="0"/>
              </a:spcBef>
              <a:buSzTx/>
              <a:buNone/>
              <a:defRPr sz="3900">
                <a:latin typeface="Calibri"/>
                <a:ea typeface="Calibri"/>
                <a:cs typeface="Calibri"/>
                <a:sym typeface="Calibri"/>
              </a:defRPr>
            </a:pPr>
            <a:r>
              <a:t>Yes (go to WA_3a)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900">
                <a:latin typeface="Calibri"/>
                <a:ea typeface="Calibri"/>
                <a:cs typeface="Calibri"/>
                <a:sym typeface="Calibri"/>
              </a:defRPr>
            </a:pPr>
            <a:r>
              <a:t>No (go to WA_3b)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6" name="Shape 15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None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WA_3a Would you need any other arrangement of your tasks?</a:t>
            </a:r>
          </a:p>
          <a:p>
            <a:pPr marL="0" indent="0" defTabSz="457200">
              <a:spcBef>
                <a:spcPts val="0"/>
              </a:spcBef>
              <a:buSzTx/>
              <a:buNone/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0" indent="0" defTabSz="457200">
              <a:spcBef>
                <a:spcPts val="0"/>
              </a:spcBef>
              <a:buSzTx/>
              <a:buNone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WA_3b Would you need your tasks to be changed?</a:t>
            </a:r>
          </a:p>
          <a:p>
            <a:pPr marL="0" indent="0" defTabSz="457200">
              <a:spcBef>
                <a:spcPts val="0"/>
              </a:spcBef>
              <a:buSzTx/>
              <a:buNone/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228600" indent="-228600" defTabSz="457200">
              <a:spcBef>
                <a:spcPts val="0"/>
              </a:spcBef>
              <a:buSzTx/>
              <a:buNone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Yes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No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sz="4400" dirty="0"/>
              <a:t>Social Protection</a:t>
            </a:r>
          </a:p>
        </p:txBody>
      </p:sp>
      <p:sp>
        <p:nvSpPr>
          <p:cNvPr id="159" name="Shape 15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None/>
              <a:defRPr sz="3300" b="1">
                <a:latin typeface="Calibri"/>
                <a:ea typeface="Calibri"/>
                <a:cs typeface="Calibri"/>
                <a:sym typeface="Calibri"/>
              </a:defRPr>
            </a:pPr>
            <a:r>
              <a:t>For PWD that are employed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0" indent="0" defTabSz="457200">
              <a:spcBef>
                <a:spcPts val="0"/>
              </a:spcBef>
              <a:buSzTx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pPr>
            <a:r>
              <a:t>SP_1 Do you receive any cash benefits from the government linked to your disability?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0" indent="0" defTabSz="457200">
              <a:spcBef>
                <a:spcPts val="0"/>
              </a:spcBef>
              <a:buSzTx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pPr>
            <a:r>
              <a:t>SP_1a Do you know if the amount of the benefit will change if your salary increases?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228600" indent="-228600" defTabSz="457200">
              <a:spcBef>
                <a:spcPts val="0"/>
              </a:spcBef>
              <a:buSzTx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pPr>
            <a:r>
              <a:t>Yes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pPr>
            <a:r>
              <a:t>No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508392" y="390596"/>
            <a:ext cx="8500533" cy="1625600"/>
          </a:xfrm>
        </p:spPr>
        <p:txBody>
          <a:bodyPr/>
          <a:lstStyle/>
          <a:p>
            <a:pPr eaLnBrk="1" hangingPunct="1"/>
            <a:r>
              <a:rPr lang="en-GB" altLang="en-US" sz="4551" dirty="0">
                <a:latin typeface="Calibri" panose="020F0502020204030204" pitchFamily="34" charset="0"/>
              </a:rPr>
              <a:t>Overall picture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eaLnBrk="1" hangingPunct="1">
              <a:buNone/>
              <a:defRPr/>
            </a:pPr>
            <a:r>
              <a:rPr lang="en-GB" altLang="en-US" sz="2844" b="1" dirty="0">
                <a:latin typeface="Calibri" panose="020F0502020204030204" pitchFamily="34" charset="0"/>
              </a:rPr>
              <a:t>Difficult to get timely, reliable, comparable statistics on labour force characteristics of people with disabilities</a:t>
            </a:r>
          </a:p>
          <a:p>
            <a:pPr marL="0" lvl="1" indent="0">
              <a:buClr>
                <a:schemeClr val="accent1"/>
              </a:buClr>
              <a:buNone/>
              <a:defRPr/>
            </a:pPr>
            <a:r>
              <a:rPr lang="en-GB" altLang="it-IT" b="1" dirty="0" smtClean="0">
                <a:latin typeface="Calibri" panose="020F0502020204030204" pitchFamily="34" charset="0"/>
              </a:rPr>
              <a:t>The quality and quantity of data available varies enormously across the world </a:t>
            </a:r>
          </a:p>
          <a:p>
            <a:pPr lvl="1" eaLnBrk="1" hangingPunct="1"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Disability is not systematically monitored (variable covered but not processed against labour force characteristics)</a:t>
            </a:r>
          </a:p>
          <a:p>
            <a:pPr lvl="1" eaLnBrk="1" hangingPunct="1"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Variety of sources (</a:t>
            </a:r>
            <a:r>
              <a:rPr lang="en-GB" altLang="en-US" i="1" dirty="0" smtClean="0">
                <a:latin typeface="Calibri" panose="020F0502020204030204" pitchFamily="34" charset="0"/>
              </a:rPr>
              <a:t>varying degree of limitations</a:t>
            </a:r>
            <a:r>
              <a:rPr lang="en-GB" altLang="en-US" dirty="0" smtClean="0">
                <a:latin typeface="Calibri" panose="020F0502020204030204" pitchFamily="34" charset="0"/>
              </a:rPr>
              <a:t>)</a:t>
            </a:r>
          </a:p>
          <a:p>
            <a:pPr lvl="2" eaLnBrk="1" hangingPunct="1">
              <a:defRPr/>
            </a:pPr>
            <a:r>
              <a:rPr lang="en-GB" altLang="en-US" sz="2844" dirty="0">
                <a:latin typeface="Calibri" panose="020F0502020204030204" pitchFamily="34" charset="0"/>
              </a:rPr>
              <a:t>Censuses</a:t>
            </a:r>
          </a:p>
          <a:p>
            <a:pPr lvl="2" eaLnBrk="1" hangingPunct="1">
              <a:defRPr/>
            </a:pPr>
            <a:r>
              <a:rPr lang="en-GB" altLang="en-US" sz="2844" dirty="0">
                <a:latin typeface="Calibri" panose="020F0502020204030204" pitchFamily="34" charset="0"/>
              </a:rPr>
              <a:t>Household surveys and specialized disability surveys</a:t>
            </a:r>
          </a:p>
          <a:p>
            <a:pPr lvl="2" eaLnBrk="1" hangingPunct="1">
              <a:defRPr/>
            </a:pPr>
            <a:r>
              <a:rPr lang="en-GB" altLang="en-US" sz="2844" dirty="0">
                <a:latin typeface="Calibri" panose="020F0502020204030204" pitchFamily="34" charset="0"/>
              </a:rPr>
              <a:t>Various types of administrative data</a:t>
            </a:r>
          </a:p>
          <a:p>
            <a:pPr lvl="2" eaLnBrk="1" hangingPunct="1">
              <a:defRPr/>
            </a:pPr>
            <a:r>
              <a:rPr lang="en-GB" altLang="en-US" sz="2844" dirty="0">
                <a:latin typeface="Calibri" panose="020F0502020204030204" pitchFamily="34" charset="0"/>
              </a:rPr>
              <a:t>Establishment surveys</a:t>
            </a:r>
          </a:p>
          <a:p>
            <a:pPr lvl="1">
              <a:defRPr/>
            </a:pPr>
            <a:r>
              <a:rPr lang="en-GB" dirty="0" smtClean="0">
                <a:latin typeface="Calibri" panose="020F0502020204030204" pitchFamily="34" charset="0"/>
              </a:rPr>
              <a:t>Different classifications, concepts, definitions and questionnaires</a:t>
            </a:r>
          </a:p>
          <a:p>
            <a:pPr lvl="1" eaLnBrk="1" hangingPunct="1"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Different indicators </a:t>
            </a:r>
          </a:p>
          <a:p>
            <a:pPr lvl="1">
              <a:defRPr/>
            </a:pPr>
            <a:r>
              <a:rPr lang="en-GB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Reported employment-to-population ratios vary from less than 10% to more than 60%</a:t>
            </a:r>
            <a:endParaRPr lang="en-GB" dirty="0">
              <a:solidFill>
                <a:schemeClr val="accent4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0"/>
          </p:nvPr>
        </p:nvSpPr>
        <p:spPr>
          <a:xfrm rot="16200000">
            <a:off x="10191609" y="5159024"/>
            <a:ext cx="4565227" cy="519289"/>
          </a:xfrm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413">
                <a:solidFill>
                  <a:schemeClr val="tx1"/>
                </a:solidFill>
                <a:latin typeface="Tahoma" pitchFamily="34" charset="0"/>
              </a:defRPr>
            </a:lvl1pPr>
            <a:lvl2pPr marL="1056623" indent="-406394" eaLnBrk="0" hangingPunct="0">
              <a:spcBef>
                <a:spcPct val="20000"/>
              </a:spcBef>
              <a:buChar char="–"/>
              <a:defRPr sz="2844">
                <a:solidFill>
                  <a:schemeClr val="tx1"/>
                </a:solidFill>
                <a:latin typeface="Tahoma" pitchFamily="34" charset="0"/>
              </a:defRPr>
            </a:lvl2pPr>
            <a:lvl3pPr marL="1625575" indent="-325115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2275804" indent="-325115" eaLnBrk="0" hangingPunct="0">
              <a:spcBef>
                <a:spcPct val="20000"/>
              </a:spcBef>
              <a:buChar char="–"/>
              <a:defRPr sz="2276">
                <a:solidFill>
                  <a:schemeClr val="tx1"/>
                </a:solidFill>
                <a:latin typeface="Tahoma" pitchFamily="34" charset="0"/>
              </a:defRPr>
            </a:lvl4pPr>
            <a:lvl5pPr marL="2926034" indent="-325115" eaLnBrk="0" hangingPunct="0">
              <a:spcBef>
                <a:spcPct val="20000"/>
              </a:spcBef>
              <a:buChar char="»"/>
              <a:defRPr sz="2276">
                <a:solidFill>
                  <a:schemeClr val="tx1"/>
                </a:solidFill>
                <a:latin typeface="Tahoma" pitchFamily="34" charset="0"/>
              </a:defRPr>
            </a:lvl5pPr>
            <a:lvl6pPr marL="3576264" indent="-32511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76">
                <a:solidFill>
                  <a:schemeClr val="tx1"/>
                </a:solidFill>
                <a:latin typeface="Tahoma" pitchFamily="34" charset="0"/>
              </a:defRPr>
            </a:lvl6pPr>
            <a:lvl7pPr marL="4226494" indent="-32511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76">
                <a:solidFill>
                  <a:schemeClr val="tx1"/>
                </a:solidFill>
                <a:latin typeface="Tahoma" pitchFamily="34" charset="0"/>
              </a:defRPr>
            </a:lvl7pPr>
            <a:lvl8pPr marL="4876724" indent="-32511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76">
                <a:solidFill>
                  <a:schemeClr val="tx1"/>
                </a:solidFill>
                <a:latin typeface="Tahoma" pitchFamily="34" charset="0"/>
              </a:defRPr>
            </a:lvl8pPr>
            <a:lvl9pPr marL="5526954" indent="-32511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76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276" dirty="0">
                <a:solidFill>
                  <a:srgbClr val="000066"/>
                </a:solidFill>
                <a:latin typeface="Arial" charset="0"/>
              </a:rPr>
              <a:t>International Labour Office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276" dirty="0">
                <a:solidFill>
                  <a:srgbClr val="000066"/>
                </a:solidFill>
                <a:latin typeface="Arial" charset="0"/>
              </a:rPr>
              <a:t>Department of Statistics</a:t>
            </a:r>
          </a:p>
        </p:txBody>
      </p:sp>
    </p:spTree>
    <p:extLst>
      <p:ext uri="{BB962C8B-B14F-4D97-AF65-F5344CB8AC3E}">
        <p14:creationId xmlns:p14="http://schemas.microsoft.com/office/powerpoint/2010/main" val="1679456121"/>
      </p:ext>
    </p:extLst>
  </p:cSld>
  <p:clrMapOvr>
    <a:masterClrMapping/>
  </p:clrMapOvr>
  <p:transition advClick="0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2" name="Shape 16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None/>
              <a:defRPr sz="3200" b="1">
                <a:latin typeface="Calibri"/>
                <a:ea typeface="Calibri"/>
                <a:cs typeface="Calibri"/>
                <a:sym typeface="Calibri"/>
              </a:defRPr>
            </a:pPr>
            <a:r>
              <a:t>For PWD unemployed or inactive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32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0" indent="0" defTabSz="457200">
              <a:spcBef>
                <a:spcPts val="0"/>
              </a:spcBef>
              <a:buSzTx/>
              <a:buNone/>
              <a:defRPr sz="3200">
                <a:latin typeface="Calibri"/>
                <a:ea typeface="Calibri"/>
                <a:cs typeface="Calibri"/>
                <a:sym typeface="Calibri"/>
              </a:defRPr>
            </a:pPr>
            <a:r>
              <a:t>SP_2 Do you receive any cash benefits from the government linked to your disability?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200">
                <a:latin typeface="Calibri"/>
                <a:ea typeface="Calibri"/>
                <a:cs typeface="Calibri"/>
                <a:sym typeface="Calibri"/>
              </a:defRPr>
            </a:pPr>
            <a:r>
              <a:t>Yes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200">
                <a:latin typeface="Calibri"/>
                <a:ea typeface="Calibri"/>
                <a:cs typeface="Calibri"/>
                <a:sym typeface="Calibri"/>
              </a:defRPr>
            </a:pPr>
            <a:r>
              <a:t>No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2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0" indent="0" defTabSz="457200">
              <a:spcBef>
                <a:spcPts val="0"/>
              </a:spcBef>
              <a:buSzTx/>
              <a:buNone/>
              <a:defRPr sz="3200">
                <a:latin typeface="Calibri"/>
                <a:ea typeface="Calibri"/>
                <a:cs typeface="Calibri"/>
                <a:sym typeface="Calibri"/>
              </a:defRPr>
            </a:pPr>
            <a:r>
              <a:t>SP_2a Will you keep the benefit if you find a paid job?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200">
                <a:latin typeface="Calibri"/>
                <a:ea typeface="Calibri"/>
                <a:cs typeface="Calibri"/>
                <a:sym typeface="Calibri"/>
              </a:defRPr>
            </a:pPr>
            <a:r>
              <a:t>Yes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200">
                <a:latin typeface="Calibri"/>
                <a:ea typeface="Calibri"/>
                <a:cs typeface="Calibri"/>
                <a:sym typeface="Calibri"/>
              </a:defRPr>
            </a:pPr>
            <a:r>
              <a:t>Yes, but the amount will decrease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200">
                <a:latin typeface="Calibri"/>
                <a:ea typeface="Calibri"/>
                <a:cs typeface="Calibri"/>
                <a:sym typeface="Calibri"/>
              </a:defRPr>
            </a:pPr>
            <a:r>
              <a:t>No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sz="4400" dirty="0"/>
              <a:t>Attitudes</a:t>
            </a:r>
          </a:p>
        </p:txBody>
      </p:sp>
      <p:sp>
        <p:nvSpPr>
          <p:cNvPr id="165" name="Shape 16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None/>
              <a:defRPr sz="3500">
                <a:latin typeface="Calibri"/>
                <a:ea typeface="Calibri"/>
                <a:cs typeface="Calibri"/>
                <a:sym typeface="Calibri"/>
              </a:defRPr>
            </a:pPr>
            <a:r>
              <a:t>ATT_1 How willing are employers to hire people with disabilities? 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35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0" indent="0" defTabSz="457200">
              <a:spcBef>
                <a:spcPts val="0"/>
              </a:spcBef>
              <a:buSzTx/>
              <a:buNone/>
              <a:defRPr sz="3500">
                <a:latin typeface="Calibri"/>
                <a:ea typeface="Calibri"/>
                <a:cs typeface="Calibri"/>
                <a:sym typeface="Calibri"/>
              </a:defRPr>
            </a:pPr>
            <a:r>
              <a:t>ATT_2 How willing are people to work alongside people with disabilities?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35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228600" indent="-228600" defTabSz="457200">
              <a:spcBef>
                <a:spcPts val="0"/>
              </a:spcBef>
              <a:buSzTx/>
              <a:buNone/>
              <a:defRPr sz="3500">
                <a:latin typeface="Calibri"/>
                <a:ea typeface="Calibri"/>
                <a:cs typeface="Calibri"/>
                <a:sym typeface="Calibri"/>
              </a:defRPr>
            </a:pPr>
            <a:r>
              <a:t>Unwilling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500">
                <a:latin typeface="Calibri"/>
                <a:ea typeface="Calibri"/>
                <a:cs typeface="Calibri"/>
                <a:sym typeface="Calibri"/>
              </a:defRPr>
            </a:pPr>
            <a:r>
              <a:t>Somewhat willing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500">
                <a:latin typeface="Calibri"/>
                <a:ea typeface="Calibri"/>
                <a:cs typeface="Calibri"/>
                <a:sym typeface="Calibri"/>
              </a:defRPr>
            </a:pPr>
            <a:r>
              <a:t>Very willing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sz="4400" dirty="0" smtClean="0"/>
              <a:t>Cognitive Testing</a:t>
            </a:r>
            <a:endParaRPr sz="4400" dirty="0"/>
          </a:p>
        </p:txBody>
      </p:sp>
      <p:sp>
        <p:nvSpPr>
          <p:cNvPr id="168" name="Shape 16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 defTabSz="457200">
              <a:spcBef>
                <a:spcPts val="0"/>
              </a:spcBef>
              <a:buSzTx/>
              <a:buNone/>
              <a:defRPr sz="3700">
                <a:latin typeface="Calibri"/>
                <a:ea typeface="Calibri"/>
                <a:cs typeface="Calibri"/>
                <a:sym typeface="Calibri"/>
              </a:defRPr>
            </a:pPr>
            <a:r>
              <a:t>First round done at NCHS in United States, with subsequent revisions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7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228600" indent="-228600" defTabSz="457200">
              <a:spcBef>
                <a:spcPts val="0"/>
              </a:spcBef>
              <a:buSzTx/>
              <a:buNone/>
              <a:defRPr sz="3700">
                <a:latin typeface="Calibri"/>
                <a:ea typeface="Calibri"/>
                <a:cs typeface="Calibri"/>
                <a:sym typeface="Calibri"/>
              </a:defRPr>
            </a:pPr>
            <a:r>
              <a:t>Second round at NCHS happening soon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37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228600" indent="-228600" defTabSz="457200">
              <a:spcBef>
                <a:spcPts val="0"/>
              </a:spcBef>
              <a:buSzTx/>
              <a:buNone/>
              <a:defRPr sz="3700">
                <a:latin typeface="Calibri"/>
                <a:ea typeface="Calibri"/>
                <a:cs typeface="Calibri"/>
                <a:sym typeface="Calibri"/>
              </a:defRPr>
            </a:pPr>
            <a:r>
              <a:t>Need to roll out cognitive testing to more countries, possibly starting with India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THANK YOU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605084" y="2725138"/>
            <a:ext cx="12101689" cy="6436924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44" i="1" dirty="0">
                <a:latin typeface="Calibri" panose="020F0502020204030204" pitchFamily="34" charset="0"/>
              </a:rPr>
              <a:t>Type of sources (118 countries</a:t>
            </a:r>
            <a:r>
              <a:rPr lang="en-GB" altLang="en-US" sz="2844" b="1" i="1" dirty="0">
                <a:latin typeface="Calibri" panose="020F0502020204030204" pitchFamily="34" charset="0"/>
              </a:rPr>
              <a:t>)</a:t>
            </a:r>
            <a:r>
              <a:rPr lang="en-GB" altLang="en-US" sz="2844" i="1" dirty="0">
                <a:latin typeface="Calibri" panose="020F0502020204030204" pitchFamily="34" charset="0"/>
              </a:rPr>
              <a:t> 	  Periodicity of data collection (118 countries) </a:t>
            </a:r>
            <a:endParaRPr lang="en-GB" altLang="en-US" sz="2844" b="1" i="1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 smtClean="0">
                <a:solidFill>
                  <a:srgbClr val="000066"/>
                </a:solidFill>
              </a:rPr>
              <a:t>Department of Statistics</a:t>
            </a:r>
            <a:endParaRPr lang="en-GB">
              <a:solidFill>
                <a:srgbClr val="000066"/>
              </a:solidFill>
            </a:endParaRPr>
          </a:p>
        </p:txBody>
      </p:sp>
      <p:pic>
        <p:nvPicPr>
          <p:cNvPr id="12292" name="Picture 2" descr="Pie 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29" y="3237653"/>
            <a:ext cx="5987627" cy="389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3" descr="Pie cha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400" y="3237653"/>
            <a:ext cx="6267591" cy="3910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8909071"/>
      </p:ext>
    </p:extLst>
  </p:cSld>
  <p:clrMapOvr>
    <a:masterClrMapping/>
  </p:clrMapOvr>
  <p:transition advClick="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000066"/>
                </a:solidFill>
              </a:rPr>
              <a:t>International Labour Office</a:t>
            </a:r>
          </a:p>
          <a:p>
            <a:pPr>
              <a:defRPr/>
            </a:pPr>
            <a:r>
              <a:rPr lang="en-GB" dirty="0" smtClean="0">
                <a:solidFill>
                  <a:srgbClr val="000066"/>
                </a:solidFill>
              </a:rPr>
              <a:t>Department of Statistics</a:t>
            </a:r>
            <a:endParaRPr lang="en-GB" dirty="0">
              <a:solidFill>
                <a:srgbClr val="000066"/>
              </a:solidFill>
            </a:endParaRPr>
          </a:p>
        </p:txBody>
      </p:sp>
      <p:pic>
        <p:nvPicPr>
          <p:cNvPr id="13316" name="Picture 2" descr="Pie 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29" y="3237654"/>
            <a:ext cx="6068907" cy="3671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3" descr="Pie cha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401" y="3210561"/>
            <a:ext cx="6190827" cy="3725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0591728"/>
      </p:ext>
    </p:extLst>
  </p:cSld>
  <p:clrMapOvr>
    <a:masterClrMapping/>
  </p:clrMapOvr>
  <p:transition advClick="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551" dirty="0">
                <a:latin typeface="Calibri" panose="020F0502020204030204" pitchFamily="34" charset="0"/>
              </a:rPr>
              <a:t>Questions used to identify persons with disabilities</a:t>
            </a:r>
            <a:endParaRPr lang="en-GB" altLang="en-US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 smtClean="0">
                <a:latin typeface="Calibri" panose="020F0502020204030204" pitchFamily="34" charset="0"/>
              </a:rPr>
              <a:t>Direct questions related to impairment/body functioning (</a:t>
            </a:r>
            <a:r>
              <a:rPr lang="en-US" altLang="en-US" sz="2844" i="1" dirty="0">
                <a:latin typeface="Calibri" panose="020F0502020204030204" pitchFamily="34" charset="0"/>
              </a:rPr>
              <a:t>but also registered work related disability)</a:t>
            </a:r>
          </a:p>
          <a:p>
            <a:pPr lvl="1"/>
            <a:r>
              <a:rPr lang="fr-CH" altLang="en-US" sz="2560" dirty="0"/>
              <a:t>The </a:t>
            </a:r>
            <a:r>
              <a:rPr lang="fr-CH" altLang="en-US" sz="2560" dirty="0" err="1"/>
              <a:t>respondent</a:t>
            </a:r>
            <a:r>
              <a:rPr lang="fr-CH" altLang="en-US" sz="2560" dirty="0"/>
              <a:t> </a:t>
            </a:r>
            <a:r>
              <a:rPr lang="fr-CH" altLang="en-US" sz="2560" dirty="0" err="1"/>
              <a:t>is</a:t>
            </a:r>
            <a:r>
              <a:rPr lang="fr-CH" altLang="en-US" sz="2560" dirty="0"/>
              <a:t> </a:t>
            </a:r>
            <a:r>
              <a:rPr lang="fr-CH" altLang="en-US" sz="2560" dirty="0" err="1"/>
              <a:t>directly</a:t>
            </a:r>
            <a:r>
              <a:rPr lang="fr-CH" altLang="en-US" sz="2560" dirty="0"/>
              <a:t> </a:t>
            </a:r>
            <a:r>
              <a:rPr lang="fr-CH" altLang="en-US" sz="2560" dirty="0" err="1"/>
              <a:t>asked</a:t>
            </a:r>
            <a:r>
              <a:rPr lang="fr-CH" altLang="en-US" sz="2560" dirty="0"/>
              <a:t> if </a:t>
            </a:r>
            <a:r>
              <a:rPr lang="fr-CH" altLang="en-US" sz="2560" dirty="0" err="1"/>
              <a:t>she</a:t>
            </a:r>
            <a:r>
              <a:rPr lang="fr-CH" altLang="en-US" sz="2560" dirty="0"/>
              <a:t>/</a:t>
            </a:r>
            <a:r>
              <a:rPr lang="fr-CH" altLang="en-US" sz="2560" dirty="0" err="1"/>
              <a:t>he</a:t>
            </a:r>
            <a:r>
              <a:rPr lang="fr-CH" altLang="en-US" sz="2560" dirty="0"/>
              <a:t> </a:t>
            </a:r>
            <a:r>
              <a:rPr lang="fr-CH" altLang="en-US" sz="2560" dirty="0" err="1"/>
              <a:t>is</a:t>
            </a:r>
            <a:r>
              <a:rPr lang="fr-CH" altLang="en-US" sz="2560" dirty="0"/>
              <a:t> </a:t>
            </a:r>
            <a:r>
              <a:rPr lang="fr-CH" altLang="en-US" sz="2560" dirty="0" err="1"/>
              <a:t>disabled</a:t>
            </a:r>
            <a:r>
              <a:rPr lang="fr-CH" altLang="en-US" sz="2560" dirty="0"/>
              <a:t>, or</a:t>
            </a:r>
          </a:p>
          <a:p>
            <a:pPr lvl="1"/>
            <a:r>
              <a:rPr lang="fr-CH" altLang="en-US" sz="2560" dirty="0"/>
              <a:t>The </a:t>
            </a:r>
            <a:r>
              <a:rPr lang="fr-CH" altLang="en-US" sz="2560" dirty="0" err="1"/>
              <a:t>respondent</a:t>
            </a:r>
            <a:r>
              <a:rPr lang="fr-CH" altLang="en-US" sz="2560" dirty="0"/>
              <a:t> </a:t>
            </a:r>
            <a:r>
              <a:rPr lang="fr-CH" altLang="en-US" sz="2560" dirty="0" err="1"/>
              <a:t>is</a:t>
            </a:r>
            <a:r>
              <a:rPr lang="fr-CH" altLang="en-US" sz="2560" dirty="0"/>
              <a:t> </a:t>
            </a:r>
            <a:r>
              <a:rPr lang="fr-CH" altLang="en-US" sz="2560" dirty="0" err="1"/>
              <a:t>asked</a:t>
            </a:r>
            <a:r>
              <a:rPr lang="fr-CH" altLang="en-US" sz="2560" dirty="0"/>
              <a:t> if </a:t>
            </a:r>
            <a:r>
              <a:rPr lang="fr-CH" altLang="en-US" sz="2560" dirty="0" err="1"/>
              <a:t>she</a:t>
            </a:r>
            <a:r>
              <a:rPr lang="fr-CH" altLang="en-US" sz="2560" dirty="0"/>
              <a:t>/</a:t>
            </a:r>
            <a:r>
              <a:rPr lang="fr-CH" altLang="en-US" sz="2560" dirty="0" err="1"/>
              <a:t>he</a:t>
            </a:r>
            <a:r>
              <a:rPr lang="fr-CH" altLang="en-US" sz="2560" dirty="0"/>
              <a:t> has </a:t>
            </a:r>
            <a:r>
              <a:rPr lang="en-GB" altLang="en-US" sz="2560" dirty="0"/>
              <a:t>physical impairment; visual impairment; deafness/hearing impairment; muteness/severe speech problem; deaf-mute; permanent disfigurement; psychiatric and intellectual disability; multiple disability; paralyzed;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 smtClean="0">
                <a:latin typeface="Calibri" panose="020F0502020204030204" pitchFamily="34" charset="0"/>
              </a:rPr>
              <a:t>Questions related to difficulties people face while performing daily activities </a:t>
            </a:r>
          </a:p>
          <a:p>
            <a:pPr lvl="1"/>
            <a:r>
              <a:rPr lang="en-GB" altLang="en-US" sz="2560" dirty="0"/>
              <a:t>The respondent is asked if she/has difficulties in performing activities of daily living such as seeing, hearing, speaking, remembering, concentrating or communicating, mobility difficulties, etc.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 smtClean="0">
                <a:latin typeface="Calibri" panose="020F0502020204030204" pitchFamily="34" charset="0"/>
              </a:rPr>
              <a:t>Questions related to limitations/participation in the </a:t>
            </a:r>
            <a:r>
              <a:rPr lang="en-US" altLang="en-US" dirty="0" err="1" smtClean="0">
                <a:latin typeface="Calibri" panose="020F0502020204030204" pitchFamily="34" charset="0"/>
              </a:rPr>
              <a:t>labour</a:t>
            </a:r>
            <a:r>
              <a:rPr lang="en-US" altLang="en-US" dirty="0" smtClean="0">
                <a:latin typeface="Calibri" panose="020F0502020204030204" pitchFamily="34" charset="0"/>
              </a:rPr>
              <a:t> market</a:t>
            </a:r>
            <a:r>
              <a:rPr lang="en-US" altLang="en-US" i="1" dirty="0" smtClean="0">
                <a:latin typeface="Calibri" panose="020F0502020204030204" pitchFamily="34" charset="0"/>
              </a:rPr>
              <a:t> (kind and amount of work they can do)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International Labour Office</a:t>
            </a:r>
          </a:p>
          <a:p>
            <a:pPr>
              <a:defRPr/>
            </a:pPr>
            <a:r>
              <a:rPr lang="en-GB" smtClean="0"/>
              <a:t>Department of Statistics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357254"/>
      </p:ext>
    </p:extLst>
  </p:cSld>
  <p:clrMapOvr>
    <a:masterClrMapping/>
  </p:clrMapOvr>
  <p:transition advClick="0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508392" y="390596"/>
            <a:ext cx="8500533" cy="1625600"/>
          </a:xfrm>
        </p:spPr>
        <p:txBody>
          <a:bodyPr/>
          <a:lstStyle/>
          <a:p>
            <a:pPr eaLnBrk="1" hangingPunct="1"/>
            <a:r>
              <a:rPr lang="en-GB" altLang="en-US" sz="4551" dirty="0">
                <a:latin typeface="Calibri" panose="020F0502020204030204" pitchFamily="34" charset="0"/>
              </a:rPr>
              <a:t>Overall picture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eaLnBrk="1" hangingPunct="1">
              <a:buNone/>
              <a:defRPr/>
            </a:pPr>
            <a:r>
              <a:rPr lang="en-GB" altLang="en-US" sz="2844" b="1" dirty="0">
                <a:latin typeface="Calibri" panose="020F0502020204030204" pitchFamily="34" charset="0"/>
              </a:rPr>
              <a:t>Difficult to get timely, reliable, comparable statistics on labour force characteristics of people with disabilities</a:t>
            </a:r>
          </a:p>
          <a:p>
            <a:pPr marL="0" lvl="1" indent="0">
              <a:buClr>
                <a:schemeClr val="accent1"/>
              </a:buClr>
              <a:buNone/>
              <a:defRPr/>
            </a:pPr>
            <a:r>
              <a:rPr lang="en-GB" altLang="it-IT" b="1" dirty="0" smtClean="0">
                <a:latin typeface="Calibri" panose="020F0502020204030204" pitchFamily="34" charset="0"/>
              </a:rPr>
              <a:t>The quality and quantity of data available varies enormously across the world </a:t>
            </a:r>
          </a:p>
          <a:p>
            <a:pPr lvl="1" eaLnBrk="1" hangingPunct="1"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Disability is not systematically monitored (variable covered but not processed against labour force characteristics)</a:t>
            </a:r>
          </a:p>
          <a:p>
            <a:pPr lvl="1" eaLnBrk="1" hangingPunct="1"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Variety of sources (</a:t>
            </a:r>
            <a:r>
              <a:rPr lang="en-GB" altLang="en-US" i="1" dirty="0" smtClean="0">
                <a:latin typeface="Calibri" panose="020F0502020204030204" pitchFamily="34" charset="0"/>
              </a:rPr>
              <a:t>varying degree of limitations</a:t>
            </a:r>
            <a:r>
              <a:rPr lang="en-GB" altLang="en-US" dirty="0" smtClean="0">
                <a:latin typeface="Calibri" panose="020F0502020204030204" pitchFamily="34" charset="0"/>
              </a:rPr>
              <a:t>)</a:t>
            </a:r>
          </a:p>
          <a:p>
            <a:pPr lvl="2" eaLnBrk="1" hangingPunct="1">
              <a:defRPr/>
            </a:pPr>
            <a:r>
              <a:rPr lang="en-GB" altLang="en-US" sz="2844" dirty="0">
                <a:latin typeface="Calibri" panose="020F0502020204030204" pitchFamily="34" charset="0"/>
              </a:rPr>
              <a:t>Censuses</a:t>
            </a:r>
          </a:p>
          <a:p>
            <a:pPr lvl="2" eaLnBrk="1" hangingPunct="1">
              <a:defRPr/>
            </a:pPr>
            <a:r>
              <a:rPr lang="en-GB" altLang="en-US" sz="2844" dirty="0">
                <a:latin typeface="Calibri" panose="020F0502020204030204" pitchFamily="34" charset="0"/>
              </a:rPr>
              <a:t>Household surveys and specialized disability surveys</a:t>
            </a:r>
          </a:p>
          <a:p>
            <a:pPr lvl="2" eaLnBrk="1" hangingPunct="1">
              <a:defRPr/>
            </a:pPr>
            <a:r>
              <a:rPr lang="en-GB" altLang="en-US" sz="2844" dirty="0">
                <a:latin typeface="Calibri" panose="020F0502020204030204" pitchFamily="34" charset="0"/>
              </a:rPr>
              <a:t>Various types of administrative data</a:t>
            </a:r>
          </a:p>
          <a:p>
            <a:pPr lvl="2" eaLnBrk="1" hangingPunct="1">
              <a:defRPr/>
            </a:pPr>
            <a:r>
              <a:rPr lang="en-GB" altLang="en-US" sz="2844" dirty="0">
                <a:latin typeface="Calibri" panose="020F0502020204030204" pitchFamily="34" charset="0"/>
              </a:rPr>
              <a:t>Establishment surveys</a:t>
            </a:r>
          </a:p>
          <a:p>
            <a:pPr lvl="1">
              <a:defRPr/>
            </a:pPr>
            <a:r>
              <a:rPr lang="en-GB" dirty="0" smtClean="0">
                <a:latin typeface="Calibri" panose="020F0502020204030204" pitchFamily="34" charset="0"/>
              </a:rPr>
              <a:t>Different classifications, concepts, definitions and questionnaires</a:t>
            </a:r>
          </a:p>
          <a:p>
            <a:pPr lvl="1" eaLnBrk="1" hangingPunct="1"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Different indicators </a:t>
            </a:r>
          </a:p>
          <a:p>
            <a:pPr lvl="1">
              <a:defRPr/>
            </a:pPr>
            <a:r>
              <a:rPr lang="en-GB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Reported employment-to-population ratios vary from less than 10% to more than 60%</a:t>
            </a:r>
            <a:endParaRPr lang="en-GB" dirty="0">
              <a:solidFill>
                <a:schemeClr val="accent4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0"/>
          </p:nvPr>
        </p:nvSpPr>
        <p:spPr>
          <a:xfrm rot="16200000">
            <a:off x="10191609" y="5159024"/>
            <a:ext cx="4565227" cy="519289"/>
          </a:xfrm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413">
                <a:solidFill>
                  <a:schemeClr val="tx1"/>
                </a:solidFill>
                <a:latin typeface="Tahoma" pitchFamily="34" charset="0"/>
              </a:defRPr>
            </a:lvl1pPr>
            <a:lvl2pPr marL="1056623" indent="-406394" eaLnBrk="0" hangingPunct="0">
              <a:spcBef>
                <a:spcPct val="20000"/>
              </a:spcBef>
              <a:buChar char="–"/>
              <a:defRPr sz="2844">
                <a:solidFill>
                  <a:schemeClr val="tx1"/>
                </a:solidFill>
                <a:latin typeface="Tahoma" pitchFamily="34" charset="0"/>
              </a:defRPr>
            </a:lvl2pPr>
            <a:lvl3pPr marL="1625575" indent="-325115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2275804" indent="-325115" eaLnBrk="0" hangingPunct="0">
              <a:spcBef>
                <a:spcPct val="20000"/>
              </a:spcBef>
              <a:buChar char="–"/>
              <a:defRPr sz="2276">
                <a:solidFill>
                  <a:schemeClr val="tx1"/>
                </a:solidFill>
                <a:latin typeface="Tahoma" pitchFamily="34" charset="0"/>
              </a:defRPr>
            </a:lvl4pPr>
            <a:lvl5pPr marL="2926034" indent="-325115" eaLnBrk="0" hangingPunct="0">
              <a:spcBef>
                <a:spcPct val="20000"/>
              </a:spcBef>
              <a:buChar char="»"/>
              <a:defRPr sz="2276">
                <a:solidFill>
                  <a:schemeClr val="tx1"/>
                </a:solidFill>
                <a:latin typeface="Tahoma" pitchFamily="34" charset="0"/>
              </a:defRPr>
            </a:lvl5pPr>
            <a:lvl6pPr marL="3576264" indent="-32511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76">
                <a:solidFill>
                  <a:schemeClr val="tx1"/>
                </a:solidFill>
                <a:latin typeface="Tahoma" pitchFamily="34" charset="0"/>
              </a:defRPr>
            </a:lvl6pPr>
            <a:lvl7pPr marL="4226494" indent="-32511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76">
                <a:solidFill>
                  <a:schemeClr val="tx1"/>
                </a:solidFill>
                <a:latin typeface="Tahoma" pitchFamily="34" charset="0"/>
              </a:defRPr>
            </a:lvl7pPr>
            <a:lvl8pPr marL="4876724" indent="-32511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76">
                <a:solidFill>
                  <a:schemeClr val="tx1"/>
                </a:solidFill>
                <a:latin typeface="Tahoma" pitchFamily="34" charset="0"/>
              </a:defRPr>
            </a:lvl8pPr>
            <a:lvl9pPr marL="5526954" indent="-32511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76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276" dirty="0">
                <a:solidFill>
                  <a:srgbClr val="000066"/>
                </a:solidFill>
                <a:latin typeface="Arial" charset="0"/>
              </a:rPr>
              <a:t>International Labour Office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276" dirty="0">
                <a:solidFill>
                  <a:srgbClr val="000066"/>
                </a:solidFill>
                <a:latin typeface="Arial" charset="0"/>
              </a:rPr>
              <a:t>Department of Statistics</a:t>
            </a:r>
          </a:p>
        </p:txBody>
      </p:sp>
    </p:spTree>
    <p:extLst>
      <p:ext uri="{BB962C8B-B14F-4D97-AF65-F5344CB8AC3E}">
        <p14:creationId xmlns:p14="http://schemas.microsoft.com/office/powerpoint/2010/main" val="702480392"/>
      </p:ext>
    </p:extLst>
  </p:cSld>
  <p:clrMapOvr>
    <a:masterClrMapping/>
  </p:clrMapOvr>
  <p:transition advClick="0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457200">
              <a:defRPr sz="44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Purpose of Disability Labor Force Module</a:t>
            </a:r>
          </a:p>
        </p:txBody>
      </p:sp>
      <p:sp>
        <p:nvSpPr>
          <p:cNvPr id="123" name="Shape 12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 defTabSz="457200">
              <a:spcBef>
                <a:spcPts val="0"/>
              </a:spcBef>
              <a:buSzTx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pPr>
            <a:r>
              <a:t>Disaggregation of standard labor force indicators</a:t>
            </a:r>
          </a:p>
          <a:p>
            <a:pPr marL="685800" indent="-228600" defTabSz="457200">
              <a:spcBef>
                <a:spcPts val="0"/>
              </a:spcBef>
              <a:buSzTx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pPr>
            <a:r>
              <a:t>Labor force participation</a:t>
            </a:r>
          </a:p>
          <a:p>
            <a:pPr marL="685800" indent="-228600" defTabSz="457200">
              <a:spcBef>
                <a:spcPts val="0"/>
              </a:spcBef>
              <a:buSzTx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pPr>
            <a:r>
              <a:t>Unemployment</a:t>
            </a:r>
          </a:p>
          <a:p>
            <a:pPr marL="685800" indent="-228600" defTabSz="457200">
              <a:spcBef>
                <a:spcPts val="0"/>
              </a:spcBef>
              <a:buSzTx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pPr>
            <a:r>
              <a:t>Employment</a:t>
            </a:r>
          </a:p>
          <a:p>
            <a:pPr marL="685800" indent="-228600" defTabSz="457200">
              <a:spcBef>
                <a:spcPts val="0"/>
              </a:spcBef>
              <a:buSzTx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pPr>
            <a:r>
              <a:t>Type of Employment</a:t>
            </a:r>
          </a:p>
          <a:p>
            <a:pPr marL="685800" indent="-228600" defTabSz="457200">
              <a:spcBef>
                <a:spcPts val="0"/>
              </a:spcBef>
              <a:buSzTx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228600" indent="-228600" defTabSz="457200">
              <a:spcBef>
                <a:spcPts val="0"/>
              </a:spcBef>
              <a:buSzTx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pPr>
            <a:r>
              <a:t>Specific indicators for people with disabilities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457200">
              <a:defRPr sz="44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Placement in Labor Force Survey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93888" indent="-493888" defTabSz="457200">
              <a:spcBef>
                <a:spcPts val="0"/>
              </a:spcBef>
              <a:defRPr sz="4000">
                <a:latin typeface="Calibri"/>
                <a:ea typeface="Calibri"/>
                <a:cs typeface="Calibri"/>
                <a:sym typeface="Calibri"/>
              </a:defRPr>
            </a:pPr>
            <a:r>
              <a:t>Standard demographic data</a:t>
            </a:r>
          </a:p>
          <a:p>
            <a:pPr marL="493888" indent="-493888" defTabSz="457200">
              <a:spcBef>
                <a:spcPts val="0"/>
              </a:spcBef>
              <a:defRPr sz="4000">
                <a:solidFill>
                  <a:srgbClr val="F2913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Disability identification questions</a:t>
            </a:r>
          </a:p>
          <a:p>
            <a:pPr marL="493888" indent="-493888" defTabSz="457200">
              <a:spcBef>
                <a:spcPts val="0"/>
              </a:spcBef>
              <a:defRPr sz="4000">
                <a:latin typeface="Calibri"/>
                <a:ea typeface="Calibri"/>
                <a:cs typeface="Calibri"/>
                <a:sym typeface="Calibri"/>
              </a:defRPr>
            </a:pPr>
            <a:r>
              <a:t>Standard employment indicators</a:t>
            </a:r>
          </a:p>
          <a:p>
            <a:pPr marL="493888" indent="-493888" defTabSz="457200">
              <a:spcBef>
                <a:spcPts val="0"/>
              </a:spcBef>
              <a:defRPr sz="4000">
                <a:solidFill>
                  <a:srgbClr val="F2913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If the person has a disability:</a:t>
            </a:r>
          </a:p>
          <a:p>
            <a:pPr marL="951088" indent="-493888" defTabSz="457200">
              <a:spcBef>
                <a:spcPts val="0"/>
              </a:spcBef>
              <a:defRPr sz="4000">
                <a:solidFill>
                  <a:srgbClr val="F2913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Special set of questions on barriers and the nature of their work</a:t>
            </a:r>
          </a:p>
          <a:p>
            <a:pPr marL="493888" indent="-493888" defTabSz="457200">
              <a:spcBef>
                <a:spcPts val="0"/>
              </a:spcBef>
              <a:defRPr sz="4000">
                <a:solidFill>
                  <a:srgbClr val="F2913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Questions on attitudes towards disability and employment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457200">
              <a:defRPr sz="44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Disability Identification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 defTabSz="457200">
              <a:spcBef>
                <a:spcPts val="0"/>
              </a:spcBef>
              <a:buSzTx/>
              <a:buNone/>
              <a:defRPr sz="4700">
                <a:latin typeface="Calibri"/>
                <a:ea typeface="Calibri"/>
                <a:cs typeface="Calibri"/>
                <a:sym typeface="Calibri"/>
              </a:defRPr>
            </a:pPr>
            <a:r>
              <a:t>Abbreviated version of Extended Set</a:t>
            </a:r>
          </a:p>
          <a:p>
            <a:pPr marL="228600" indent="-228600" defTabSz="457200">
              <a:spcBef>
                <a:spcPts val="0"/>
              </a:spcBef>
              <a:buSzTx/>
              <a:buNone/>
              <a:defRPr sz="47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1037519" indent="-580319" defTabSz="457200">
              <a:spcBef>
                <a:spcPts val="0"/>
              </a:spcBef>
              <a:defRPr sz="4700">
                <a:latin typeface="Calibri"/>
                <a:ea typeface="Calibri"/>
                <a:cs typeface="Calibri"/>
                <a:sym typeface="Calibri"/>
              </a:defRPr>
            </a:pPr>
            <a:r>
              <a:t>Core six questions (with skips for glasses and hearing aids)</a:t>
            </a:r>
          </a:p>
          <a:p>
            <a:pPr marL="1037519" indent="-580319" defTabSz="457200">
              <a:spcBef>
                <a:spcPts val="0"/>
              </a:spcBef>
              <a:defRPr sz="4700">
                <a:latin typeface="Calibri"/>
                <a:ea typeface="Calibri"/>
                <a:cs typeface="Calibri"/>
                <a:sym typeface="Calibri"/>
              </a:defRPr>
            </a:pPr>
            <a:r>
              <a:t>Additional question on upper body</a:t>
            </a:r>
          </a:p>
          <a:p>
            <a:pPr marL="1037519" indent="-580319" defTabSz="457200">
              <a:spcBef>
                <a:spcPts val="0"/>
              </a:spcBef>
              <a:defRPr sz="4700">
                <a:latin typeface="Calibri"/>
                <a:ea typeface="Calibri"/>
                <a:cs typeface="Calibri"/>
                <a:sym typeface="Calibri"/>
              </a:defRPr>
            </a:pPr>
            <a:r>
              <a:t>Questions on anxiety and depression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Default Design">
  <a:themeElements>
    <a:clrScheme name="2_Default Design 16">
      <a:dk1>
        <a:srgbClr val="000066"/>
      </a:dk1>
      <a:lt1>
        <a:srgbClr val="FFFFFF"/>
      </a:lt1>
      <a:dk2>
        <a:srgbClr val="000066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56"/>
      </a:accent4>
      <a:accent5>
        <a:srgbClr val="CAE2FF"/>
      </a:accent5>
      <a:accent6>
        <a:srgbClr val="B9B9E7"/>
      </a:accent6>
      <a:hlink>
        <a:srgbClr val="6666FF"/>
      </a:hlink>
      <a:folHlink>
        <a:srgbClr val="AF67FF"/>
      </a:folHlink>
    </a:clrScheme>
    <a:fontScheme name="2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99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82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4">
        <a:dk1>
          <a:srgbClr val="000066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6666FF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2_Default Design 16">
      <a:dk1>
        <a:srgbClr val="000066"/>
      </a:dk1>
      <a:lt1>
        <a:srgbClr val="FFFFFF"/>
      </a:lt1>
      <a:dk2>
        <a:srgbClr val="000066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56"/>
      </a:accent4>
      <a:accent5>
        <a:srgbClr val="CAE2FF"/>
      </a:accent5>
      <a:accent6>
        <a:srgbClr val="B9B9E7"/>
      </a:accent6>
      <a:hlink>
        <a:srgbClr val="6666FF"/>
      </a:hlink>
      <a:folHlink>
        <a:srgbClr val="AF67FF"/>
      </a:folHlink>
    </a:clrScheme>
    <a:fontScheme name="2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99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82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4">
        <a:dk1>
          <a:srgbClr val="000066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6666FF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Default Design">
  <a:themeElements>
    <a:clrScheme name="2_Default Design 16">
      <a:dk1>
        <a:srgbClr val="000066"/>
      </a:dk1>
      <a:lt1>
        <a:srgbClr val="FFFFFF"/>
      </a:lt1>
      <a:dk2>
        <a:srgbClr val="000066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56"/>
      </a:accent4>
      <a:accent5>
        <a:srgbClr val="CAE2FF"/>
      </a:accent5>
      <a:accent6>
        <a:srgbClr val="B9B9E7"/>
      </a:accent6>
      <a:hlink>
        <a:srgbClr val="6666FF"/>
      </a:hlink>
      <a:folHlink>
        <a:srgbClr val="AF67FF"/>
      </a:folHlink>
    </a:clrScheme>
    <a:fontScheme name="2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99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82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4">
        <a:dk1>
          <a:srgbClr val="000066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6666FF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Default Design">
  <a:themeElements>
    <a:clrScheme name="2_Default Design 16">
      <a:dk1>
        <a:srgbClr val="000066"/>
      </a:dk1>
      <a:lt1>
        <a:srgbClr val="FFFFFF"/>
      </a:lt1>
      <a:dk2>
        <a:srgbClr val="000066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56"/>
      </a:accent4>
      <a:accent5>
        <a:srgbClr val="CAE2FF"/>
      </a:accent5>
      <a:accent6>
        <a:srgbClr val="B9B9E7"/>
      </a:accent6>
      <a:hlink>
        <a:srgbClr val="6666FF"/>
      </a:hlink>
      <a:folHlink>
        <a:srgbClr val="AF67FF"/>
      </a:folHlink>
    </a:clrScheme>
    <a:fontScheme name="2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99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82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4">
        <a:dk1>
          <a:srgbClr val="000066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6666FF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Default Design">
  <a:themeElements>
    <a:clrScheme name="2_Default Design 16">
      <a:dk1>
        <a:srgbClr val="000066"/>
      </a:dk1>
      <a:lt1>
        <a:srgbClr val="FFFFFF"/>
      </a:lt1>
      <a:dk2>
        <a:srgbClr val="000066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56"/>
      </a:accent4>
      <a:accent5>
        <a:srgbClr val="CAE2FF"/>
      </a:accent5>
      <a:accent6>
        <a:srgbClr val="B9B9E7"/>
      </a:accent6>
      <a:hlink>
        <a:srgbClr val="6666FF"/>
      </a:hlink>
      <a:folHlink>
        <a:srgbClr val="AF67FF"/>
      </a:folHlink>
    </a:clrScheme>
    <a:fontScheme name="2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99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82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4">
        <a:dk1>
          <a:srgbClr val="000066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6666FF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Default Design">
  <a:themeElements>
    <a:clrScheme name="2_Default Design 16">
      <a:dk1>
        <a:srgbClr val="000066"/>
      </a:dk1>
      <a:lt1>
        <a:srgbClr val="FFFFFF"/>
      </a:lt1>
      <a:dk2>
        <a:srgbClr val="000066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56"/>
      </a:accent4>
      <a:accent5>
        <a:srgbClr val="CAE2FF"/>
      </a:accent5>
      <a:accent6>
        <a:srgbClr val="B9B9E7"/>
      </a:accent6>
      <a:hlink>
        <a:srgbClr val="6666FF"/>
      </a:hlink>
      <a:folHlink>
        <a:srgbClr val="AF67FF"/>
      </a:folHlink>
    </a:clrScheme>
    <a:fontScheme name="2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99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82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4">
        <a:dk1>
          <a:srgbClr val="000066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6666FF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872</Words>
  <Application>Microsoft Office PowerPoint</Application>
  <PresentationFormat>Custom</PresentationFormat>
  <Paragraphs>161</Paragraphs>
  <Slides>23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White</vt:lpstr>
      <vt:lpstr>2_Default Design</vt:lpstr>
      <vt:lpstr>3_Default Design</vt:lpstr>
      <vt:lpstr>4_Default Design</vt:lpstr>
      <vt:lpstr>5_Default Design</vt:lpstr>
      <vt:lpstr>6_Default Design</vt:lpstr>
      <vt:lpstr>7_Default Design</vt:lpstr>
      <vt:lpstr>Disability Employment Module</vt:lpstr>
      <vt:lpstr>Overall picture</vt:lpstr>
      <vt:lpstr>PowerPoint Presentation</vt:lpstr>
      <vt:lpstr>PowerPoint Presentation</vt:lpstr>
      <vt:lpstr>Questions used to identify persons with disabilities</vt:lpstr>
      <vt:lpstr>Overall picture</vt:lpstr>
      <vt:lpstr>Purpose of Disability Labor Force Module</vt:lpstr>
      <vt:lpstr>Placement in Labor Force Survey</vt:lpstr>
      <vt:lpstr>Disability Identification</vt:lpstr>
      <vt:lpstr>Categories of  disability questions related to employment</vt:lpstr>
      <vt:lpstr>Barriers</vt:lpstr>
      <vt:lpstr>PowerPoint Presentation</vt:lpstr>
      <vt:lpstr>Accommodations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Social Protection</vt:lpstr>
      <vt:lpstr>PowerPoint Presentation</vt:lpstr>
      <vt:lpstr>Attitudes</vt:lpstr>
      <vt:lpstr>Cognitive Testing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Employment Module</dc:title>
  <dc:creator>Emma Bird</dc:creator>
  <cp:lastModifiedBy>Emma Bird</cp:lastModifiedBy>
  <cp:revision>6</cp:revision>
  <dcterms:modified xsi:type="dcterms:W3CDTF">2016-12-19T11:28:47Z</dcterms:modified>
</cp:coreProperties>
</file>