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2"/>
    <p:restoredTop sz="94718"/>
  </p:normalViewPr>
  <p:slideViewPr>
    <p:cSldViewPr snapToGrid="0" snapToObjects="1">
      <p:cViewPr varScale="1">
        <p:scale>
          <a:sx n="117" d="100"/>
          <a:sy n="117" d="100"/>
        </p:scale>
        <p:origin x="-6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8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8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8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6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6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88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3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7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5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1AF58-85FF-4A4C-8702-B59B86A3675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5FDE-A63E-4640-BF2C-1F779BBC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5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Disaggregating the SDGs by Disability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Mont</a:t>
            </a:r>
          </a:p>
          <a:p>
            <a:r>
              <a:rPr lang="en-US" dirty="0" smtClean="0"/>
              <a:t>December 2016</a:t>
            </a:r>
          </a:p>
          <a:p>
            <a:r>
              <a:rPr lang="en-US" dirty="0" smtClean="0"/>
              <a:t>Pretoria, South Africa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88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that 5 to 10 (of 37) countries can produce  </a:t>
            </a:r>
            <a:r>
              <a:rPr lang="en-US" sz="2800" dirty="0" smtClean="0"/>
              <a:t>(1 of 3)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536400"/>
              </p:ext>
            </p:extLst>
          </p:nvPr>
        </p:nvGraphicFramePr>
        <p:xfrm>
          <a:off x="487680" y="1825625"/>
          <a:ext cx="10866120" cy="4275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465"/>
                <a:gridCol w="7244080"/>
                <a:gridCol w="1380575"/>
              </a:tblGrid>
              <a:tr h="793413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Countries</a:t>
                      </a:r>
                      <a:endParaRPr lang="en-US" dirty="0"/>
                    </a:p>
                  </a:txBody>
                  <a:tcPr/>
                </a:tc>
              </a:tr>
              <a:tr h="10438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1.3.1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Proportion of population covered by social protection floors/systems, by sex, distinguishing children, unemployed persons, older persons, persons with disabilities, pregnant women, newborns, work-injury victims and the poor and the vulnerable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10438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4.1.1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Proportion of children and young people: (a) in grades 2/3; (b) at the end of primary; and (c) at the end of lower secondary achieving at least a minimum proficiency level in (i) reading and (ii) mathematics, by sex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10438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4.2.2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Participation rate in organized learning (one year before the official primary entry age), by sex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339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that 5 to 10 (of 37) countries can produce  </a:t>
            </a:r>
            <a:r>
              <a:rPr lang="en-US" sz="2800" dirty="0" smtClean="0"/>
              <a:t>(2 of 3)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93735"/>
              </p:ext>
            </p:extLst>
          </p:nvPr>
        </p:nvGraphicFramePr>
        <p:xfrm>
          <a:off x="838200" y="1825625"/>
          <a:ext cx="10515600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365"/>
                <a:gridCol w="5777948"/>
                <a:gridCol w="21302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Countries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4.5.1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Parity indices (female/male, rural/urban, bottom/top wealth quintile and others such as disability status, indigenous peoples and conflict-affected, as data become available) for all education indicators on this list that can be disaggregated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8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5.5.2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Proportion of women in managerial positions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5.b.1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Proportion of individuals who own a mobile telephone, by sex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6.2.1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Proportion of population using safely managed sanitation services, including a hand-washing facility with soap and water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mbria" charset="0"/>
                          <a:ea typeface="ＭＳ 明朝" charset="-128"/>
                          <a:cs typeface="Times New Roman" charset="0"/>
                        </a:rPr>
                        <a:t>8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784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that 5 to 10 (of 37) countries can produce  </a:t>
            </a:r>
            <a:r>
              <a:rPr lang="en-US" sz="2800" dirty="0" smtClean="0"/>
              <a:t>(3 of 3)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326524"/>
              </p:ext>
            </p:extLst>
          </p:nvPr>
        </p:nvGraphicFramePr>
        <p:xfrm>
          <a:off x="838200" y="2079625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6467061"/>
                <a:gridCol w="1838739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Countries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8.3.1</a:t>
                      </a:r>
                      <a:endParaRPr lang="en-US" sz="2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Times New Roman" charset="0"/>
                          <a:cs typeface="Times New Roman" charset="0"/>
                        </a:rPr>
                        <a:t>Proportion of informal employment in non-agriculture employment, by sex</a:t>
                      </a:r>
                      <a:endParaRPr lang="en-US" sz="2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  <a:endParaRPr lang="en-US" sz="2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8.5.1</a:t>
                      </a:r>
                      <a:endParaRPr lang="en-US" sz="2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Times New Roman" charset="0"/>
                          <a:cs typeface="Times New Roman" charset="0"/>
                        </a:rPr>
                        <a:t>Average hourly earnings of female and male employees, by occupation, age and persons with disabilities</a:t>
                      </a:r>
                      <a:endParaRPr lang="en-US" sz="2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  <a:endParaRPr lang="en-US" sz="2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8.7.1</a:t>
                      </a:r>
                      <a:endParaRPr lang="en-US" sz="2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Times New Roman" charset="0"/>
                          <a:cs typeface="Times New Roman" charset="0"/>
                        </a:rPr>
                        <a:t>Proportion and number of children aged 5-17 years engaged in child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Times New Roman" charset="0"/>
                          <a:cs typeface="Times New Roman" charset="0"/>
                        </a:rPr>
                        <a:t>labour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Times New Roman" charset="0"/>
                          <a:cs typeface="Times New Roman" charset="0"/>
                        </a:rPr>
                        <a:t>, sex and age</a:t>
                      </a:r>
                      <a:endParaRPr lang="en-US" sz="2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  <a:endParaRPr lang="en-US" sz="2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54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Disaggregation is feasible</a:t>
            </a:r>
          </a:p>
          <a:p>
            <a:pPr lvl="1"/>
            <a:r>
              <a:rPr lang="en-US" dirty="0" smtClean="0"/>
              <a:t>WGSS appropriate</a:t>
            </a:r>
          </a:p>
          <a:p>
            <a:pPr lvl="1"/>
            <a:r>
              <a:rPr lang="en-US" dirty="0" smtClean="0"/>
              <a:t>Used by fair number of countries at different income levels</a:t>
            </a:r>
          </a:p>
          <a:p>
            <a:pPr lvl="1"/>
            <a:r>
              <a:rPr lang="en-US" dirty="0" smtClean="0"/>
              <a:t>Other disability questions are used elsewhere of lesser quality but still allow disaggregation (but better than “do you have a disability?”</a:t>
            </a:r>
          </a:p>
          <a:p>
            <a:r>
              <a:rPr lang="en-US" dirty="0" smtClean="0"/>
              <a:t>Results of survey underestimate ability</a:t>
            </a:r>
          </a:p>
          <a:p>
            <a:pPr lvl="1"/>
            <a:r>
              <a:rPr lang="en-US" dirty="0" smtClean="0"/>
              <a:t>Some responded what they DID disaggregate not what they COULD</a:t>
            </a:r>
          </a:p>
          <a:p>
            <a:pPr lvl="1"/>
            <a:r>
              <a:rPr lang="en-US" dirty="0" smtClean="0"/>
              <a:t>Some countries using WGSS did not complete form</a:t>
            </a:r>
          </a:p>
          <a:p>
            <a:pPr lvl="1"/>
            <a:r>
              <a:rPr lang="en-US" dirty="0" smtClean="0"/>
              <a:t>Some countries we know have used or are planning to use WGSS did not respond</a:t>
            </a:r>
          </a:p>
          <a:p>
            <a:r>
              <a:rPr lang="en-US" dirty="0" smtClean="0"/>
              <a:t>Need to have capacity building and dissemination of WGSS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045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/>
              <a:t>THANK YOU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871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Leaving No One Behind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Overriding principle of SDGs is the global eradication of disadvantage, which is consistent with the CRPD</a:t>
            </a:r>
          </a:p>
          <a:p>
            <a:r>
              <a:rPr lang="en-US" sz="3600" dirty="0" smtClean="0"/>
              <a:t>Two type of disability indicators</a:t>
            </a:r>
          </a:p>
          <a:p>
            <a:pPr lvl="1"/>
            <a:r>
              <a:rPr lang="en-US" sz="3600" dirty="0" smtClean="0"/>
              <a:t>General SDG indicators disaggregated by disability</a:t>
            </a:r>
          </a:p>
          <a:p>
            <a:pPr lvl="1"/>
            <a:r>
              <a:rPr lang="en-US" sz="3600" dirty="0" smtClean="0"/>
              <a:t>Special indicators addressing particular concerns of people with disabilities</a:t>
            </a:r>
          </a:p>
        </p:txBody>
      </p:sp>
    </p:spTree>
    <p:extLst>
      <p:ext uri="{BB962C8B-B14F-4D97-AF65-F5344CB8AC3E}">
        <p14:creationId xmlns:p14="http://schemas.microsoft.com/office/powerpoint/2010/main" val="159883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Washington Group Short Set and the SDGs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WG Short Set can be used to disaggregate person level SDG indicators</a:t>
            </a:r>
          </a:p>
          <a:p>
            <a:pPr lvl="1"/>
            <a:r>
              <a:rPr lang="en-US" sz="3600" dirty="0" smtClean="0"/>
              <a:t>Tested methodology</a:t>
            </a:r>
          </a:p>
          <a:p>
            <a:pPr lvl="1"/>
            <a:r>
              <a:rPr lang="en-US" sz="3600" dirty="0" smtClean="0"/>
              <a:t>Designed to be internationally comparable</a:t>
            </a:r>
          </a:p>
          <a:p>
            <a:pPr lvl="1"/>
            <a:r>
              <a:rPr lang="en-US" sz="3600" dirty="0" smtClean="0"/>
              <a:t>Easy to incorporate into existing data collection tools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6788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Purpose of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 investigate the current capacity of national statistical office to disaggregate SDG indicators by disability status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3304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Determined which indicators were suitable for disaggregation by disability, i.e., at the person level </a:t>
            </a:r>
          </a:p>
          <a:p>
            <a:pPr lvl="1"/>
            <a:r>
              <a:rPr lang="en-US" dirty="0" smtClean="0"/>
              <a:t>65 indicators</a:t>
            </a:r>
          </a:p>
          <a:p>
            <a:pPr lvl="1"/>
            <a:r>
              <a:rPr lang="en-US" dirty="0" smtClean="0"/>
              <a:t>In areas of </a:t>
            </a:r>
            <a:r>
              <a:rPr lang="en-US" dirty="0"/>
              <a:t>poverty, hunger, health, education, gender, water and sanitation, energy, employment, inequality, cities, climate, and justice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Identified countries that have at one time participated in WG meetings or activities</a:t>
            </a:r>
          </a:p>
          <a:p>
            <a:r>
              <a:rPr lang="en-US" dirty="0" smtClean="0"/>
              <a:t>Sent out survey requesting</a:t>
            </a:r>
          </a:p>
          <a:p>
            <a:pPr lvl="1"/>
            <a:r>
              <a:rPr lang="en-US" dirty="0" smtClean="0"/>
              <a:t> information on ability to generate these indicators</a:t>
            </a:r>
          </a:p>
          <a:p>
            <a:pPr lvl="1"/>
            <a:r>
              <a:rPr lang="en-US" dirty="0" smtClean="0"/>
              <a:t>Questions available for disaggregating by disability</a:t>
            </a:r>
          </a:p>
        </p:txBody>
      </p:sp>
    </p:spTree>
    <p:extLst>
      <p:ext uri="{BB962C8B-B14F-4D97-AF65-F5344CB8AC3E}">
        <p14:creationId xmlns:p14="http://schemas.microsoft.com/office/powerpoint/2010/main" val="56825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Categorization of indicators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0"/>
            <a:r>
              <a:rPr lang="en-US" sz="3600" dirty="0"/>
              <a:t>Can be produced and disaggregated by disability;</a:t>
            </a:r>
          </a:p>
          <a:p>
            <a:pPr lvl="0"/>
            <a:r>
              <a:rPr lang="en-US" sz="3600" dirty="0"/>
              <a:t>Can be produced for the general population, but not disaggregated by disability;</a:t>
            </a:r>
          </a:p>
          <a:p>
            <a:pPr lvl="0"/>
            <a:r>
              <a:rPr lang="en-US" sz="3600" dirty="0"/>
              <a:t>Cannot be produced, even for the general population; and</a:t>
            </a:r>
          </a:p>
          <a:p>
            <a:pPr lvl="0"/>
            <a:r>
              <a:rPr lang="en-US" sz="3600" dirty="0"/>
              <a:t>Uncertain about whether it can be produced.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7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Thirty-nine countries responded, with thirty-seven having usable responses</a:t>
            </a:r>
          </a:p>
          <a:p>
            <a:r>
              <a:rPr lang="en-US" dirty="0" smtClean="0"/>
              <a:t>Results most likely underestimate ability to disaggregate indicators by disability</a:t>
            </a:r>
          </a:p>
          <a:p>
            <a:pPr lvl="1"/>
            <a:r>
              <a:rPr lang="en-US" dirty="0" smtClean="0"/>
              <a:t>Some countries reported they could not disaggregate even though they had WG questions on data tools used for indicators. </a:t>
            </a:r>
          </a:p>
          <a:p>
            <a:pPr lvl="1"/>
            <a:r>
              <a:rPr lang="en-US" dirty="0" smtClean="0"/>
              <a:t>Two countries with disability questions in surveys (one with WGSS) didn’t  respond about what they could disaggregate so were excluded from results</a:t>
            </a:r>
          </a:p>
          <a:p>
            <a:pPr lvl="1"/>
            <a:r>
              <a:rPr lang="en-US" dirty="0" smtClean="0"/>
              <a:t>Some countries that have used WGSS did not respond</a:t>
            </a:r>
          </a:p>
          <a:p>
            <a:pPr lvl="1"/>
            <a:r>
              <a:rPr lang="en-US" dirty="0" smtClean="0"/>
              <a:t>More countries are planning on using WGSS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4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indicators could not be produced for the general population</a:t>
            </a:r>
          </a:p>
          <a:p>
            <a:r>
              <a:rPr lang="en-US" dirty="0" smtClean="0"/>
              <a:t>Of those that could be produced for general population, ability to disaggregate varied a lot by country</a:t>
            </a:r>
          </a:p>
          <a:p>
            <a:r>
              <a:rPr lang="en-US" dirty="0" smtClean="0"/>
              <a:t>Some examples </a:t>
            </a:r>
          </a:p>
          <a:p>
            <a:endParaRPr lang="en-US" dirty="0"/>
          </a:p>
          <a:p>
            <a:r>
              <a:rPr lang="en-US" dirty="0" smtClean="0"/>
              <a:t>Egypt could disaggregate 6 of the 18 indicators they could produce</a:t>
            </a:r>
          </a:p>
          <a:p>
            <a:r>
              <a:rPr lang="en-US" dirty="0" smtClean="0"/>
              <a:t>Australia 18 of 29</a:t>
            </a:r>
          </a:p>
          <a:p>
            <a:r>
              <a:rPr lang="en-US" dirty="0" smtClean="0"/>
              <a:t>Peru 4 of 25</a:t>
            </a:r>
          </a:p>
          <a:p>
            <a:r>
              <a:rPr lang="en-US" dirty="0" smtClean="0"/>
              <a:t>UAE 4 of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8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that more than 10 (of 37) countries can produce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072533"/>
              </p:ext>
            </p:extLst>
          </p:nvPr>
        </p:nvGraphicFramePr>
        <p:xfrm>
          <a:off x="386079" y="1825623"/>
          <a:ext cx="11277600" cy="4630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1"/>
                <a:gridCol w="7132320"/>
                <a:gridCol w="2011679"/>
              </a:tblGrid>
              <a:tr h="602576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Countries</a:t>
                      </a:r>
                      <a:endParaRPr lang="en-US" dirty="0"/>
                    </a:p>
                  </a:txBody>
                  <a:tcPr/>
                </a:tc>
              </a:tr>
              <a:tr h="9277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1.1.1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Proportion of population below the international poverty line, by sex, age, employment status and geographical location (urban/rural)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8201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1.2.1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Proportion of population living below the national poverty line, by sex and age 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8201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6.1.1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Proportion of population using safely managed drinking water services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6025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7.1.1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Times New Roman" charset="0"/>
                          <a:cs typeface="Times New Roman" charset="0"/>
                        </a:rPr>
                        <a:t>Percentage of population with access to electricity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8201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8.6.1</a:t>
                      </a:r>
                      <a:endParaRPr lang="en-US" sz="20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Proportion of youth (aged 15-24 years) not in education, employment or training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16</a:t>
                      </a:r>
                      <a:endParaRPr lang="en-US" sz="20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37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864</Words>
  <Application>Microsoft Office PowerPoint</Application>
  <PresentationFormat>Custom</PresentationFormat>
  <Paragraphs>120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Disaggregating the SDGs by Disability</vt:lpstr>
      <vt:lpstr>Leaving No One Behind</vt:lpstr>
      <vt:lpstr>Washington Group Short Set and the SDGs</vt:lpstr>
      <vt:lpstr>Purpose of Study</vt:lpstr>
      <vt:lpstr>Steps</vt:lpstr>
      <vt:lpstr>Categorization of indicators</vt:lpstr>
      <vt:lpstr>Results</vt:lpstr>
      <vt:lpstr>PowerPoint Presentation</vt:lpstr>
      <vt:lpstr>Indicators that more than 10 (of 37) countries can produce</vt:lpstr>
      <vt:lpstr>Indicators that 5 to 10 (of 37) countries can produce  (1 of 3)</vt:lpstr>
      <vt:lpstr>Indicators that 5 to 10 (of 37) countries can produce  (2 of 3)</vt:lpstr>
      <vt:lpstr>Indicators that 5 to 10 (of 37) countries can produce  (3 of 3)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Disaggregating the SDGs by Disability</dc:title>
  <dc:creator>Daniel Mont</dc:creator>
  <cp:lastModifiedBy>Emma Bird</cp:lastModifiedBy>
  <cp:revision>8</cp:revision>
  <dcterms:created xsi:type="dcterms:W3CDTF">2016-12-01T06:42:06Z</dcterms:created>
  <dcterms:modified xsi:type="dcterms:W3CDTF">2016-12-19T11:27:20Z</dcterms:modified>
</cp:coreProperties>
</file>