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14"/>
  </p:notesMasterIdLst>
  <p:handoutMasterIdLst>
    <p:handoutMasterId r:id="rId15"/>
  </p:handoutMasterIdLst>
  <p:sldIdLst>
    <p:sldId id="256" r:id="rId3"/>
    <p:sldId id="394" r:id="rId4"/>
    <p:sldId id="367" r:id="rId5"/>
    <p:sldId id="347" r:id="rId6"/>
    <p:sldId id="395" r:id="rId7"/>
    <p:sldId id="360" r:id="rId8"/>
    <p:sldId id="398" r:id="rId9"/>
    <p:sldId id="399" r:id="rId10"/>
    <p:sldId id="400" r:id="rId11"/>
    <p:sldId id="401" r:id="rId12"/>
    <p:sldId id="355"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B0FA40F-2DF0-8C4B-9854-D7C95BA65452}">
          <p14:sldIdLst>
            <p14:sldId id="256"/>
            <p14:sldId id="394"/>
            <p14:sldId id="367"/>
            <p14:sldId id="347"/>
            <p14:sldId id="395"/>
            <p14:sldId id="360"/>
            <p14:sldId id="398"/>
            <p14:sldId id="399"/>
            <p14:sldId id="400"/>
            <p14:sldId id="401"/>
            <p14:sldId id="35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Hooper" initials="" lastIdx="1" clrIdx="0"/>
  <p:cmAuthor id="1" name="Francesca  Perucci"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1A7"/>
    <a:srgbClr val="FFD72B"/>
    <a:srgbClr val="6FC9F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73136" autoAdjust="0"/>
  </p:normalViewPr>
  <p:slideViewPr>
    <p:cSldViewPr snapToGrid="0" snapToObjects="1">
      <p:cViewPr varScale="1">
        <p:scale>
          <a:sx n="85" d="100"/>
          <a:sy n="85" d="100"/>
        </p:scale>
        <p:origin x="-248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C65DA-0D5C-4F48-8B79-AD155107B426}" type="doc">
      <dgm:prSet loTypeId="urn:microsoft.com/office/officeart/2005/8/layout/venn1" loCatId="relationship" qsTypeId="urn:microsoft.com/office/officeart/2005/8/quickstyle/simple1" qsCatId="simple" csTypeId="urn:microsoft.com/office/officeart/2005/8/colors/accent1_2" csCatId="accent1" phldr="1"/>
      <dgm:spPr/>
    </dgm:pt>
    <dgm:pt modelId="{5ED86C06-371A-46C5-B106-AA9175767391}">
      <dgm:prSet phldrT="[Text]"/>
      <dgm:spPr>
        <a:solidFill>
          <a:schemeClr val="accent1">
            <a:lumMod val="40000"/>
            <a:lumOff val="60000"/>
          </a:schemeClr>
        </a:solidFill>
      </dgm:spPr>
      <dgm:t>
        <a:bodyPr/>
        <a:lstStyle/>
        <a:p>
          <a:r>
            <a:rPr lang="en-US" b="1" dirty="0" smtClean="0"/>
            <a:t>Economic</a:t>
          </a:r>
          <a:endParaRPr lang="en-GB" b="1" dirty="0"/>
        </a:p>
      </dgm:t>
    </dgm:pt>
    <dgm:pt modelId="{1ECCF0FB-EBC8-4EA7-B8FB-6C1CC498D6E8}" type="parTrans" cxnId="{4D7168BF-D2D4-4F4A-A6F3-5200542BB19B}">
      <dgm:prSet/>
      <dgm:spPr/>
      <dgm:t>
        <a:bodyPr/>
        <a:lstStyle/>
        <a:p>
          <a:endParaRPr lang="en-GB"/>
        </a:p>
      </dgm:t>
    </dgm:pt>
    <dgm:pt modelId="{B3337192-1A16-4110-9214-1C782B25A73E}" type="sibTrans" cxnId="{4D7168BF-D2D4-4F4A-A6F3-5200542BB19B}">
      <dgm:prSet/>
      <dgm:spPr/>
      <dgm:t>
        <a:bodyPr/>
        <a:lstStyle/>
        <a:p>
          <a:endParaRPr lang="en-GB"/>
        </a:p>
      </dgm:t>
    </dgm:pt>
    <dgm:pt modelId="{84A2F1FB-D520-4605-B3A3-A3BD65091B9B}">
      <dgm:prSet phldrT="[Text]"/>
      <dgm:spPr>
        <a:solidFill>
          <a:srgbClr val="92D050">
            <a:alpha val="50000"/>
          </a:srgbClr>
        </a:solidFill>
      </dgm:spPr>
      <dgm:t>
        <a:bodyPr/>
        <a:lstStyle/>
        <a:p>
          <a:r>
            <a:rPr lang="en-US" b="1" dirty="0" smtClean="0"/>
            <a:t>Environmental</a:t>
          </a:r>
        </a:p>
      </dgm:t>
    </dgm:pt>
    <dgm:pt modelId="{AA9A6D15-0FE2-49AC-B7CC-D741B52125FD}" type="parTrans" cxnId="{39F20F9B-A309-4DC5-9CA2-BF2A2E4B9278}">
      <dgm:prSet/>
      <dgm:spPr/>
      <dgm:t>
        <a:bodyPr/>
        <a:lstStyle/>
        <a:p>
          <a:endParaRPr lang="en-GB"/>
        </a:p>
      </dgm:t>
    </dgm:pt>
    <dgm:pt modelId="{3AA76E06-3375-409F-B323-08FE74DF53CF}" type="sibTrans" cxnId="{39F20F9B-A309-4DC5-9CA2-BF2A2E4B9278}">
      <dgm:prSet/>
      <dgm:spPr/>
      <dgm:t>
        <a:bodyPr/>
        <a:lstStyle/>
        <a:p>
          <a:endParaRPr lang="en-GB"/>
        </a:p>
      </dgm:t>
    </dgm:pt>
    <dgm:pt modelId="{D58980F3-D303-4A5C-BF02-83C526FD34BC}">
      <dgm:prSet phldrT="[Text]"/>
      <dgm:spPr>
        <a:solidFill>
          <a:schemeClr val="accent2">
            <a:lumMod val="60000"/>
            <a:lumOff val="40000"/>
            <a:alpha val="50000"/>
          </a:schemeClr>
        </a:solidFill>
      </dgm:spPr>
      <dgm:t>
        <a:bodyPr/>
        <a:lstStyle/>
        <a:p>
          <a:r>
            <a:rPr lang="en-US" b="1" dirty="0" smtClean="0"/>
            <a:t>Social</a:t>
          </a:r>
          <a:endParaRPr lang="en-GB" b="1" dirty="0"/>
        </a:p>
      </dgm:t>
    </dgm:pt>
    <dgm:pt modelId="{36651561-02D5-486E-9BDB-D5F9BE921285}" type="parTrans" cxnId="{9531E91D-C2C6-4064-8AAF-DA3EABE85701}">
      <dgm:prSet/>
      <dgm:spPr/>
      <dgm:t>
        <a:bodyPr/>
        <a:lstStyle/>
        <a:p>
          <a:endParaRPr lang="en-GB"/>
        </a:p>
      </dgm:t>
    </dgm:pt>
    <dgm:pt modelId="{C9D5B08C-7E80-425E-AEC6-D564E8DFCE57}" type="sibTrans" cxnId="{9531E91D-C2C6-4064-8AAF-DA3EABE85701}">
      <dgm:prSet/>
      <dgm:spPr/>
      <dgm:t>
        <a:bodyPr/>
        <a:lstStyle/>
        <a:p>
          <a:endParaRPr lang="en-GB"/>
        </a:p>
      </dgm:t>
    </dgm:pt>
    <dgm:pt modelId="{184D0892-3379-4F65-8C02-A40009D7A399}" type="pres">
      <dgm:prSet presAssocID="{EF3C65DA-0D5C-4F48-8B79-AD155107B426}" presName="compositeShape" presStyleCnt="0">
        <dgm:presLayoutVars>
          <dgm:chMax val="7"/>
          <dgm:dir/>
          <dgm:resizeHandles val="exact"/>
        </dgm:presLayoutVars>
      </dgm:prSet>
      <dgm:spPr/>
    </dgm:pt>
    <dgm:pt modelId="{A54DC088-9DB2-4561-AE6D-80E8BAB1B151}" type="pres">
      <dgm:prSet presAssocID="{5ED86C06-371A-46C5-B106-AA9175767391}" presName="circ1" presStyleLbl="vennNode1" presStyleIdx="0" presStyleCnt="3"/>
      <dgm:spPr/>
      <dgm:t>
        <a:bodyPr/>
        <a:lstStyle/>
        <a:p>
          <a:endParaRPr lang="en-US"/>
        </a:p>
      </dgm:t>
    </dgm:pt>
    <dgm:pt modelId="{4104646C-236D-4650-9CA0-03F15C494E52}" type="pres">
      <dgm:prSet presAssocID="{5ED86C06-371A-46C5-B106-AA9175767391}" presName="circ1Tx" presStyleLbl="revTx" presStyleIdx="0" presStyleCnt="0">
        <dgm:presLayoutVars>
          <dgm:chMax val="0"/>
          <dgm:chPref val="0"/>
          <dgm:bulletEnabled val="1"/>
        </dgm:presLayoutVars>
      </dgm:prSet>
      <dgm:spPr/>
      <dgm:t>
        <a:bodyPr/>
        <a:lstStyle/>
        <a:p>
          <a:endParaRPr lang="en-US"/>
        </a:p>
      </dgm:t>
    </dgm:pt>
    <dgm:pt modelId="{A6293867-B104-4407-B657-36BB300032A3}" type="pres">
      <dgm:prSet presAssocID="{84A2F1FB-D520-4605-B3A3-A3BD65091B9B}" presName="circ2" presStyleLbl="vennNode1" presStyleIdx="1" presStyleCnt="3"/>
      <dgm:spPr/>
      <dgm:t>
        <a:bodyPr/>
        <a:lstStyle/>
        <a:p>
          <a:endParaRPr lang="en-GB"/>
        </a:p>
      </dgm:t>
    </dgm:pt>
    <dgm:pt modelId="{72249E19-16A5-401F-B4D6-5D774A2DFF05}" type="pres">
      <dgm:prSet presAssocID="{84A2F1FB-D520-4605-B3A3-A3BD65091B9B}" presName="circ2Tx" presStyleLbl="revTx" presStyleIdx="0" presStyleCnt="0">
        <dgm:presLayoutVars>
          <dgm:chMax val="0"/>
          <dgm:chPref val="0"/>
          <dgm:bulletEnabled val="1"/>
        </dgm:presLayoutVars>
      </dgm:prSet>
      <dgm:spPr/>
      <dgm:t>
        <a:bodyPr/>
        <a:lstStyle/>
        <a:p>
          <a:endParaRPr lang="en-GB"/>
        </a:p>
      </dgm:t>
    </dgm:pt>
    <dgm:pt modelId="{8DE79559-4D8F-4C50-B63B-903D267F5C4F}" type="pres">
      <dgm:prSet presAssocID="{D58980F3-D303-4A5C-BF02-83C526FD34BC}" presName="circ3" presStyleLbl="vennNode1" presStyleIdx="2" presStyleCnt="3"/>
      <dgm:spPr/>
      <dgm:t>
        <a:bodyPr/>
        <a:lstStyle/>
        <a:p>
          <a:endParaRPr lang="en-US"/>
        </a:p>
      </dgm:t>
    </dgm:pt>
    <dgm:pt modelId="{121EBE9D-B8E0-4FF9-9E83-464E5FF66EE5}" type="pres">
      <dgm:prSet presAssocID="{D58980F3-D303-4A5C-BF02-83C526FD34BC}" presName="circ3Tx" presStyleLbl="revTx" presStyleIdx="0" presStyleCnt="0">
        <dgm:presLayoutVars>
          <dgm:chMax val="0"/>
          <dgm:chPref val="0"/>
          <dgm:bulletEnabled val="1"/>
        </dgm:presLayoutVars>
      </dgm:prSet>
      <dgm:spPr/>
      <dgm:t>
        <a:bodyPr/>
        <a:lstStyle/>
        <a:p>
          <a:endParaRPr lang="en-US"/>
        </a:p>
      </dgm:t>
    </dgm:pt>
  </dgm:ptLst>
  <dgm:cxnLst>
    <dgm:cxn modelId="{76C74D47-20C8-43D8-B207-964D8D30647F}" type="presOf" srcId="{D58980F3-D303-4A5C-BF02-83C526FD34BC}" destId="{8DE79559-4D8F-4C50-B63B-903D267F5C4F}" srcOrd="0" destOrd="0" presId="urn:microsoft.com/office/officeart/2005/8/layout/venn1"/>
    <dgm:cxn modelId="{1DA1F820-4D8C-41EC-BA54-43F1CC518812}" type="presOf" srcId="{84A2F1FB-D520-4605-B3A3-A3BD65091B9B}" destId="{72249E19-16A5-401F-B4D6-5D774A2DFF05}" srcOrd="1" destOrd="0" presId="urn:microsoft.com/office/officeart/2005/8/layout/venn1"/>
    <dgm:cxn modelId="{4D7168BF-D2D4-4F4A-A6F3-5200542BB19B}" srcId="{EF3C65DA-0D5C-4F48-8B79-AD155107B426}" destId="{5ED86C06-371A-46C5-B106-AA9175767391}" srcOrd="0" destOrd="0" parTransId="{1ECCF0FB-EBC8-4EA7-B8FB-6C1CC498D6E8}" sibTransId="{B3337192-1A16-4110-9214-1C782B25A73E}"/>
    <dgm:cxn modelId="{41CCAC3E-2741-4DF9-8B77-1E451C58566B}" type="presOf" srcId="{84A2F1FB-D520-4605-B3A3-A3BD65091B9B}" destId="{A6293867-B104-4407-B657-36BB300032A3}" srcOrd="0" destOrd="0" presId="urn:microsoft.com/office/officeart/2005/8/layout/venn1"/>
    <dgm:cxn modelId="{FAC18422-8F34-4124-9D85-165FE45662C8}" type="presOf" srcId="{5ED86C06-371A-46C5-B106-AA9175767391}" destId="{A54DC088-9DB2-4561-AE6D-80E8BAB1B151}" srcOrd="0" destOrd="0" presId="urn:microsoft.com/office/officeart/2005/8/layout/venn1"/>
    <dgm:cxn modelId="{4AC33201-D256-461F-AC9F-053572037E23}" type="presOf" srcId="{EF3C65DA-0D5C-4F48-8B79-AD155107B426}" destId="{184D0892-3379-4F65-8C02-A40009D7A399}" srcOrd="0" destOrd="0" presId="urn:microsoft.com/office/officeart/2005/8/layout/venn1"/>
    <dgm:cxn modelId="{165E8C83-40E7-4BB7-9D46-0813BE83BAD5}" type="presOf" srcId="{5ED86C06-371A-46C5-B106-AA9175767391}" destId="{4104646C-236D-4650-9CA0-03F15C494E52}" srcOrd="1" destOrd="0" presId="urn:microsoft.com/office/officeart/2005/8/layout/venn1"/>
    <dgm:cxn modelId="{39F20F9B-A309-4DC5-9CA2-BF2A2E4B9278}" srcId="{EF3C65DA-0D5C-4F48-8B79-AD155107B426}" destId="{84A2F1FB-D520-4605-B3A3-A3BD65091B9B}" srcOrd="1" destOrd="0" parTransId="{AA9A6D15-0FE2-49AC-B7CC-D741B52125FD}" sibTransId="{3AA76E06-3375-409F-B323-08FE74DF53CF}"/>
    <dgm:cxn modelId="{64A5366E-15D9-4D7C-8DC1-C8970B795B6B}" type="presOf" srcId="{D58980F3-D303-4A5C-BF02-83C526FD34BC}" destId="{121EBE9D-B8E0-4FF9-9E83-464E5FF66EE5}" srcOrd="1" destOrd="0" presId="urn:microsoft.com/office/officeart/2005/8/layout/venn1"/>
    <dgm:cxn modelId="{9531E91D-C2C6-4064-8AAF-DA3EABE85701}" srcId="{EF3C65DA-0D5C-4F48-8B79-AD155107B426}" destId="{D58980F3-D303-4A5C-BF02-83C526FD34BC}" srcOrd="2" destOrd="0" parTransId="{36651561-02D5-486E-9BDB-D5F9BE921285}" sibTransId="{C9D5B08C-7E80-425E-AEC6-D564E8DFCE57}"/>
    <dgm:cxn modelId="{95D82766-1B70-4C4C-A85F-9DB901E4E851}" type="presParOf" srcId="{184D0892-3379-4F65-8C02-A40009D7A399}" destId="{A54DC088-9DB2-4561-AE6D-80E8BAB1B151}" srcOrd="0" destOrd="0" presId="urn:microsoft.com/office/officeart/2005/8/layout/venn1"/>
    <dgm:cxn modelId="{46D97982-5DA4-4008-90B0-98D809CFFA4C}" type="presParOf" srcId="{184D0892-3379-4F65-8C02-A40009D7A399}" destId="{4104646C-236D-4650-9CA0-03F15C494E52}" srcOrd="1" destOrd="0" presId="urn:microsoft.com/office/officeart/2005/8/layout/venn1"/>
    <dgm:cxn modelId="{D8D52449-C7C7-4CFF-AB22-4F5BA561FC0C}" type="presParOf" srcId="{184D0892-3379-4F65-8C02-A40009D7A399}" destId="{A6293867-B104-4407-B657-36BB300032A3}" srcOrd="2" destOrd="0" presId="urn:microsoft.com/office/officeart/2005/8/layout/venn1"/>
    <dgm:cxn modelId="{B5025BBB-6564-4A06-B64F-793EB4A1A675}" type="presParOf" srcId="{184D0892-3379-4F65-8C02-A40009D7A399}" destId="{72249E19-16A5-401F-B4D6-5D774A2DFF05}" srcOrd="3" destOrd="0" presId="urn:microsoft.com/office/officeart/2005/8/layout/venn1"/>
    <dgm:cxn modelId="{9AC5E91B-ED37-43E4-BC69-269B6D890C4E}" type="presParOf" srcId="{184D0892-3379-4F65-8C02-A40009D7A399}" destId="{8DE79559-4D8F-4C50-B63B-903D267F5C4F}" srcOrd="4" destOrd="0" presId="urn:microsoft.com/office/officeart/2005/8/layout/venn1"/>
    <dgm:cxn modelId="{35DCE4D2-6CA9-4EE6-8C40-7A0EB1D7D353}" type="presParOf" srcId="{184D0892-3379-4F65-8C02-A40009D7A399}" destId="{121EBE9D-B8E0-4FF9-9E83-464E5FF66EE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DC088-9DB2-4561-AE6D-80E8BAB1B151}">
      <dsp:nvSpPr>
        <dsp:cNvPr id="0" name=""/>
        <dsp:cNvSpPr/>
      </dsp:nvSpPr>
      <dsp:spPr>
        <a:xfrm>
          <a:off x="703783" y="38938"/>
          <a:ext cx="1869033" cy="1869033"/>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b="1" kern="1200" dirty="0" smtClean="0"/>
            <a:t>Economic</a:t>
          </a:r>
          <a:endParaRPr lang="en-GB" sz="1400" b="1" kern="1200" dirty="0"/>
        </a:p>
      </dsp:txBody>
      <dsp:txXfrm>
        <a:off x="952987" y="366019"/>
        <a:ext cx="1370624" cy="841065"/>
      </dsp:txXfrm>
    </dsp:sp>
    <dsp:sp modelId="{A6293867-B104-4407-B657-36BB300032A3}">
      <dsp:nvSpPr>
        <dsp:cNvPr id="0" name=""/>
        <dsp:cNvSpPr/>
      </dsp:nvSpPr>
      <dsp:spPr>
        <a:xfrm>
          <a:off x="1378192" y="1207084"/>
          <a:ext cx="1869033" cy="1869033"/>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b="1" kern="1200" dirty="0" smtClean="0"/>
            <a:t>Environmental</a:t>
          </a:r>
        </a:p>
      </dsp:txBody>
      <dsp:txXfrm>
        <a:off x="1949805" y="1689917"/>
        <a:ext cx="1121420" cy="1027968"/>
      </dsp:txXfrm>
    </dsp:sp>
    <dsp:sp modelId="{8DE79559-4D8F-4C50-B63B-903D267F5C4F}">
      <dsp:nvSpPr>
        <dsp:cNvPr id="0" name=""/>
        <dsp:cNvSpPr/>
      </dsp:nvSpPr>
      <dsp:spPr>
        <a:xfrm>
          <a:off x="29373" y="1207084"/>
          <a:ext cx="1869033" cy="1869033"/>
        </a:xfrm>
        <a:prstGeom prst="ellipse">
          <a:avLst/>
        </a:prstGeom>
        <a:solidFill>
          <a:schemeClr val="accent2">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b="1" kern="1200" dirty="0" smtClean="0"/>
            <a:t>Social</a:t>
          </a:r>
          <a:endParaRPr lang="en-GB" sz="1400" b="1" kern="1200" dirty="0"/>
        </a:p>
      </dsp:txBody>
      <dsp:txXfrm>
        <a:off x="205374" y="1689917"/>
        <a:ext cx="1121420" cy="102796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1868B75-13E5-4B9A-BDF2-907A80853BA4}" type="datetimeFigureOut">
              <a:rPr lang="en-GB" smtClean="0"/>
              <a:t>19/12/2016</a:t>
            </a:fld>
            <a:endParaRPr lang="en-GB"/>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95F8E89-B361-469E-A000-FA77FDC091A4}" type="slidenum">
              <a:rPr lang="en-GB" smtClean="0"/>
              <a:t>‹#›</a:t>
            </a:fld>
            <a:endParaRPr lang="en-GB"/>
          </a:p>
        </p:txBody>
      </p:sp>
    </p:spTree>
    <p:extLst>
      <p:ext uri="{BB962C8B-B14F-4D97-AF65-F5344CB8AC3E}">
        <p14:creationId xmlns:p14="http://schemas.microsoft.com/office/powerpoint/2010/main" val="574222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C9C9A28-7990-8343-89CF-319E33F6AA3B}" type="datetimeFigureOut">
              <a:rPr lang="en-US" smtClean="0"/>
              <a:t>12/19/2016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B2EB8F3-D2BA-3D4B-A314-38C0A299855D}" type="slidenum">
              <a:rPr lang="en-US" smtClean="0"/>
              <a:t>‹#›</a:t>
            </a:fld>
            <a:endParaRPr lang="en-US" dirty="0"/>
          </a:p>
        </p:txBody>
      </p:sp>
    </p:spTree>
    <p:extLst>
      <p:ext uri="{BB962C8B-B14F-4D97-AF65-F5344CB8AC3E}">
        <p14:creationId xmlns:p14="http://schemas.microsoft.com/office/powerpoint/2010/main" val="29559133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err="1" smtClean="0"/>
              <a:t>hfh</a:t>
            </a:r>
            <a:endParaRPr lang="en-GB" sz="1200" dirty="0"/>
          </a:p>
        </p:txBody>
      </p:sp>
      <p:sp>
        <p:nvSpPr>
          <p:cNvPr id="4" name="Slide Number Placeholder 3"/>
          <p:cNvSpPr>
            <a:spLocks noGrp="1"/>
          </p:cNvSpPr>
          <p:nvPr>
            <p:ph type="sldNum" sz="quarter" idx="10"/>
          </p:nvPr>
        </p:nvSpPr>
        <p:spPr/>
        <p:txBody>
          <a:bodyPr/>
          <a:lstStyle/>
          <a:p>
            <a:fld id="{2B2EB8F3-D2BA-3D4B-A314-38C0A299855D}" type="slidenum">
              <a:rPr lang="en-US" smtClean="0"/>
              <a:t>1</a:t>
            </a:fld>
            <a:endParaRPr lang="en-US" dirty="0"/>
          </a:p>
        </p:txBody>
      </p:sp>
    </p:spTree>
    <p:extLst>
      <p:ext uri="{BB962C8B-B14F-4D97-AF65-F5344CB8AC3E}">
        <p14:creationId xmlns:p14="http://schemas.microsoft.com/office/powerpoint/2010/main" val="193195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en-US" sz="1200" dirty="0" smtClean="0">
                <a:latin typeface="Arial" panose="020B0604020202020204" pitchFamily="34" charset="0"/>
                <a:cs typeface="Arial" panose="020B0604020202020204" pitchFamily="34" charset="0"/>
              </a:rPr>
              <a:t>Adopted in September 2015 at the UN Summit for Sustainable Development, as the new global development framework for the next 15 years (2015-2030)</a:t>
            </a:r>
          </a:p>
          <a:p>
            <a:endParaRPr lang="en-US" dirty="0" smtClean="0"/>
          </a:p>
          <a:p>
            <a:r>
              <a:rPr lang="en-US" dirty="0" smtClean="0"/>
              <a:t>- Outcome</a:t>
            </a:r>
            <a:r>
              <a:rPr lang="en-US" baseline="0" dirty="0" smtClean="0"/>
              <a:t> document “Transforming our world: the 2030 Agenda for Sustainable Development”</a:t>
            </a:r>
            <a:endParaRPr lang="en-US" dirty="0" smtClean="0"/>
          </a:p>
          <a:p>
            <a:r>
              <a:rPr lang="en-US" dirty="0" smtClean="0"/>
              <a:t>- The 17 goals</a:t>
            </a:r>
            <a:r>
              <a:rPr lang="en-US" baseline="0" dirty="0" smtClean="0"/>
              <a:t> and 169 targets aim at tackling key systemic barriers to sustainable development.</a:t>
            </a:r>
            <a:endParaRPr lang="en-GB" dirty="0"/>
          </a:p>
        </p:txBody>
      </p:sp>
      <p:sp>
        <p:nvSpPr>
          <p:cNvPr id="4" name="Slide Number Placeholder 3"/>
          <p:cNvSpPr>
            <a:spLocks noGrp="1"/>
          </p:cNvSpPr>
          <p:nvPr>
            <p:ph type="sldNum" sz="quarter" idx="10"/>
          </p:nvPr>
        </p:nvSpPr>
        <p:spPr/>
        <p:txBody>
          <a:bodyPr/>
          <a:lstStyle/>
          <a:p>
            <a:fld id="{607A947E-667F-4EBD-BB99-DD9816672899}" type="slidenum">
              <a:rPr lang="en-GB" smtClean="0"/>
              <a:t>3</a:t>
            </a:fld>
            <a:endParaRPr lang="en-GB" dirty="0"/>
          </a:p>
        </p:txBody>
      </p:sp>
    </p:spTree>
    <p:extLst>
      <p:ext uri="{BB962C8B-B14F-4D97-AF65-F5344CB8AC3E}">
        <p14:creationId xmlns:p14="http://schemas.microsoft.com/office/powerpoint/2010/main" val="2065316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1200">
                <a:solidFill>
                  <a:schemeClr val="tx1"/>
                </a:solidFill>
                <a:latin typeface="Arial" charset="0"/>
                <a:ea typeface="MS PGothic" charset="0"/>
                <a:cs typeface="Arial" charset="0"/>
              </a:defRPr>
            </a:lvl1pPr>
            <a:lvl2pPr marL="742950" indent="-285750" defTabSz="923925">
              <a:defRPr sz="1200">
                <a:solidFill>
                  <a:schemeClr val="tx1"/>
                </a:solidFill>
                <a:latin typeface="Arial" charset="0"/>
                <a:ea typeface="MS PGothic" charset="0"/>
                <a:cs typeface="Arial" charset="0"/>
              </a:defRPr>
            </a:lvl2pPr>
            <a:lvl3pPr marL="1143000" indent="-228600" defTabSz="923925">
              <a:defRPr sz="1200">
                <a:solidFill>
                  <a:schemeClr val="tx1"/>
                </a:solidFill>
                <a:latin typeface="Arial" charset="0"/>
                <a:ea typeface="MS PGothic" charset="0"/>
                <a:cs typeface="Arial" charset="0"/>
              </a:defRPr>
            </a:lvl3pPr>
            <a:lvl4pPr marL="1600200" indent="-228600" defTabSz="923925">
              <a:defRPr sz="1200">
                <a:solidFill>
                  <a:schemeClr val="tx1"/>
                </a:solidFill>
                <a:latin typeface="Arial" charset="0"/>
                <a:ea typeface="MS PGothic" charset="0"/>
                <a:cs typeface="Arial" charset="0"/>
              </a:defRPr>
            </a:lvl4pPr>
            <a:lvl5pPr marL="2057400" indent="-228600" defTabSz="923925">
              <a:defRPr sz="1200">
                <a:solidFill>
                  <a:schemeClr val="tx1"/>
                </a:solidFill>
                <a:latin typeface="Arial" charset="0"/>
                <a:ea typeface="MS PGothic" charset="0"/>
                <a:cs typeface="Arial" charset="0"/>
              </a:defRPr>
            </a:lvl5pPr>
            <a:lvl6pPr marL="2514600" indent="-228600" defTabSz="923925" eaLnBrk="0" fontAlgn="base" hangingPunct="0">
              <a:spcBef>
                <a:spcPct val="30000"/>
              </a:spcBef>
              <a:spcAft>
                <a:spcPct val="0"/>
              </a:spcAft>
              <a:defRPr sz="1200">
                <a:solidFill>
                  <a:schemeClr val="tx1"/>
                </a:solidFill>
                <a:latin typeface="Arial" charset="0"/>
                <a:ea typeface="MS PGothic" charset="0"/>
                <a:cs typeface="Arial" charset="0"/>
              </a:defRPr>
            </a:lvl6pPr>
            <a:lvl7pPr marL="2971800" indent="-228600" defTabSz="923925" eaLnBrk="0" fontAlgn="base" hangingPunct="0">
              <a:spcBef>
                <a:spcPct val="30000"/>
              </a:spcBef>
              <a:spcAft>
                <a:spcPct val="0"/>
              </a:spcAft>
              <a:defRPr sz="1200">
                <a:solidFill>
                  <a:schemeClr val="tx1"/>
                </a:solidFill>
                <a:latin typeface="Arial" charset="0"/>
                <a:ea typeface="MS PGothic" charset="0"/>
                <a:cs typeface="Arial" charset="0"/>
              </a:defRPr>
            </a:lvl7pPr>
            <a:lvl8pPr marL="3429000" indent="-228600" defTabSz="923925" eaLnBrk="0" fontAlgn="base" hangingPunct="0">
              <a:spcBef>
                <a:spcPct val="30000"/>
              </a:spcBef>
              <a:spcAft>
                <a:spcPct val="0"/>
              </a:spcAft>
              <a:defRPr sz="1200">
                <a:solidFill>
                  <a:schemeClr val="tx1"/>
                </a:solidFill>
                <a:latin typeface="Arial" charset="0"/>
                <a:ea typeface="MS PGothic" charset="0"/>
                <a:cs typeface="Arial" charset="0"/>
              </a:defRPr>
            </a:lvl8pPr>
            <a:lvl9pPr marL="3886200" indent="-228600" defTabSz="923925" eaLnBrk="0" fontAlgn="base" hangingPunct="0">
              <a:spcBef>
                <a:spcPct val="30000"/>
              </a:spcBef>
              <a:spcAft>
                <a:spcPct val="0"/>
              </a:spcAft>
              <a:defRPr sz="1200">
                <a:solidFill>
                  <a:schemeClr val="tx1"/>
                </a:solidFill>
                <a:latin typeface="Arial" charset="0"/>
                <a:ea typeface="MS PGothic" charset="0"/>
                <a:cs typeface="Arial" charset="0"/>
              </a:defRPr>
            </a:lvl9pPr>
          </a:lstStyle>
          <a:p>
            <a:fld id="{DDAEDB22-0C3D-E944-BB11-E0365DA509DE}" type="slidenum">
              <a:rPr lang="en-US"/>
              <a:pPr/>
              <a:t>4</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en-US" sz="1200" b="0" dirty="0" smtClean="0">
                <a:latin typeface="Arial" charset="0"/>
                <a:cs typeface="+mn-cs"/>
              </a:rPr>
              <a:t>How disability has been integrated in the agenda: The 2030 Agenda holds a deep promise for persons with disabilities</a:t>
            </a:r>
          </a:p>
          <a:p>
            <a:pPr eaLnBrk="1" hangingPunct="1"/>
            <a:endParaRPr lang="en-US" dirty="0" smtClean="0">
              <a:ea typeface="MS PGothic" charset="0"/>
            </a:endParaRPr>
          </a:p>
          <a:p>
            <a:pPr eaLnBrk="1" hangingPunct="1"/>
            <a:r>
              <a:rPr lang="en-US" dirty="0" smtClean="0">
                <a:ea typeface="MS PGothic" charset="0"/>
              </a:rPr>
              <a:t>The word</a:t>
            </a:r>
            <a:r>
              <a:rPr lang="en-US" baseline="0" dirty="0" smtClean="0">
                <a:ea typeface="MS PGothic" charset="0"/>
              </a:rPr>
              <a:t> of “disability” or “</a:t>
            </a:r>
            <a:r>
              <a:rPr lang="en-US" baseline="0" dirty="0" err="1" smtClean="0">
                <a:ea typeface="MS PGothic" charset="0"/>
              </a:rPr>
              <a:t>PwD</a:t>
            </a:r>
            <a:r>
              <a:rPr lang="en-US" baseline="0" dirty="0" smtClean="0">
                <a:ea typeface="MS PGothic" charset="0"/>
              </a:rPr>
              <a:t>” appear 11 times. </a:t>
            </a:r>
            <a:endParaRPr lang="en-US" dirty="0">
              <a:ea typeface="MS PGothic" charset="0"/>
            </a:endParaRPr>
          </a:p>
        </p:txBody>
      </p:sp>
    </p:spTree>
    <p:extLst>
      <p:ext uri="{BB962C8B-B14F-4D97-AF65-F5344CB8AC3E}">
        <p14:creationId xmlns:p14="http://schemas.microsoft.com/office/powerpoint/2010/main" val="2987956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r>
              <a:rPr lang="en-US" dirty="0" smtClean="0"/>
              <a:t>What</a:t>
            </a:r>
            <a:r>
              <a:rPr lang="en-US" baseline="0" dirty="0" smtClean="0"/>
              <a:t> is the indicator framework?</a:t>
            </a:r>
          </a:p>
          <a:p>
            <a:endParaRPr lang="en-US" baseline="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the indicators proposed are intended for global reviews and are not necessarily applicable to all national contexts and country reviews. National ownership of member states' own national process are absolutely critical.</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smtClean="0"/>
              <a:t>Complemented by </a:t>
            </a:r>
            <a:r>
              <a:rPr lang="en-GB" sz="1200" b="1" dirty="0" smtClean="0"/>
              <a:t>indicators at the regional and national levels, </a:t>
            </a:r>
            <a:r>
              <a:rPr lang="en-GB" sz="1200" dirty="0" smtClean="0"/>
              <a:t>developed by Member States</a:t>
            </a:r>
            <a:endParaRPr lang="en-US" sz="1200"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IAEG-SDGs : 28 official</a:t>
            </a:r>
            <a:r>
              <a:rPr lang="en-US" baseline="0" dirty="0" smtClean="0"/>
              <a:t> members (NSOs) + Observers (NSO, International org., RCs, civil society groups, </a:t>
            </a:r>
            <a:r>
              <a:rPr lang="en-US" baseline="0" dirty="0" err="1" smtClean="0"/>
              <a:t>etc</a:t>
            </a:r>
            <a:r>
              <a:rPr lang="en-US" baseline="0" dirty="0" smtClean="0"/>
              <a:t>), overseen by SC, with UNSD being a secretariat.</a:t>
            </a:r>
            <a:endParaRPr lang="en-US" dirty="0" smtClean="0"/>
          </a:p>
          <a:p>
            <a:endParaRPr lang="en-US"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IAEG-SDGs recognizes that refinements and improvements to several indicators will be needed over the years, as knowledge improves and new tools and data sources become available.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171450" indent="-171450">
              <a:buFont typeface="Arial" panose="020B0604020202020204" pitchFamily="34" charset="0"/>
              <a:buChar char="•"/>
            </a:pPr>
            <a:r>
              <a:rPr lang="en-US" dirty="0" smtClean="0"/>
              <a:t>Commission was attended by close to 800 participants.</a:t>
            </a:r>
            <a:r>
              <a:rPr lang="en-US" baseline="0" dirty="0" smtClean="0"/>
              <a:t> Representatives from some 135 countries (mostly chief statisticians)</a:t>
            </a:r>
          </a:p>
          <a:p>
            <a:pPr marL="171450" indent="-171450">
              <a:buFont typeface="Arial" panose="020B0604020202020204" pitchFamily="34" charset="0"/>
              <a:buChar char="•"/>
            </a:pPr>
            <a:r>
              <a:rPr lang="en-US" baseline="0" dirty="0" smtClean="0"/>
              <a:t>Subject to future technical refinement</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endParaRPr lang="en-GB" altLang="en-US" dirty="0" smtClean="0"/>
          </a:p>
        </p:txBody>
      </p:sp>
      <p:sp>
        <p:nvSpPr>
          <p:cNvPr id="18436" name="Slide Number Placeholder 3"/>
          <p:cNvSpPr>
            <a:spLocks noGrp="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729E58A-E321-4049-8A63-D79ACDB2E822}" type="slidenum">
              <a:rPr lang="en-US" altLang="en-US" smtClean="0"/>
              <a:pPr eaLnBrk="1" hangingPunct="1">
                <a:spcBef>
                  <a:spcPct val="0"/>
                </a:spcBef>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“Disability” is cited </a:t>
            </a:r>
            <a:r>
              <a:rPr lang="en-US" baseline="0" dirty="0" smtClean="0"/>
              <a:t>in targets of 5 SDGs on:</a:t>
            </a:r>
          </a:p>
          <a:p>
            <a:r>
              <a:rPr lang="en-US" baseline="0" dirty="0" smtClean="0"/>
              <a:t>4: Education</a:t>
            </a:r>
          </a:p>
          <a:p>
            <a:r>
              <a:rPr lang="en-US" baseline="0" dirty="0" smtClean="0"/>
              <a:t>8: Growth and Employment</a:t>
            </a:r>
          </a:p>
          <a:p>
            <a:r>
              <a:rPr lang="en-US" baseline="0" dirty="0" smtClean="0"/>
              <a:t>10: Inequality</a:t>
            </a:r>
          </a:p>
          <a:p>
            <a:r>
              <a:rPr lang="en-US" baseline="0" dirty="0" smtClean="0"/>
              <a:t>11: Accessibility of cities and human settlements</a:t>
            </a:r>
          </a:p>
          <a:p>
            <a:r>
              <a:rPr lang="en-US" baseline="0" dirty="0" smtClean="0"/>
              <a:t>17: Means of implementation: Data, monitoring, accountability</a:t>
            </a:r>
          </a:p>
          <a:p>
            <a:endParaRPr lang="en-US" baseline="0" dirty="0" smtClean="0"/>
          </a:p>
          <a:p>
            <a:r>
              <a:rPr lang="en-US" baseline="0" dirty="0" smtClean="0"/>
              <a:t>And in additional </a:t>
            </a:r>
            <a:r>
              <a:rPr lang="en-US" baseline="0" dirty="0" err="1" smtClean="0"/>
              <a:t>inds</a:t>
            </a:r>
            <a:r>
              <a:rPr lang="en-US" baseline="0" dirty="0" smtClean="0"/>
              <a:t> in</a:t>
            </a:r>
          </a:p>
          <a:p>
            <a:r>
              <a:rPr lang="en-US" baseline="0" dirty="0" smtClean="0"/>
              <a:t>1. Poverty eradication and</a:t>
            </a:r>
          </a:p>
          <a:p>
            <a:r>
              <a:rPr lang="en-US" baseline="0" dirty="0" smtClean="0"/>
              <a:t>16: Inclusive societies </a:t>
            </a:r>
          </a:p>
          <a:p>
            <a:endParaRPr lang="en-GB" dirty="0"/>
          </a:p>
        </p:txBody>
      </p:sp>
      <p:sp>
        <p:nvSpPr>
          <p:cNvPr id="4" name="Slide Number Placeholder 3"/>
          <p:cNvSpPr>
            <a:spLocks noGrp="1"/>
          </p:cNvSpPr>
          <p:nvPr>
            <p:ph type="sldNum" sz="quarter" idx="10"/>
          </p:nvPr>
        </p:nvSpPr>
        <p:spPr/>
        <p:txBody>
          <a:bodyPr/>
          <a:lstStyle/>
          <a:p>
            <a:fld id="{2B2EB8F3-D2BA-3D4B-A314-38C0A299855D}" type="slidenum">
              <a:rPr lang="en-US" smtClean="0"/>
              <a:t>6</a:t>
            </a:fld>
            <a:endParaRPr lang="en-US" dirty="0"/>
          </a:p>
        </p:txBody>
      </p:sp>
    </p:spTree>
    <p:extLst>
      <p:ext uri="{BB962C8B-B14F-4D97-AF65-F5344CB8AC3E}">
        <p14:creationId xmlns:p14="http://schemas.microsoft.com/office/powerpoint/2010/main" val="1350982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b="1" kern="0" dirty="0" smtClean="0"/>
              <a:t>Indicators related to Inclusive Society and Disability</a:t>
            </a:r>
          </a:p>
          <a:p>
            <a:endParaRPr lang="en-US" dirty="0" smtClean="0"/>
          </a:p>
          <a:p>
            <a:endParaRPr lang="en-US" dirty="0" smtClean="0"/>
          </a:p>
          <a:p>
            <a:pPr marL="171450" indent="-171450">
              <a:buFontTx/>
              <a:buChar char="-"/>
            </a:pPr>
            <a:r>
              <a:rPr lang="en-US" sz="1200" dirty="0" smtClean="0"/>
              <a:t>from MDGs to SDGs!</a:t>
            </a:r>
          </a:p>
          <a:p>
            <a:pPr marL="171450" indent="-171450">
              <a:buFontTx/>
              <a:buChar char="-"/>
            </a:pPr>
            <a:endParaRPr lang="en-US" sz="1200" dirty="0" smtClean="0"/>
          </a:p>
          <a:p>
            <a:pPr marL="171450" indent="-171450">
              <a:buFontTx/>
              <a:buChar char="-"/>
            </a:pPr>
            <a:r>
              <a:rPr lang="en-US" sz="1200" dirty="0" smtClean="0"/>
              <a:t>Disability in Goal</a:t>
            </a:r>
            <a:r>
              <a:rPr lang="en-US" sz="1200" baseline="0" dirty="0" smtClean="0"/>
              <a:t> 17: concept of disaggregation – including by disability status included in chapeau to list of Global SDGs indicators; plus, IAEG-SDGs discussing  how to operationalize the data </a:t>
            </a:r>
            <a:r>
              <a:rPr lang="en-US" sz="1200" baseline="0" dirty="0" err="1" smtClean="0"/>
              <a:t>disaggrgegation</a:t>
            </a:r>
            <a:r>
              <a:rPr lang="en-US" sz="1200" baseline="0" dirty="0" smtClean="0"/>
              <a:t> in the implementation of the global </a:t>
            </a:r>
            <a:r>
              <a:rPr lang="en-US" sz="1200" baseline="0" dirty="0" err="1" smtClean="0"/>
              <a:t>ind</a:t>
            </a:r>
            <a:r>
              <a:rPr lang="en-US" sz="1200" baseline="0" dirty="0" smtClean="0"/>
              <a:t> set.  </a:t>
            </a:r>
            <a:endParaRPr lang="en-US" dirty="0"/>
          </a:p>
        </p:txBody>
      </p:sp>
      <p:sp>
        <p:nvSpPr>
          <p:cNvPr id="4" name="Slide Number Placeholder 3"/>
          <p:cNvSpPr>
            <a:spLocks noGrp="1"/>
          </p:cNvSpPr>
          <p:nvPr>
            <p:ph type="sldNum" sz="quarter" idx="10"/>
          </p:nvPr>
        </p:nvSpPr>
        <p:spPr/>
        <p:txBody>
          <a:bodyPr/>
          <a:lstStyle/>
          <a:p>
            <a:fld id="{2B2EB8F3-D2BA-3D4B-A314-38C0A299855D}" type="slidenum">
              <a:rPr lang="en-US" smtClean="0"/>
              <a:t>7</a:t>
            </a:fld>
            <a:endParaRPr lang="en-US" dirty="0"/>
          </a:p>
        </p:txBody>
      </p:sp>
    </p:spTree>
    <p:extLst>
      <p:ext uri="{BB962C8B-B14F-4D97-AF65-F5344CB8AC3E}">
        <p14:creationId xmlns:p14="http://schemas.microsoft.com/office/powerpoint/2010/main" val="1739686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GB" u="none" dirty="0"/>
          </a:p>
        </p:txBody>
      </p:sp>
      <p:sp>
        <p:nvSpPr>
          <p:cNvPr id="4" name="Slide Number Placeholder 3"/>
          <p:cNvSpPr>
            <a:spLocks noGrp="1"/>
          </p:cNvSpPr>
          <p:nvPr>
            <p:ph type="sldNum" sz="quarter" idx="10"/>
          </p:nvPr>
        </p:nvSpPr>
        <p:spPr/>
        <p:txBody>
          <a:bodyPr/>
          <a:lstStyle/>
          <a:p>
            <a:fld id="{4D637F70-8FE3-4F73-96E7-CB40D305FC69}" type="slidenum">
              <a:rPr lang="en-GB" altLang="en-US" smtClean="0"/>
              <a:pPr/>
              <a:t>10</a:t>
            </a:fld>
            <a:endParaRPr lang="en-GB" altLang="en-US"/>
          </a:p>
        </p:txBody>
      </p:sp>
    </p:spTree>
    <p:extLst>
      <p:ext uri="{BB962C8B-B14F-4D97-AF65-F5344CB8AC3E}">
        <p14:creationId xmlns:p14="http://schemas.microsoft.com/office/powerpoint/2010/main" val="2016125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240864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336057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1247080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CH" smtClean="0"/>
              <a:t>Mastertitelformat bearbeiten</a:t>
            </a:r>
            <a:endParaRPr lang="de-DE"/>
          </a:p>
        </p:txBody>
      </p:sp>
      <p:sp>
        <p:nvSpPr>
          <p:cNvPr id="3" name="Diagrammplatzhalter 2"/>
          <p:cNvSpPr>
            <a:spLocks noGrp="1"/>
          </p:cNvSpPr>
          <p:nvPr>
            <p:ph type="chart" idx="1"/>
          </p:nvPr>
        </p:nvSpPr>
        <p:spPr>
          <a:xfrm>
            <a:off x="457200" y="1600200"/>
            <a:ext cx="8229600" cy="4530725"/>
          </a:xfrm>
          <a:prstGeom prst="rect">
            <a:avLst/>
          </a:prstGeom>
        </p:spPr>
        <p:txBody>
          <a:bodyPr/>
          <a:lstStyle/>
          <a:p>
            <a:pPr lvl="0"/>
            <a:endParaRPr lang="de-DE" noProof="0" smtClean="0"/>
          </a:p>
        </p:txBody>
      </p:sp>
      <p:sp>
        <p:nvSpPr>
          <p:cNvPr id="4" name="Rectangle 40"/>
          <p:cNvSpPr>
            <a:spLocks noGrp="1" noChangeArrowheads="1"/>
          </p:cNvSpPr>
          <p:nvPr>
            <p:ph type="dt" sz="half" idx="10"/>
          </p:nvPr>
        </p:nvSpPr>
        <p:spPr>
          <a:xfrm>
            <a:off x="457200" y="6243638"/>
            <a:ext cx="2133600" cy="457200"/>
          </a:xfrm>
          <a:prstGeom prst="rect">
            <a:avLst/>
          </a:prstGeom>
          <a:ln/>
        </p:spPr>
        <p:txBody>
          <a:bodyPr/>
          <a:lstStyle>
            <a:lvl1pPr>
              <a:defRPr/>
            </a:lvl1pPr>
          </a:lstStyle>
          <a:p>
            <a:pPr>
              <a:defRPr/>
            </a:pPr>
            <a:endParaRPr lang="en-US" altLang="en-US"/>
          </a:p>
        </p:txBody>
      </p:sp>
      <p:sp>
        <p:nvSpPr>
          <p:cNvPr id="5" name="Rectangle 41"/>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a:p>
        </p:txBody>
      </p:sp>
      <p:sp>
        <p:nvSpPr>
          <p:cNvPr id="6" name="Rectangle 42"/>
          <p:cNvSpPr>
            <a:spLocks noGrp="1" noChangeArrowheads="1"/>
          </p:cNvSpPr>
          <p:nvPr>
            <p:ph type="sldNum" sz="quarter" idx="12"/>
          </p:nvPr>
        </p:nvSpPr>
        <p:spPr>
          <a:xfrm>
            <a:off x="6553200" y="6243638"/>
            <a:ext cx="2133600" cy="457200"/>
          </a:xfrm>
          <a:prstGeom prst="rect">
            <a:avLst/>
          </a:prstGeom>
          <a:ln/>
        </p:spPr>
        <p:txBody>
          <a:bodyPr/>
          <a:lstStyle>
            <a:lvl1pPr>
              <a:defRPr/>
            </a:lvl1pPr>
          </a:lstStyle>
          <a:p>
            <a:pPr>
              <a:defRPr/>
            </a:pPr>
            <a:fld id="{38F98689-7775-4E2C-84FC-FE29C3DAB788}" type="slidenum">
              <a:rPr lang="en-US" altLang="en-US"/>
              <a:pPr>
                <a:defRPr/>
              </a:pPr>
              <a:t>‹#›</a:t>
            </a:fld>
            <a:endParaRPr lang="en-US" altLang="en-US"/>
          </a:p>
        </p:txBody>
      </p:sp>
    </p:spTree>
    <p:extLst>
      <p:ext uri="{BB962C8B-B14F-4D97-AF65-F5344CB8AC3E}">
        <p14:creationId xmlns:p14="http://schemas.microsoft.com/office/powerpoint/2010/main" val="629809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304800" y="457200"/>
            <a:ext cx="8534400" cy="2286000"/>
          </a:xfrm>
          <a:prstGeom prst="rect">
            <a:avLst/>
          </a:prstGeom>
          <a:solidFill>
            <a:srgbClr val="3366CC"/>
          </a:solidFill>
          <a:ln w="25400" algn="ctr">
            <a:noFill/>
            <a:miter lim="800000"/>
            <a:headEnd/>
            <a:tailEnd/>
          </a:ln>
        </p:spPr>
        <p:txBody>
          <a:bodyPr anchor="ctr"/>
          <a:lstStyle/>
          <a:p>
            <a:pPr algn="ctr" defTabSz="914400" fontAlgn="base">
              <a:spcBef>
                <a:spcPct val="0"/>
              </a:spcBef>
              <a:spcAft>
                <a:spcPct val="0"/>
              </a:spcAft>
              <a:defRPr/>
            </a:pPr>
            <a:endParaRPr>
              <a:solidFill>
                <a:prstClr val="white"/>
              </a:solidFill>
              <a:ea typeface="ＭＳ Ｐゴシック" pitchFamily="34" charset="-128"/>
            </a:endParaRPr>
          </a:p>
        </p:txBody>
      </p:sp>
      <p:sp>
        <p:nvSpPr>
          <p:cNvPr id="2" name="Title 1"/>
          <p:cNvSpPr>
            <a:spLocks noGrp="1"/>
          </p:cNvSpPr>
          <p:nvPr>
            <p:ph type="ctrTitle"/>
          </p:nvPr>
        </p:nvSpPr>
        <p:spPr>
          <a:xfrm>
            <a:off x="2667000" y="3505200"/>
            <a:ext cx="4038600" cy="933450"/>
          </a:xfrm>
        </p:spPr>
        <p:txBody>
          <a:bodyPr>
            <a:normAutofit/>
          </a:bodyPr>
          <a:lstStyle>
            <a:lvl1pPr>
              <a:defRPr sz="2800"/>
            </a:lvl1pPr>
          </a:lstStyle>
          <a:p>
            <a:r>
              <a:rPr lang="en-US" dirty="0" smtClean="0"/>
              <a:t>Click to edit Master title style</a:t>
            </a:r>
            <a:endParaRPr dirty="0"/>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5" name="Date Placeholder 3"/>
          <p:cNvSpPr>
            <a:spLocks noGrp="1"/>
          </p:cNvSpPr>
          <p:nvPr>
            <p:ph type="dt" sz="half" idx="10"/>
          </p:nvPr>
        </p:nvSpPr>
        <p:spPr>
          <a:xfrm>
            <a:off x="4800600" y="6426200"/>
            <a:ext cx="1231900" cy="365125"/>
          </a:xfrm>
          <a:prstGeom prst="rect">
            <a:avLst/>
          </a:prstGeom>
        </p:spPr>
        <p:txBody>
          <a:bodyPr/>
          <a:lstStyle>
            <a:lvl1pPr algn="l">
              <a:defRPr/>
            </a:lvl1pPr>
          </a:lstStyle>
          <a:p>
            <a:pPr defTabSz="914400" fontAlgn="base">
              <a:spcBef>
                <a:spcPct val="0"/>
              </a:spcBef>
              <a:spcAft>
                <a:spcPct val="0"/>
              </a:spcAft>
              <a:defRPr/>
            </a:pPr>
            <a:fld id="{E2D025E9-335C-4376-9E18-2FC473DA0B57}" type="datetimeFigureOut">
              <a:rPr lang="en-US">
                <a:solidFill>
                  <a:prstClr val="black"/>
                </a:solidFill>
                <a:ea typeface="ＭＳ Ｐゴシック" pitchFamily="34" charset="-128"/>
              </a:rPr>
              <a:pPr defTabSz="914400" fontAlgn="base">
                <a:spcBef>
                  <a:spcPct val="0"/>
                </a:spcBef>
                <a:spcAft>
                  <a:spcPct val="0"/>
                </a:spcAft>
                <a:defRPr/>
              </a:pPr>
              <a:t>12/19/2016</a:t>
            </a:fld>
            <a:endParaRPr lang="en-US">
              <a:solidFill>
                <a:prstClr val="black"/>
              </a:solidFill>
              <a:ea typeface="ＭＳ Ｐゴシック" pitchFamily="34" charset="-128"/>
            </a:endParaRPr>
          </a:p>
        </p:txBody>
      </p:sp>
      <p:sp>
        <p:nvSpPr>
          <p:cNvPr id="6"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solidFill>
                <a:prstClr val="black">
                  <a:lumMod val="65000"/>
                  <a:lumOff val="35000"/>
                </a:prstClr>
              </a:solidFill>
            </a:endParaRPr>
          </a:p>
        </p:txBody>
      </p:sp>
    </p:spTree>
    <p:extLst>
      <p:ext uri="{BB962C8B-B14F-4D97-AF65-F5344CB8AC3E}">
        <p14:creationId xmlns:p14="http://schemas.microsoft.com/office/powerpoint/2010/main" val="4236916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556313" cy="1116106"/>
          </a:xfrm>
        </p:spPr>
        <p:txBody>
          <a:bodyPr/>
          <a:lstStyle>
            <a:lvl1pPr algn="ctr">
              <a:defRPr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edit Master title style</a:t>
            </a:r>
            <a:endParaRPr lang="en-US" dirty="0"/>
          </a:p>
        </p:txBody>
      </p:sp>
      <p:sp>
        <p:nvSpPr>
          <p:cNvPr id="6" name="Text Placeholder 2"/>
          <p:cNvSpPr>
            <a:spLocks noGrp="1"/>
          </p:cNvSpPr>
          <p:nvPr>
            <p:ph idx="1"/>
          </p:nvPr>
        </p:nvSpPr>
        <p:spPr>
          <a:xfrm>
            <a:off x="457200" y="1371600"/>
            <a:ext cx="7556313" cy="4144963"/>
          </a:xfrm>
          <a:prstGeom prst="rect">
            <a:avLst/>
          </a:prstGeom>
        </p:spPr>
        <p:txBody>
          <a:bodyPr rtlCol="0">
            <a:normAutofit/>
          </a:bodyPr>
          <a:lstStyle>
            <a:lvl1pPr marL="0" indent="0">
              <a:buNone/>
              <a:defRPr/>
            </a:lvl1pPr>
            <a:lvl2pPr marL="457200" indent="-228600">
              <a:buSzPct val="100000"/>
              <a:buFont typeface="Lucida Grande"/>
              <a:buChar char="●"/>
              <a:defRPr/>
            </a:lvl2pPr>
            <a:lvl3pPr marL="685800" indent="-228600">
              <a:buSzPct val="100000"/>
              <a:buFont typeface="Lucida Grande"/>
              <a:buChar char="●"/>
              <a:defRPr/>
            </a:lvl3pPr>
            <a:lvl4pPr marL="914400" indent="-228600">
              <a:buSzPct val="100000"/>
              <a:buFont typeface="Lucida Grande"/>
              <a:buChar char="●"/>
              <a:defRPr/>
            </a:lvl4pPr>
            <a:lvl5pPr marL="1143000" indent="-228600">
              <a:buSzPct val="100000"/>
              <a:buFont typeface="Lucida Grande"/>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a:xfrm>
            <a:off x="6794500" y="6423025"/>
            <a:ext cx="2133600" cy="365125"/>
          </a:xfrm>
          <a:prstGeom prst="rect">
            <a:avLst/>
          </a:prstGeom>
        </p:spPr>
        <p:txBody>
          <a:bodyPr/>
          <a:lstStyle>
            <a:lvl1pPr>
              <a:defRPr/>
            </a:lvl1pPr>
          </a:lstStyle>
          <a:p>
            <a:pPr defTabSz="914400" fontAlgn="base">
              <a:spcBef>
                <a:spcPct val="0"/>
              </a:spcBef>
              <a:spcAft>
                <a:spcPct val="0"/>
              </a:spcAft>
              <a:defRPr/>
            </a:pPr>
            <a:endParaRPr lang="en-GB">
              <a:solidFill>
                <a:prstClr val="black"/>
              </a:solidFill>
              <a:ea typeface="ＭＳ Ｐゴシック" pitchFamily="34" charset="-128"/>
            </a:endParaRPr>
          </a:p>
        </p:txBody>
      </p:sp>
      <p:sp>
        <p:nvSpPr>
          <p:cNvPr id="5" name="Footer Placeholder 4"/>
          <p:cNvSpPr>
            <a:spLocks noGrp="1"/>
          </p:cNvSpPr>
          <p:nvPr>
            <p:ph type="ftr" sz="quarter" idx="11"/>
          </p:nvPr>
        </p:nvSpPr>
        <p:spPr/>
        <p:txBody>
          <a:bodyPr/>
          <a:lstStyle>
            <a:lvl1pPr>
              <a:defRPr/>
            </a:lvl1pPr>
          </a:lstStyle>
          <a:p>
            <a:pPr>
              <a:defRPr/>
            </a:pPr>
            <a:r>
              <a:rPr lang="en-US" altLang="en-US" b="1" dirty="0" smtClean="0">
                <a:solidFill>
                  <a:prstClr val="black">
                    <a:lumMod val="65000"/>
                    <a:lumOff val="35000"/>
                  </a:prstClr>
                </a:solidFill>
              </a:rPr>
              <a:t>ECOWAS Regional Workshop on Migration Data Management, 15-18 March 2016, </a:t>
            </a:r>
            <a:r>
              <a:rPr lang="en-US" altLang="en-US" b="1" dirty="0" err="1" smtClean="0">
                <a:solidFill>
                  <a:prstClr val="black">
                    <a:lumMod val="65000"/>
                    <a:lumOff val="35000"/>
                  </a:prstClr>
                </a:solidFill>
              </a:rPr>
              <a:t>Lomé</a:t>
            </a:r>
            <a:r>
              <a:rPr lang="en-US" altLang="en-US" b="1" dirty="0" smtClean="0">
                <a:solidFill>
                  <a:prstClr val="black">
                    <a:lumMod val="65000"/>
                    <a:lumOff val="35000"/>
                  </a:prstClr>
                </a:solidFill>
              </a:rPr>
              <a:t>, Togo</a:t>
            </a:r>
          </a:p>
        </p:txBody>
      </p:sp>
      <p:sp>
        <p:nvSpPr>
          <p:cNvPr id="7" name="Slide Number Placeholder 5"/>
          <p:cNvSpPr>
            <a:spLocks noGrp="1"/>
          </p:cNvSpPr>
          <p:nvPr>
            <p:ph type="sldNum" sz="quarter" idx="12"/>
          </p:nvPr>
        </p:nvSpPr>
        <p:spPr/>
        <p:txBody>
          <a:bodyPr/>
          <a:lstStyle>
            <a:lvl1pPr>
              <a:defRPr/>
            </a:lvl1pPr>
          </a:lstStyle>
          <a:p>
            <a:pPr>
              <a:defRPr/>
            </a:pPr>
            <a:fld id="{9345E014-5CE3-4C0D-8E07-77AD5FD18956}"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810821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30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quarter" idx="10"/>
          </p:nvPr>
        </p:nvSpPr>
        <p:spPr>
          <a:xfrm>
            <a:off x="457200" y="6243638"/>
            <a:ext cx="2133600" cy="457200"/>
          </a:xfrm>
          <a:prstGeom prst="rect">
            <a:avLst/>
          </a:prstGeom>
        </p:spPr>
        <p:txBody>
          <a:bodyPr/>
          <a:lstStyle>
            <a:lvl1pPr>
              <a:defRPr/>
            </a:lvl1pPr>
          </a:lstStyle>
          <a:p>
            <a:pPr defTabSz="914400" fontAlgn="base">
              <a:spcBef>
                <a:spcPct val="0"/>
              </a:spcBef>
              <a:spcAft>
                <a:spcPct val="0"/>
              </a:spcAft>
              <a:defRPr/>
            </a:pPr>
            <a:endParaRPr lang="en-US" dirty="0">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mtClean="0"/>
            </a:lvl1pPr>
          </a:lstStyle>
          <a:p>
            <a:pPr>
              <a:defRPr/>
            </a:pPr>
            <a:fld id="{1825024D-CED5-4027-AADD-FFC2DDB59734}"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166549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457200" y="6243638"/>
            <a:ext cx="2133600" cy="457200"/>
          </a:xfrm>
          <a:prstGeom prst="rect">
            <a:avLst/>
          </a:prstGeom>
        </p:spPr>
        <p:txBody>
          <a:bodyPr/>
          <a:lstStyle>
            <a:lvl1pPr>
              <a:defRPr/>
            </a:lvl1pPr>
          </a:lstStyle>
          <a:p>
            <a:pPr defTabSz="914400" fontAlgn="base">
              <a:spcBef>
                <a:spcPct val="0"/>
              </a:spcBef>
              <a:spcAft>
                <a:spcPct val="0"/>
              </a:spcAft>
              <a:defRPr/>
            </a:pPr>
            <a:endParaRPr lang="en-US" dirty="0">
              <a:solidFill>
                <a:prstClr val="black"/>
              </a:solidFill>
              <a:ea typeface="ＭＳ Ｐゴシック" pitchFamily="34" charset="-128"/>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solidFill>
                <a:prstClr val="black"/>
              </a:solidFill>
            </a:endParaRPr>
          </a:p>
        </p:txBody>
      </p:sp>
      <p:sp>
        <p:nvSpPr>
          <p:cNvPr id="4" name="Slide Number Placeholder 3"/>
          <p:cNvSpPr>
            <a:spLocks noGrp="1"/>
          </p:cNvSpPr>
          <p:nvPr>
            <p:ph type="sldNum" sz="quarter" idx="12"/>
          </p:nvPr>
        </p:nvSpPr>
        <p:spPr>
          <a:xfrm>
            <a:off x="6553200" y="6243638"/>
            <a:ext cx="2133600" cy="457200"/>
          </a:xfrm>
          <a:prstGeom prst="rect">
            <a:avLst/>
          </a:prstGeom>
        </p:spPr>
        <p:txBody>
          <a:bodyPr/>
          <a:lstStyle>
            <a:lvl1pPr>
              <a:defRPr smtClean="0"/>
            </a:lvl1pPr>
          </a:lstStyle>
          <a:p>
            <a:pPr>
              <a:defRPr/>
            </a:pPr>
            <a:fld id="{A8D56543-CB64-4DC1-A8DA-43711BD4C177}"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05744044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chart">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CH" smtClean="0"/>
              <a:t>Mastertitelformat bearbeiten</a:t>
            </a:r>
            <a:endParaRPr lang="de-DE"/>
          </a:p>
        </p:txBody>
      </p:sp>
      <p:sp>
        <p:nvSpPr>
          <p:cNvPr id="3" name="Diagrammplatzhalter 2"/>
          <p:cNvSpPr>
            <a:spLocks noGrp="1"/>
          </p:cNvSpPr>
          <p:nvPr>
            <p:ph type="chart" idx="1"/>
          </p:nvPr>
        </p:nvSpPr>
        <p:spPr>
          <a:xfrm>
            <a:off x="457200" y="1600200"/>
            <a:ext cx="8229600" cy="4530725"/>
          </a:xfrm>
          <a:prstGeom prst="rect">
            <a:avLst/>
          </a:prstGeom>
        </p:spPr>
        <p:txBody>
          <a:bodyPr/>
          <a:lstStyle/>
          <a:p>
            <a:pPr lvl="0"/>
            <a:endParaRPr lang="de-DE" noProof="0" smtClean="0"/>
          </a:p>
        </p:txBody>
      </p:sp>
      <p:sp>
        <p:nvSpPr>
          <p:cNvPr id="4" name="Rectangle 40"/>
          <p:cNvSpPr>
            <a:spLocks noGrp="1" noChangeArrowheads="1"/>
          </p:cNvSpPr>
          <p:nvPr>
            <p:ph type="dt" sz="half" idx="10"/>
          </p:nvPr>
        </p:nvSpPr>
        <p:spPr>
          <a:xfrm>
            <a:off x="457200" y="6243638"/>
            <a:ext cx="2133600" cy="457200"/>
          </a:xfrm>
          <a:prstGeom prst="rect">
            <a:avLst/>
          </a:prstGeom>
          <a:ln/>
        </p:spPr>
        <p:txBody>
          <a:bodyPr/>
          <a:lstStyle>
            <a:lvl1pPr>
              <a:defRPr/>
            </a:lvl1pPr>
          </a:lstStyle>
          <a:p>
            <a:pPr defTabSz="914400" fontAlgn="base">
              <a:spcBef>
                <a:spcPct val="0"/>
              </a:spcBef>
              <a:spcAft>
                <a:spcPct val="0"/>
              </a:spcAft>
              <a:defRPr/>
            </a:pPr>
            <a:endParaRPr lang="en-US" altLang="en-US">
              <a:solidFill>
                <a:prstClr val="black"/>
              </a:solidFill>
              <a:ea typeface="ＭＳ Ｐゴシック" pitchFamily="34" charset="-128"/>
            </a:endParaRPr>
          </a:p>
        </p:txBody>
      </p:sp>
      <p:sp>
        <p:nvSpPr>
          <p:cNvPr id="5" name="Rectangle 41"/>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a:solidFill>
                <a:prstClr val="black">
                  <a:lumMod val="65000"/>
                  <a:lumOff val="35000"/>
                </a:prstClr>
              </a:solidFill>
            </a:endParaRPr>
          </a:p>
        </p:txBody>
      </p:sp>
      <p:sp>
        <p:nvSpPr>
          <p:cNvPr id="6" name="Rectangle 42"/>
          <p:cNvSpPr>
            <a:spLocks noGrp="1" noChangeArrowheads="1"/>
          </p:cNvSpPr>
          <p:nvPr>
            <p:ph type="sldNum" sz="quarter" idx="12"/>
          </p:nvPr>
        </p:nvSpPr>
        <p:spPr>
          <a:xfrm>
            <a:off x="6553200" y="6243638"/>
            <a:ext cx="2133600" cy="457200"/>
          </a:xfrm>
          <a:prstGeom prst="rect">
            <a:avLst/>
          </a:prstGeom>
          <a:ln/>
        </p:spPr>
        <p:txBody>
          <a:bodyPr/>
          <a:lstStyle>
            <a:lvl1pPr>
              <a:defRPr/>
            </a:lvl1pPr>
          </a:lstStyle>
          <a:p>
            <a:pPr>
              <a:defRPr/>
            </a:pPr>
            <a:fld id="{38F98689-7775-4E2C-84FC-FE29C3DAB788}" type="slidenum">
              <a:rPr lang="en-US" altLang="en-US">
                <a:solidFill>
                  <a:prstClr val="white"/>
                </a:solidFill>
              </a:rPr>
              <a:pPr>
                <a:defRPr/>
              </a:pPr>
              <a:t>‹#›</a:t>
            </a:fld>
            <a:endParaRPr lang="en-US" altLang="en-US">
              <a:solidFill>
                <a:prstClr val="white"/>
              </a:solidFill>
            </a:endParaRPr>
          </a:p>
        </p:txBody>
      </p:sp>
    </p:spTree>
    <p:extLst>
      <p:ext uri="{BB962C8B-B14F-4D97-AF65-F5344CB8AC3E}">
        <p14:creationId xmlns:p14="http://schemas.microsoft.com/office/powerpoint/2010/main" val="1725378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0"/>
          <p:cNvSpPr>
            <a:spLocks noGrp="1" noChangeArrowheads="1"/>
          </p:cNvSpPr>
          <p:nvPr>
            <p:ph type="dt" sz="half" idx="10"/>
          </p:nvPr>
        </p:nvSpPr>
        <p:spPr>
          <a:xfrm>
            <a:off x="457200" y="6243638"/>
            <a:ext cx="2133600" cy="457200"/>
          </a:xfrm>
          <a:prstGeom prst="rect">
            <a:avLst/>
          </a:prstGeom>
        </p:spPr>
        <p:txBody>
          <a:bodyPr/>
          <a:lstStyle>
            <a:lvl1pPr>
              <a:defRPr>
                <a:latin typeface="Verdana" pitchFamily="34" charset="0"/>
                <a:ea typeface="MS PGothic" pitchFamily="34" charset="-128"/>
                <a:cs typeface="+mn-cs"/>
              </a:defRPr>
            </a:lvl1pPr>
          </a:lstStyle>
          <a:p>
            <a:pPr defTabSz="914400" fontAlgn="base">
              <a:spcBef>
                <a:spcPct val="0"/>
              </a:spcBef>
              <a:spcAft>
                <a:spcPct val="0"/>
              </a:spcAft>
              <a:defRPr/>
            </a:pPr>
            <a:endParaRPr lang="en-US" altLang="en-US">
              <a:solidFill>
                <a:prstClr val="black"/>
              </a:solidFill>
            </a:endParaRPr>
          </a:p>
        </p:txBody>
      </p:sp>
      <p:sp>
        <p:nvSpPr>
          <p:cNvPr id="8" name="Rectangle 41"/>
          <p:cNvSpPr>
            <a:spLocks noGrp="1" noChangeArrowheads="1"/>
          </p:cNvSpPr>
          <p:nvPr>
            <p:ph type="ftr" sz="quarter" idx="11"/>
          </p:nvPr>
        </p:nvSpPr>
        <p:spPr>
          <a:xfrm>
            <a:off x="3124200" y="6248400"/>
            <a:ext cx="2895600" cy="457200"/>
          </a:xfrm>
          <a:prstGeom prst="rect">
            <a:avLst/>
          </a:prstGeom>
        </p:spPr>
        <p:txBody>
          <a:bodyPr/>
          <a:lstStyle>
            <a:lvl1pPr>
              <a:defRPr>
                <a:latin typeface="Verdana" pitchFamily="34" charset="0"/>
                <a:ea typeface="MS PGothic" pitchFamily="34" charset="-128"/>
                <a:cs typeface="+mn-cs"/>
              </a:defRPr>
            </a:lvl1pPr>
          </a:lstStyle>
          <a:p>
            <a:pPr>
              <a:defRPr/>
            </a:pPr>
            <a:endParaRPr lang="en-US" altLang="en-US">
              <a:solidFill>
                <a:prstClr val="black">
                  <a:lumMod val="65000"/>
                  <a:lumOff val="35000"/>
                </a:prstClr>
              </a:solidFill>
            </a:endParaRPr>
          </a:p>
        </p:txBody>
      </p:sp>
      <p:sp>
        <p:nvSpPr>
          <p:cNvPr id="9" name="Rectangle 42"/>
          <p:cNvSpPr>
            <a:spLocks noGrp="1" noChangeArrowheads="1"/>
          </p:cNvSpPr>
          <p:nvPr>
            <p:ph type="sldNum" sz="quarter" idx="12"/>
          </p:nvPr>
        </p:nvSpPr>
        <p:spPr>
          <a:xfrm>
            <a:off x="6553200" y="6243638"/>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165F8543-97B0-B740-8F53-B171D03D8443}" type="slidenum">
              <a:rPr lang="en-US">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77021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89459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67226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66120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67242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2202521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2848531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395622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6E220A-C661-0E4A-A14C-F3B9D5F64EB4}" type="datetimeFigureOut">
              <a:rPr lang="en-US" smtClean="0"/>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89C67-AF3F-A045-8095-7988E21D7029}" type="slidenum">
              <a:rPr lang="en-US" smtClean="0"/>
              <a:t>‹#›</a:t>
            </a:fld>
            <a:endParaRPr lang="en-US" dirty="0"/>
          </a:p>
        </p:txBody>
      </p:sp>
    </p:spTree>
    <p:extLst>
      <p:ext uri="{BB962C8B-B14F-4D97-AF65-F5344CB8AC3E}">
        <p14:creationId xmlns:p14="http://schemas.microsoft.com/office/powerpoint/2010/main" val="11373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826381" y="6356350"/>
            <a:ext cx="511628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Meeting to identify Asia-Pacific regional and sub-regional priorities</a:t>
            </a:r>
          </a:p>
          <a:p>
            <a:r>
              <a:rPr lang="en-US" dirty="0" smtClean="0"/>
              <a:t>Bangkok, 21-23 September 2015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89C67-AF3F-A045-8095-7988E21D7029}" type="slidenum">
              <a:rPr lang="en-US" smtClean="0"/>
              <a:t>‹#›</a:t>
            </a:fld>
            <a:endParaRPr lang="en-US" dirty="0"/>
          </a:p>
        </p:txBody>
      </p:sp>
    </p:spTree>
    <p:extLst>
      <p:ext uri="{BB962C8B-B14F-4D97-AF65-F5344CB8AC3E}">
        <p14:creationId xmlns:p14="http://schemas.microsoft.com/office/powerpoint/2010/main" val="2490289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0"/>
            <a:ext cx="7556500" cy="11160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3716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201613" y="6423025"/>
            <a:ext cx="8485187" cy="365125"/>
          </a:xfrm>
          <a:prstGeom prst="rect">
            <a:avLst/>
          </a:prstGeom>
        </p:spPr>
        <p:txBody>
          <a:bodyPr vert="horz" lIns="91440" tIns="45720" rIns="91440" bIns="45720" rtlCol="0" anchor="ctr"/>
          <a:lstStyle>
            <a:lvl1pPr algn="l">
              <a:defRPr sz="1200">
                <a:solidFill>
                  <a:schemeClr val="tx1">
                    <a:lumMod val="65000"/>
                    <a:lumOff val="35000"/>
                  </a:schemeClr>
                </a:solidFill>
                <a:latin typeface="Times New Roman" charset="0"/>
                <a:ea typeface="ＭＳ Ｐゴシック" charset="0"/>
              </a:defRPr>
            </a:lvl1pPr>
          </a:lstStyle>
          <a:p>
            <a:pPr defTabSz="914400" fontAlgn="base">
              <a:spcBef>
                <a:spcPct val="0"/>
              </a:spcBef>
              <a:spcAft>
                <a:spcPct val="0"/>
              </a:spcAft>
            </a:pPr>
            <a:r>
              <a:rPr lang="en-US" altLang="en-US" b="1" dirty="0" smtClean="0">
                <a:solidFill>
                  <a:prstClr val="black">
                    <a:lumMod val="65000"/>
                    <a:lumOff val="35000"/>
                  </a:prstClr>
                </a:solidFill>
              </a:rPr>
              <a:t>ECOWAS Regional Workshop on Migration Data Management, 15-18 March 2016, </a:t>
            </a:r>
            <a:r>
              <a:rPr lang="en-US" altLang="en-US" b="1" dirty="0" err="1" smtClean="0">
                <a:solidFill>
                  <a:prstClr val="black">
                    <a:lumMod val="65000"/>
                    <a:lumOff val="35000"/>
                  </a:prstClr>
                </a:solidFill>
              </a:rPr>
              <a:t>Lomé</a:t>
            </a:r>
            <a:r>
              <a:rPr lang="en-US" altLang="en-US" b="1" dirty="0" smtClean="0">
                <a:solidFill>
                  <a:prstClr val="black">
                    <a:lumMod val="65000"/>
                    <a:lumOff val="35000"/>
                  </a:prstClr>
                </a:solidFill>
              </a:rPr>
              <a:t>, Togo</a:t>
            </a:r>
          </a:p>
          <a:p>
            <a:pPr defTabSz="914400" fontAlgn="base">
              <a:spcBef>
                <a:spcPct val="0"/>
              </a:spcBef>
              <a:spcAft>
                <a:spcPct val="0"/>
              </a:spcAft>
              <a:defRPr/>
            </a:pPr>
            <a:endParaRPr lang="en-GB" dirty="0">
              <a:solidFill>
                <a:prstClr val="black">
                  <a:lumMod val="65000"/>
                  <a:lumOff val="35000"/>
                </a:prstClr>
              </a:solidFill>
            </a:endParaRPr>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a:defRPr sz="1400">
                <a:solidFill>
                  <a:schemeClr val="bg1"/>
                </a:solidFill>
                <a:latin typeface="Times New Roman" charset="0"/>
                <a:ea typeface="ＭＳ Ｐゴシック" charset="0"/>
              </a:defRPr>
            </a:lvl1pPr>
          </a:lstStyle>
          <a:p>
            <a:pPr defTabSz="914400" fontAlgn="base">
              <a:spcBef>
                <a:spcPct val="0"/>
              </a:spcBef>
              <a:spcAft>
                <a:spcPct val="0"/>
              </a:spcAft>
              <a:defRPr/>
            </a:pPr>
            <a:fld id="{0652669F-FBAF-470C-AFBE-8FBF9C8D5C08}" type="slidenum">
              <a:rPr lang="en-GB">
                <a:solidFill>
                  <a:prstClr val="white"/>
                </a:solidFill>
              </a:rPr>
              <a:pPr defTabSz="914400" fontAlgn="base">
                <a:spcBef>
                  <a:spcPct val="0"/>
                </a:spcBef>
                <a:spcAft>
                  <a:spcPct val="0"/>
                </a:spcAft>
                <a:defRPr/>
              </a:pPr>
              <a:t>‹#›</a:t>
            </a:fld>
            <a:endParaRPr lang="en-GB">
              <a:solidFill>
                <a:prstClr val="white"/>
              </a:solidFill>
            </a:endParaRPr>
          </a:p>
        </p:txBody>
      </p:sp>
      <p:sp>
        <p:nvSpPr>
          <p:cNvPr id="7" name="Rectangle 3"/>
          <p:cNvSpPr>
            <a:spLocks noChangeArrowheads="1"/>
          </p:cNvSpPr>
          <p:nvPr userDrawn="1"/>
        </p:nvSpPr>
        <p:spPr bwMode="gray">
          <a:xfrm>
            <a:off x="0" y="0"/>
            <a:ext cx="9144000" cy="1028700"/>
          </a:xfrm>
          <a:prstGeom prst="rect">
            <a:avLst/>
          </a:prstGeom>
          <a:solidFill>
            <a:srgbClr val="2549A4"/>
          </a:solidFill>
          <a:ln>
            <a:noFill/>
          </a:ln>
          <a:effectLst/>
        </p:spPr>
        <p:txBody>
          <a:bodyPr wrap="none" anchor="ctr"/>
          <a:lstStyle/>
          <a:p>
            <a:pPr defTabSz="914400" fontAlgn="base">
              <a:spcBef>
                <a:spcPct val="0"/>
              </a:spcBef>
              <a:spcAft>
                <a:spcPct val="0"/>
              </a:spcAft>
              <a:defRPr/>
            </a:pPr>
            <a:endParaRPr lang="en-US">
              <a:solidFill>
                <a:srgbClr val="C0504D"/>
              </a:solidFill>
              <a:ea typeface="ＭＳ Ｐゴシック" charset="0"/>
            </a:endParaRPr>
          </a:p>
        </p:txBody>
      </p:sp>
      <p:sp>
        <p:nvSpPr>
          <p:cNvPr id="9" name="Rectangle 4"/>
          <p:cNvSpPr>
            <a:spLocks noChangeArrowheads="1"/>
          </p:cNvSpPr>
          <p:nvPr userDrawn="1"/>
        </p:nvSpPr>
        <p:spPr bwMode="gray">
          <a:xfrm>
            <a:off x="914400" y="76200"/>
            <a:ext cx="7696200" cy="879475"/>
          </a:xfrm>
          <a:prstGeom prst="rect">
            <a:avLst/>
          </a:prstGeom>
          <a:solidFill>
            <a:srgbClr val="3366CC"/>
          </a:solidFill>
          <a:ln>
            <a:noFill/>
          </a:ln>
          <a:effectLst/>
        </p:spPr>
        <p:txBody>
          <a:bodyPr wrap="none" anchor="ctr"/>
          <a:lstStyle/>
          <a:p>
            <a:pPr defTabSz="914400" fontAlgn="base">
              <a:spcBef>
                <a:spcPct val="0"/>
              </a:spcBef>
              <a:spcAft>
                <a:spcPct val="0"/>
              </a:spcAft>
              <a:defRPr/>
            </a:pPr>
            <a:endParaRPr lang="en-US">
              <a:solidFill>
                <a:prstClr val="black"/>
              </a:solidFill>
              <a:ea typeface="ＭＳ Ｐゴシック" charset="0"/>
            </a:endParaRPr>
          </a:p>
        </p:txBody>
      </p:sp>
    </p:spTree>
    <p:extLst>
      <p:ext uri="{BB962C8B-B14F-4D97-AF65-F5344CB8AC3E}">
        <p14:creationId xmlns:p14="http://schemas.microsoft.com/office/powerpoint/2010/main" val="236293857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timing>
    <p:tnLst>
      <p:par>
        <p:cTn id="1" dur="indefinite" restart="never" nodeType="tmRoot"/>
      </p:par>
    </p:tnLst>
  </p:timing>
  <p:txStyles>
    <p:titleStyle>
      <a:lvl1pPr algn="l" rtl="0" eaLnBrk="0" fontAlgn="base" hangingPunct="0">
        <a:spcBef>
          <a:spcPct val="0"/>
        </a:spcBef>
        <a:spcAft>
          <a:spcPct val="0"/>
        </a:spcAft>
        <a:defRPr sz="3600" kern="1200">
          <a:solidFill>
            <a:schemeClr val="accent1"/>
          </a:solidFill>
          <a:latin typeface="+mj-lt"/>
          <a:ea typeface="+mj-ea"/>
          <a:cs typeface="+mj-cs"/>
        </a:defRPr>
      </a:lvl1pPr>
      <a:lvl2pPr algn="l" rtl="0" eaLnBrk="0" fontAlgn="base" hangingPunct="0">
        <a:spcBef>
          <a:spcPct val="0"/>
        </a:spcBef>
        <a:spcAft>
          <a:spcPct val="0"/>
        </a:spcAft>
        <a:defRPr sz="3600">
          <a:solidFill>
            <a:schemeClr val="accent1"/>
          </a:solidFill>
          <a:latin typeface="Rockwell" pitchFamily="18" charset="0"/>
        </a:defRPr>
      </a:lvl2pPr>
      <a:lvl3pPr algn="l" rtl="0" eaLnBrk="0" fontAlgn="base" hangingPunct="0">
        <a:spcBef>
          <a:spcPct val="0"/>
        </a:spcBef>
        <a:spcAft>
          <a:spcPct val="0"/>
        </a:spcAft>
        <a:defRPr sz="3600">
          <a:solidFill>
            <a:schemeClr val="accent1"/>
          </a:solidFill>
          <a:latin typeface="Rockwell" pitchFamily="18" charset="0"/>
        </a:defRPr>
      </a:lvl3pPr>
      <a:lvl4pPr algn="l" rtl="0" eaLnBrk="0" fontAlgn="base" hangingPunct="0">
        <a:spcBef>
          <a:spcPct val="0"/>
        </a:spcBef>
        <a:spcAft>
          <a:spcPct val="0"/>
        </a:spcAft>
        <a:defRPr sz="3600">
          <a:solidFill>
            <a:schemeClr val="accent1"/>
          </a:solidFill>
          <a:latin typeface="Rockwell" pitchFamily="18" charset="0"/>
        </a:defRPr>
      </a:lvl4pPr>
      <a:lvl5pPr algn="l" rtl="0" eaLnBrk="0" fontAlgn="base" hangingPunct="0">
        <a:spcBef>
          <a:spcPct val="0"/>
        </a:spcBef>
        <a:spcAft>
          <a:spcPct val="0"/>
        </a:spcAft>
        <a:defRPr sz="3600">
          <a:solidFill>
            <a:schemeClr val="accent1"/>
          </a:solidFill>
          <a:latin typeface="Rockwell" pitchFamily="18" charset="0"/>
        </a:defRPr>
      </a:lvl5pPr>
      <a:lvl6pPr marL="457200" algn="l" rtl="0" fontAlgn="base">
        <a:spcBef>
          <a:spcPct val="0"/>
        </a:spcBef>
        <a:spcAft>
          <a:spcPct val="0"/>
        </a:spcAft>
        <a:defRPr sz="3600">
          <a:solidFill>
            <a:schemeClr val="accent1"/>
          </a:solidFill>
          <a:latin typeface="Rockwell" pitchFamily="18" charset="0"/>
        </a:defRPr>
      </a:lvl6pPr>
      <a:lvl7pPr marL="914400" algn="l" rtl="0" fontAlgn="base">
        <a:spcBef>
          <a:spcPct val="0"/>
        </a:spcBef>
        <a:spcAft>
          <a:spcPct val="0"/>
        </a:spcAft>
        <a:defRPr sz="3600">
          <a:solidFill>
            <a:schemeClr val="accent1"/>
          </a:solidFill>
          <a:latin typeface="Rockwell" pitchFamily="18" charset="0"/>
        </a:defRPr>
      </a:lvl7pPr>
      <a:lvl8pPr marL="1371600" algn="l" rtl="0" fontAlgn="base">
        <a:spcBef>
          <a:spcPct val="0"/>
        </a:spcBef>
        <a:spcAft>
          <a:spcPct val="0"/>
        </a:spcAft>
        <a:defRPr sz="3600">
          <a:solidFill>
            <a:schemeClr val="accent1"/>
          </a:solidFill>
          <a:latin typeface="Rockwell" pitchFamily="18" charset="0"/>
        </a:defRPr>
      </a:lvl8pPr>
      <a:lvl9pPr marL="1828800" algn="l" rtl="0" fontAlgn="base">
        <a:spcBef>
          <a:spcPct val="0"/>
        </a:spcBef>
        <a:spcAft>
          <a:spcPct val="0"/>
        </a:spcAft>
        <a:defRPr sz="3600">
          <a:solidFill>
            <a:schemeClr val="accent1"/>
          </a:solidFill>
          <a:latin typeface="Rockwell" pitchFamily="18" charset="0"/>
        </a:defRPr>
      </a:lvl9pPr>
    </p:titleStyle>
    <p:bodyStyle>
      <a:lvl1pPr marL="0" indent="0" algn="l" rtl="0" eaLnBrk="0" fontAlgn="base" hangingPunct="0">
        <a:spcBef>
          <a:spcPts val="2000"/>
        </a:spcBef>
        <a:spcAft>
          <a:spcPct val="0"/>
        </a:spcAft>
        <a:buClr>
          <a:schemeClr val="tx1"/>
        </a:buClr>
        <a:buSzPct val="75000"/>
        <a:buFont typeface="Lucida Grande"/>
        <a:buNone/>
        <a:defRPr sz="2800" kern="1200">
          <a:solidFill>
            <a:schemeClr val="tx1"/>
          </a:solidFill>
          <a:latin typeface="+mn-lt"/>
          <a:ea typeface="+mn-ea"/>
          <a:cs typeface="+mn-cs"/>
        </a:defRPr>
      </a:lvl1pPr>
      <a:lvl2pPr marL="457200" indent="-228600" algn="l" rtl="0" eaLnBrk="0" fontAlgn="base" hangingPunct="0">
        <a:spcBef>
          <a:spcPts val="600"/>
        </a:spcBef>
        <a:spcAft>
          <a:spcPct val="0"/>
        </a:spcAft>
        <a:buClr>
          <a:schemeClr val="tx1"/>
        </a:buClr>
        <a:buSzPct val="100000"/>
        <a:buFont typeface="Lucida Grande"/>
        <a:buChar char="●"/>
        <a:defRPr sz="2400" kern="1200">
          <a:solidFill>
            <a:schemeClr val="tx1"/>
          </a:solidFill>
          <a:latin typeface="+mn-lt"/>
          <a:ea typeface="+mn-ea"/>
          <a:cs typeface="+mn-cs"/>
        </a:defRPr>
      </a:lvl2pPr>
      <a:lvl3pPr marL="685800" indent="-228600" algn="l" rtl="0" eaLnBrk="0" fontAlgn="base" hangingPunct="0">
        <a:spcBef>
          <a:spcPts val="600"/>
        </a:spcBef>
        <a:spcAft>
          <a:spcPct val="0"/>
        </a:spcAft>
        <a:buClr>
          <a:schemeClr val="tx1"/>
        </a:buClr>
        <a:buSzPct val="100000"/>
        <a:buFont typeface="Lucida Grande"/>
        <a:buChar char="●"/>
        <a:defRPr sz="2200" kern="1200">
          <a:solidFill>
            <a:schemeClr val="tx1"/>
          </a:solidFill>
          <a:latin typeface="+mn-lt"/>
          <a:ea typeface="+mn-ea"/>
          <a:cs typeface="+mn-cs"/>
        </a:defRPr>
      </a:lvl3pPr>
      <a:lvl4pPr marL="914400" indent="-228600" algn="l" rtl="0" eaLnBrk="0" fontAlgn="base" hangingPunct="0">
        <a:spcBef>
          <a:spcPts val="600"/>
        </a:spcBef>
        <a:spcAft>
          <a:spcPct val="0"/>
        </a:spcAft>
        <a:buClr>
          <a:schemeClr val="tx1"/>
        </a:buClr>
        <a:buSzPct val="100000"/>
        <a:buFont typeface="Lucida Grande"/>
        <a:buChar char="●"/>
        <a:defRPr sz="2000" kern="1200">
          <a:solidFill>
            <a:schemeClr val="tx1"/>
          </a:solidFill>
          <a:latin typeface="+mn-lt"/>
          <a:ea typeface="+mn-ea"/>
          <a:cs typeface="+mn-cs"/>
        </a:defRPr>
      </a:lvl4pPr>
      <a:lvl5pPr marL="1143000" indent="-228600" algn="l" rtl="0" eaLnBrk="0" fontAlgn="base" hangingPunct="0">
        <a:spcBef>
          <a:spcPts val="600"/>
        </a:spcBef>
        <a:spcAft>
          <a:spcPct val="0"/>
        </a:spcAft>
        <a:buClr>
          <a:schemeClr val="tx1"/>
        </a:buClr>
        <a:buSzPct val="100000"/>
        <a:buFont typeface="Lucida Grande"/>
        <a:buChar char="●"/>
        <a:defRPr kern="1200">
          <a:solidFill>
            <a:schemeClr val="tx1"/>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unstats.un.org/unsd/statcom/47th-session/documents/2016-2-IAEG-SDGs-E-Revised.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340" y="2569464"/>
            <a:ext cx="8945696" cy="1488185"/>
          </a:xfrm>
        </p:spPr>
        <p:txBody>
          <a:bodyPr>
            <a:normAutofit fontScale="90000"/>
          </a:bodyPr>
          <a:lstStyle/>
          <a:p>
            <a:r>
              <a:rPr lang="en-US" sz="4000" b="1" dirty="0" smtClean="0">
                <a:solidFill>
                  <a:schemeClr val="tx2"/>
                </a:solidFill>
              </a:rPr>
              <a:t>Measuring Disability </a:t>
            </a:r>
            <a:br>
              <a:rPr lang="en-US" sz="4000" b="1" dirty="0" smtClean="0">
                <a:solidFill>
                  <a:schemeClr val="tx2"/>
                </a:solidFill>
              </a:rPr>
            </a:br>
            <a:r>
              <a:rPr lang="en-US" sz="4000" b="1" dirty="0" smtClean="0">
                <a:solidFill>
                  <a:schemeClr val="tx2"/>
                </a:solidFill>
              </a:rPr>
              <a:t>to support the follow-up and review of SDGs </a:t>
            </a:r>
            <a:endParaRPr lang="en-US" sz="4000" b="1" dirty="0">
              <a:solidFill>
                <a:schemeClr val="tx2"/>
              </a:solidFill>
            </a:endParaRPr>
          </a:p>
        </p:txBody>
      </p:sp>
      <p:sp>
        <p:nvSpPr>
          <p:cNvPr id="3" name="Subtitle 2"/>
          <p:cNvSpPr>
            <a:spLocks noGrp="1"/>
          </p:cNvSpPr>
          <p:nvPr>
            <p:ph type="subTitle" idx="1"/>
          </p:nvPr>
        </p:nvSpPr>
        <p:spPr>
          <a:xfrm>
            <a:off x="1371599" y="4956048"/>
            <a:ext cx="6783137" cy="1213398"/>
          </a:xfrm>
        </p:spPr>
        <p:txBody>
          <a:bodyPr>
            <a:normAutofit fontScale="77500" lnSpcReduction="20000"/>
          </a:bodyPr>
          <a:lstStyle/>
          <a:p>
            <a:r>
              <a:rPr lang="en-US" sz="2400" dirty="0" smtClean="0">
                <a:solidFill>
                  <a:srgbClr val="4471A7"/>
                </a:solidFill>
              </a:rPr>
              <a:t>Margaret </a:t>
            </a:r>
            <a:r>
              <a:rPr lang="en-US" sz="2400" dirty="0" err="1" smtClean="0">
                <a:solidFill>
                  <a:srgbClr val="4471A7"/>
                </a:solidFill>
              </a:rPr>
              <a:t>Mbogoni</a:t>
            </a:r>
            <a:endParaRPr lang="en-US" sz="2400" dirty="0" smtClean="0">
              <a:solidFill>
                <a:srgbClr val="4471A7"/>
              </a:solidFill>
            </a:endParaRPr>
          </a:p>
          <a:p>
            <a:r>
              <a:rPr lang="en-US" sz="2400" dirty="0" smtClean="0">
                <a:solidFill>
                  <a:srgbClr val="4471A7"/>
                </a:solidFill>
              </a:rPr>
              <a:t>Focal Person – Disability Statistics </a:t>
            </a:r>
            <a:r>
              <a:rPr lang="en-US" sz="2400" dirty="0" err="1" smtClean="0">
                <a:solidFill>
                  <a:srgbClr val="4471A7"/>
                </a:solidFill>
              </a:rPr>
              <a:t>Programme</a:t>
            </a:r>
            <a:endParaRPr lang="en-US" sz="2400" dirty="0" smtClean="0">
              <a:solidFill>
                <a:srgbClr val="4471A7"/>
              </a:solidFill>
            </a:endParaRPr>
          </a:p>
          <a:p>
            <a:r>
              <a:rPr lang="en-US" sz="2400" dirty="0" smtClean="0">
                <a:solidFill>
                  <a:srgbClr val="4471A7"/>
                </a:solidFill>
              </a:rPr>
              <a:t>United Nations Statistics Division</a:t>
            </a:r>
          </a:p>
          <a:p>
            <a:r>
              <a:rPr lang="en-US" sz="2400" dirty="0" smtClean="0">
                <a:solidFill>
                  <a:srgbClr val="4471A7"/>
                </a:solidFill>
              </a:rPr>
              <a:t>mbogoni@un.org</a:t>
            </a:r>
            <a:endParaRPr lang="en-US" sz="2400" dirty="0">
              <a:solidFill>
                <a:srgbClr val="4471A7"/>
              </a:solidFill>
            </a:endParaRPr>
          </a:p>
        </p:txBody>
      </p:sp>
      <p:pic>
        <p:nvPicPr>
          <p:cNvPr id="7" name="Picture 2" descr="http://www.un.org/sustainabledevelopment/wp-content/uploads/2015/12/SDG_logo_with_UN_emble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5224" y="777339"/>
            <a:ext cx="3291840" cy="681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185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229600" cy="1034143"/>
          </a:xfrm>
        </p:spPr>
        <p:txBody>
          <a:bodyPr>
            <a:normAutofit/>
          </a:bodyPr>
          <a:lstStyle/>
          <a:p>
            <a:r>
              <a:rPr lang="en-US" sz="3200" b="1" dirty="0">
                <a:solidFill>
                  <a:schemeClr val="tx2"/>
                </a:solidFill>
              </a:rPr>
              <a:t>Conclusions</a:t>
            </a:r>
            <a:endParaRPr lang="en-GB" sz="3200" b="1" dirty="0">
              <a:solidFill>
                <a:schemeClr val="tx2"/>
              </a:solidFill>
            </a:endParaRPr>
          </a:p>
        </p:txBody>
      </p:sp>
      <p:sp>
        <p:nvSpPr>
          <p:cNvPr id="8" name="Content Placeholder 2"/>
          <p:cNvSpPr>
            <a:spLocks noGrp="1"/>
          </p:cNvSpPr>
          <p:nvPr>
            <p:ph idx="1"/>
          </p:nvPr>
        </p:nvSpPr>
        <p:spPr>
          <a:xfrm>
            <a:off x="457200" y="1166019"/>
            <a:ext cx="8229600" cy="1348582"/>
          </a:xfrm>
        </p:spPr>
        <p:txBody>
          <a:bodyPr/>
          <a:lstStyle/>
          <a:p>
            <a:r>
              <a:rPr lang="en-US" altLang="en-US" sz="2600" dirty="0" smtClean="0">
                <a:latin typeface="Calibri" panose="020F0502020204030204" pitchFamily="34" charset="0"/>
              </a:rPr>
              <a:t>Rights and empowerment of </a:t>
            </a:r>
            <a:r>
              <a:rPr lang="en-US" altLang="en-US" sz="2600" dirty="0" err="1" smtClean="0">
                <a:latin typeface="Calibri" panose="020F0502020204030204" pitchFamily="34" charset="0"/>
              </a:rPr>
              <a:t>PwD</a:t>
            </a:r>
            <a:r>
              <a:rPr lang="en-US" altLang="en-US" sz="2600" dirty="0" smtClean="0">
                <a:latin typeface="Calibri" panose="020F0502020204030204" pitchFamily="34" charset="0"/>
              </a:rPr>
              <a:t> “included” in the 2030 Agenda for Sustainable Development Agenda!</a:t>
            </a:r>
          </a:p>
        </p:txBody>
      </p:sp>
      <p:sp>
        <p:nvSpPr>
          <p:cNvPr id="4" name="Content Placeholder 2"/>
          <p:cNvSpPr txBox="1">
            <a:spLocks/>
          </p:cNvSpPr>
          <p:nvPr/>
        </p:nvSpPr>
        <p:spPr bwMode="auto">
          <a:xfrm>
            <a:off x="505013" y="3836893"/>
            <a:ext cx="8500533" cy="1424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S PGothic"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600" b="0" smtClean="0">
                <a:latin typeface="Calibri" panose="020F0502020204030204" pitchFamily="34" charset="0"/>
              </a:rPr>
              <a:t>National</a:t>
            </a:r>
            <a:r>
              <a:rPr lang="en-US" altLang="en-US" sz="2600" b="0" dirty="0" smtClean="0">
                <a:latin typeface="Calibri" panose="020F0502020204030204" pitchFamily="34" charset="0"/>
              </a:rPr>
              <a:t>, regional international statistical communities working together to ensure evidence is available to follow-up and review progress towards SDGs  </a:t>
            </a:r>
          </a:p>
          <a:p>
            <a:endParaRPr lang="en-US" altLang="en-US" sz="1600" b="0" dirty="0" smtClean="0">
              <a:latin typeface="Calibri" panose="020F0502020204030204" pitchFamily="34" charset="0"/>
            </a:endParaRPr>
          </a:p>
        </p:txBody>
      </p:sp>
      <p:sp>
        <p:nvSpPr>
          <p:cNvPr id="6" name="Content Placeholder 2"/>
          <p:cNvSpPr txBox="1">
            <a:spLocks/>
          </p:cNvSpPr>
          <p:nvPr/>
        </p:nvSpPr>
        <p:spPr>
          <a:xfrm>
            <a:off x="457200" y="2488311"/>
            <a:ext cx="8229600" cy="134858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en-US" sz="2600" dirty="0">
                <a:latin typeface="Calibri" panose="020F0502020204030204" pitchFamily="34" charset="0"/>
              </a:rPr>
              <a:t>A</a:t>
            </a:r>
            <a:r>
              <a:rPr lang="en-US" altLang="en-US" sz="2600" dirty="0" smtClean="0">
                <a:latin typeface="Calibri" panose="020F0502020204030204" pitchFamily="34" charset="0"/>
              </a:rPr>
              <a:t>ssessment of data requirements and data gaps to meet the 2030 Agenda from disability lens</a:t>
            </a:r>
          </a:p>
        </p:txBody>
      </p:sp>
    </p:spTree>
    <p:extLst>
      <p:ext uri="{BB962C8B-B14F-4D97-AF65-F5344CB8AC3E}">
        <p14:creationId xmlns:p14="http://schemas.microsoft.com/office/powerpoint/2010/main" val="32922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ctr"/>
            <a:endParaRPr lang="en-US" b="1" dirty="0" smtClean="0">
              <a:latin typeface="+mj-lt"/>
            </a:endParaRPr>
          </a:p>
          <a:p>
            <a:pPr algn="ctr"/>
            <a:endParaRPr lang="en-US" b="1" dirty="0">
              <a:latin typeface="+mj-lt"/>
            </a:endParaRPr>
          </a:p>
          <a:p>
            <a:pPr marL="0" indent="0" algn="ctr">
              <a:buNone/>
            </a:pPr>
            <a:endParaRPr lang="en-US" b="1" dirty="0" smtClean="0">
              <a:latin typeface="+mj-lt"/>
            </a:endParaRPr>
          </a:p>
          <a:p>
            <a:pPr marL="0" indent="0" algn="ctr">
              <a:buNone/>
            </a:pPr>
            <a:r>
              <a:rPr lang="en-US" b="1" dirty="0" smtClean="0">
                <a:latin typeface="+mj-lt"/>
              </a:rPr>
              <a:t>Thank you !</a:t>
            </a:r>
            <a:endParaRPr lang="en-US" b="1" dirty="0">
              <a:latin typeface="+mj-lt"/>
            </a:endParaRPr>
          </a:p>
        </p:txBody>
      </p:sp>
      <p:pic>
        <p:nvPicPr>
          <p:cNvPr id="5" name="Picture 1"/>
          <p:cNvPicPr/>
          <p:nvPr/>
        </p:nvPicPr>
        <p:blipFill>
          <a:blip r:embed="rId2" cstate="print"/>
          <a:stretch/>
        </p:blipFill>
        <p:spPr>
          <a:xfrm>
            <a:off x="4017272" y="1796088"/>
            <a:ext cx="1109456" cy="923924"/>
          </a:xfrm>
          <a:prstGeom prst="rect">
            <a:avLst/>
          </a:prstGeom>
          <a:ln>
            <a:noFill/>
          </a:ln>
        </p:spPr>
      </p:pic>
      <p:pic>
        <p:nvPicPr>
          <p:cNvPr id="6" name="Picture 2" descr="http://www.un.org/sustainabledevelopment/wp-content/uploads/2015/12/SDG_logo_with_UN_emble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7822" y="4605781"/>
            <a:ext cx="3291840" cy="681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732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1430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normAutofit/>
          </a:bodyPr>
          <a:lstStyle/>
          <a:p>
            <a:pPr eaLnBrk="0" fontAlgn="base" hangingPunct="0">
              <a:spcAft>
                <a:spcPct val="0"/>
              </a:spcAft>
            </a:pPr>
            <a:r>
              <a:rPr lang="en-US" sz="2400" dirty="0">
                <a:ea typeface="MS PGothic" pitchFamily="34" charset="-128"/>
              </a:rPr>
              <a:t>Disability in the 2030 Agenda for Sustainable Development =&gt; SDGs indicators relevant for disability analysis</a:t>
            </a:r>
          </a:p>
        </p:txBody>
      </p:sp>
      <p:sp>
        <p:nvSpPr>
          <p:cNvPr id="4" name="Rectangle 2"/>
          <p:cNvSpPr txBox="1">
            <a:spLocks noChangeArrowheads="1"/>
          </p:cNvSpPr>
          <p:nvPr/>
        </p:nvSpPr>
        <p:spPr bwMode="auto">
          <a:xfrm>
            <a:off x="304800" y="304800"/>
            <a:ext cx="76200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itchFamily="34" charset="-128"/>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lgn="l" eaLnBrk="1" hangingPunct="1">
              <a:defRPr/>
            </a:pPr>
            <a:r>
              <a:rPr lang="en-US" altLang="en-US" sz="4000" b="1" dirty="0">
                <a:ea typeface="+mj-ea"/>
              </a:rPr>
              <a:t>Outline</a:t>
            </a:r>
          </a:p>
        </p:txBody>
      </p:sp>
      <p:sp>
        <p:nvSpPr>
          <p:cNvPr id="6" name="Content Placeholder 2"/>
          <p:cNvSpPr txBox="1">
            <a:spLocks/>
          </p:cNvSpPr>
          <p:nvPr/>
        </p:nvSpPr>
        <p:spPr bwMode="auto">
          <a:xfrm>
            <a:off x="425987" y="2754218"/>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S PGothic"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0" dirty="0" smtClean="0"/>
              <a:t>Statistical challenges in the implementation of the 2030 Agenda and the way forward</a:t>
            </a:r>
            <a:endParaRPr lang="en-GB" sz="2400" b="0" dirty="0"/>
          </a:p>
        </p:txBody>
      </p:sp>
    </p:spTree>
    <p:extLst>
      <p:ext uri="{BB962C8B-B14F-4D97-AF65-F5344CB8AC3E}">
        <p14:creationId xmlns:p14="http://schemas.microsoft.com/office/powerpoint/2010/main" val="3678997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2376" y="-88136"/>
            <a:ext cx="9041954" cy="1143000"/>
          </a:xfrm>
        </p:spPr>
        <p:txBody>
          <a:bodyPr>
            <a:noAutofit/>
          </a:bodyPr>
          <a:lstStyle/>
          <a:p>
            <a:pPr algn="l"/>
            <a:r>
              <a:rPr lang="en-GB" sz="3200" b="1" dirty="0">
                <a:solidFill>
                  <a:schemeClr val="tx2"/>
                </a:solidFill>
              </a:rPr>
              <a:t>The 2030 Agenda for Sustainable Development</a:t>
            </a:r>
          </a:p>
        </p:txBody>
      </p:sp>
      <p:sp>
        <p:nvSpPr>
          <p:cNvPr id="3" name="Content Placeholder 2"/>
          <p:cNvSpPr>
            <a:spLocks noGrp="1"/>
          </p:cNvSpPr>
          <p:nvPr>
            <p:ph sz="half" idx="1"/>
          </p:nvPr>
        </p:nvSpPr>
        <p:spPr>
          <a:xfrm>
            <a:off x="457199" y="1158555"/>
            <a:ext cx="5558590" cy="5054953"/>
          </a:xfrm>
        </p:spPr>
        <p:txBody>
          <a:bodyPr>
            <a:normAutofit fontScale="92500" lnSpcReduction="10000"/>
          </a:bodyPr>
          <a:lstStyle/>
          <a:p>
            <a:r>
              <a:rPr lang="en-US" altLang="ja-JP" sz="2200" dirty="0" smtClean="0">
                <a:latin typeface="Arial" panose="020B0604020202020204" pitchFamily="34" charset="0"/>
                <a:cs typeface="Arial" panose="020B0604020202020204" pitchFamily="34" charset="0"/>
              </a:rPr>
              <a:t>Adopted by all countries; </a:t>
            </a:r>
          </a:p>
          <a:p>
            <a:pPr marL="0" indent="0">
              <a:buNone/>
            </a:pPr>
            <a:endParaRPr lang="en-US" altLang="ja-JP"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Has at its core the integration of the </a:t>
            </a:r>
            <a:r>
              <a:rPr lang="en-US" sz="2200" dirty="0" smtClean="0">
                <a:solidFill>
                  <a:schemeClr val="tx2">
                    <a:lumMod val="75000"/>
                  </a:schemeClr>
                </a:solidFill>
                <a:latin typeface="Arial" panose="020B0604020202020204" pitchFamily="34" charset="0"/>
                <a:cs typeface="Arial" panose="020B0604020202020204" pitchFamily="34" charset="0"/>
              </a:rPr>
              <a:t>economic</a:t>
            </a:r>
            <a:r>
              <a:rPr lang="en-US" sz="2200" dirty="0" smtClean="0">
                <a:latin typeface="Arial" panose="020B0604020202020204" pitchFamily="34" charset="0"/>
                <a:cs typeface="Arial" panose="020B0604020202020204" pitchFamily="34" charset="0"/>
              </a:rPr>
              <a:t>, </a:t>
            </a:r>
            <a:r>
              <a:rPr lang="en-US" sz="2200" dirty="0" smtClean="0">
                <a:solidFill>
                  <a:schemeClr val="accent2"/>
                </a:solidFill>
                <a:latin typeface="Arial" panose="020B0604020202020204" pitchFamily="34" charset="0"/>
                <a:cs typeface="Arial" panose="020B0604020202020204" pitchFamily="34" charset="0"/>
              </a:rPr>
              <a:t>social </a:t>
            </a:r>
            <a:r>
              <a:rPr lang="en-US" sz="2200" dirty="0" smtClean="0">
                <a:latin typeface="Arial" panose="020B0604020202020204" pitchFamily="34" charset="0"/>
                <a:cs typeface="Arial" panose="020B0604020202020204" pitchFamily="34" charset="0"/>
              </a:rPr>
              <a:t>and </a:t>
            </a:r>
            <a:r>
              <a:rPr lang="en-US" sz="2200" dirty="0" smtClean="0">
                <a:solidFill>
                  <a:schemeClr val="accent3">
                    <a:lumMod val="50000"/>
                  </a:schemeClr>
                </a:solidFill>
                <a:latin typeface="Arial" panose="020B0604020202020204" pitchFamily="34" charset="0"/>
                <a:cs typeface="Arial" panose="020B0604020202020204" pitchFamily="34" charset="0"/>
              </a:rPr>
              <a:t>environmental</a:t>
            </a:r>
            <a:r>
              <a:rPr lang="en-US" sz="2200" dirty="0" smtClean="0">
                <a:latin typeface="Arial" panose="020B0604020202020204" pitchFamily="34" charset="0"/>
                <a:cs typeface="Arial" panose="020B0604020202020204" pitchFamily="34" charset="0"/>
              </a:rPr>
              <a:t> dimensions of development…</a:t>
            </a:r>
            <a:endParaRPr lang="en-US" sz="2200" dirty="0">
              <a:latin typeface="Arial" panose="020B0604020202020204" pitchFamily="34" charset="0"/>
              <a:cs typeface="Arial" panose="020B0604020202020204" pitchFamily="34" charset="0"/>
            </a:endParaRPr>
          </a:p>
          <a:p>
            <a:endParaRPr lang="en-US" sz="2200" dirty="0" smtClean="0">
              <a:latin typeface="Arial" panose="020B0604020202020204" pitchFamily="34" charset="0"/>
              <a:cs typeface="Arial" panose="020B0604020202020204" pitchFamily="34" charset="0"/>
            </a:endParaRPr>
          </a:p>
          <a:p>
            <a:r>
              <a:rPr lang="en-US" altLang="ja-JP" sz="2200" dirty="0" smtClean="0">
                <a:latin typeface="Arial" panose="020B0604020202020204" pitchFamily="34" charset="0"/>
                <a:cs typeface="Arial" panose="020B0604020202020204" pitchFamily="34" charset="0"/>
              </a:rPr>
              <a:t>… and the principle of “leaving no </a:t>
            </a:r>
            <a:r>
              <a:rPr lang="en-US" altLang="ja-JP" sz="2200" dirty="0">
                <a:latin typeface="Arial" panose="020B0604020202020204" pitchFamily="34" charset="0"/>
                <a:cs typeface="Arial" panose="020B0604020202020204" pitchFamily="34" charset="0"/>
              </a:rPr>
              <a:t>one </a:t>
            </a:r>
            <a:r>
              <a:rPr lang="en-US" altLang="ja-JP" sz="2200" dirty="0" smtClean="0">
                <a:latin typeface="Arial" panose="020B0604020202020204" pitchFamily="34" charset="0"/>
                <a:cs typeface="Arial" panose="020B0604020202020204" pitchFamily="34" charset="0"/>
              </a:rPr>
              <a:t>behind” =&gt;</a:t>
            </a:r>
            <a:endParaRPr lang="en-US" altLang="ja-JP" sz="2200" dirty="0">
              <a:latin typeface="Arial" panose="020B0604020202020204" pitchFamily="34" charset="0"/>
              <a:cs typeface="Arial" panose="020B0604020202020204" pitchFamily="34" charset="0"/>
            </a:endParaRPr>
          </a:p>
          <a:p>
            <a:pPr marL="1085850" lvl="1" indent="-342900">
              <a:buFont typeface="Wingdings" panose="05000000000000000000" pitchFamily="2" charset="2"/>
              <a:buChar char="Ø"/>
            </a:pPr>
            <a:r>
              <a:rPr lang="en-US" altLang="ja-JP" sz="2200" dirty="0" smtClean="0">
                <a:latin typeface="Arial" panose="020B0604020202020204" pitchFamily="34" charset="0"/>
                <a:cs typeface="Arial" panose="020B0604020202020204" pitchFamily="34" charset="0"/>
              </a:rPr>
              <a:t>Inclusive development</a:t>
            </a:r>
          </a:p>
          <a:p>
            <a:pPr marL="1085850" lvl="1" indent="-342900">
              <a:buFont typeface="Wingdings" panose="05000000000000000000" pitchFamily="2" charset="2"/>
              <a:buChar char="Ø"/>
            </a:pPr>
            <a:r>
              <a:rPr lang="en-US" altLang="ja-JP" sz="2200" dirty="0" smtClean="0">
                <a:latin typeface="Arial" panose="020B0604020202020204" pitchFamily="34" charset="0"/>
                <a:cs typeface="Arial" panose="020B0604020202020204" pitchFamily="34" charset="0"/>
              </a:rPr>
              <a:t>Reduction of inequality</a:t>
            </a:r>
          </a:p>
          <a:p>
            <a:pPr marL="1085850" lvl="1" indent="-342900">
              <a:buFont typeface="Wingdings" panose="05000000000000000000" pitchFamily="2" charset="2"/>
              <a:buChar char="Ø"/>
            </a:pP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Identifies a roadmap for SD with goals and targets that are ambitious, integrated, indivisible, global in nature and universally applicable: </a:t>
            </a:r>
          </a:p>
          <a:p>
            <a:pPr lvl="1"/>
            <a:r>
              <a:rPr lang="en-US" sz="1800" dirty="0" smtClean="0">
                <a:latin typeface="Arial" panose="020B0604020202020204" pitchFamily="34" charset="0"/>
                <a:cs typeface="Arial" panose="020B0604020202020204" pitchFamily="34" charset="0"/>
              </a:rPr>
              <a:t>SDGs =17 Goals and 169 Targets</a:t>
            </a:r>
            <a:endParaRPr lang="en-GB" sz="1800" dirty="0">
              <a:solidFill>
                <a:srgbClr val="887144"/>
              </a:solidFill>
            </a:endParaRP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624572400"/>
              </p:ext>
            </p:extLst>
          </p:nvPr>
        </p:nvGraphicFramePr>
        <p:xfrm>
          <a:off x="5749889" y="2990158"/>
          <a:ext cx="3276600" cy="3115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1"/>
          <p:cNvPicPr/>
          <p:nvPr/>
        </p:nvPicPr>
        <p:blipFill>
          <a:blip r:embed="rId8" cstate="print"/>
          <a:stretch/>
        </p:blipFill>
        <p:spPr>
          <a:xfrm>
            <a:off x="136199" y="86717"/>
            <a:ext cx="987426" cy="923924"/>
          </a:xfrm>
          <a:prstGeom prst="rect">
            <a:avLst/>
          </a:prstGeom>
          <a:ln>
            <a:noFill/>
          </a:ln>
        </p:spPr>
      </p:pic>
    </p:spTree>
    <p:extLst>
      <p:ext uri="{BB962C8B-B14F-4D97-AF65-F5344CB8AC3E}">
        <p14:creationId xmlns:p14="http://schemas.microsoft.com/office/powerpoint/2010/main" val="1553439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title"/>
          </p:nvPr>
        </p:nvSpPr>
        <p:spPr>
          <a:xfrm>
            <a:off x="457200" y="546538"/>
            <a:ext cx="8229600" cy="612337"/>
          </a:xfrm>
        </p:spPr>
        <p:txBody>
          <a:bodyPr>
            <a:normAutofit/>
          </a:bodyPr>
          <a:lstStyle/>
          <a:p>
            <a:r>
              <a:rPr lang="en-US" sz="3200" b="1" dirty="0">
                <a:solidFill>
                  <a:schemeClr val="tx2"/>
                </a:solidFill>
              </a:rPr>
              <a:t>Disability in the 2030 Agenda</a:t>
            </a:r>
          </a:p>
        </p:txBody>
      </p:sp>
      <p:sp>
        <p:nvSpPr>
          <p:cNvPr id="22531" name="Rectangle 1"/>
          <p:cNvSpPr>
            <a:spLocks noChangeArrowheads="1"/>
          </p:cNvSpPr>
          <p:nvPr/>
        </p:nvSpPr>
        <p:spPr bwMode="auto">
          <a:xfrm>
            <a:off x="950913" y="1801908"/>
            <a:ext cx="7164388"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Verdana" pitchFamily="34" charset="0"/>
                <a:ea typeface="MS PGothic" pitchFamily="34" charset="-128"/>
              </a:defRPr>
            </a:lvl1pPr>
            <a:lvl2pPr marL="742950" indent="-285750" eaLnBrk="0" hangingPunct="0">
              <a:defRPr sz="2400" b="1">
                <a:solidFill>
                  <a:schemeClr val="tx1"/>
                </a:solidFill>
                <a:latin typeface="Verdana" pitchFamily="34" charset="0"/>
                <a:ea typeface="MS PGothic" pitchFamily="34" charset="-128"/>
              </a:defRPr>
            </a:lvl2pPr>
            <a:lvl3pPr marL="1143000" indent="-228600" eaLnBrk="0" hangingPunct="0">
              <a:defRPr sz="2400" b="1">
                <a:solidFill>
                  <a:schemeClr val="tx1"/>
                </a:solidFill>
                <a:latin typeface="Verdana" pitchFamily="34" charset="0"/>
                <a:ea typeface="MS PGothic" pitchFamily="34" charset="-128"/>
              </a:defRPr>
            </a:lvl3pPr>
            <a:lvl4pPr marL="1600200" indent="-228600" eaLnBrk="0" hangingPunct="0">
              <a:defRPr sz="2400" b="1">
                <a:solidFill>
                  <a:schemeClr val="tx1"/>
                </a:solidFill>
                <a:latin typeface="Verdana" pitchFamily="34" charset="0"/>
                <a:ea typeface="MS PGothic" pitchFamily="34" charset="-128"/>
              </a:defRPr>
            </a:lvl4pPr>
            <a:lvl5pPr marL="2057400" indent="-228600" eaLnBrk="0" hangingPunct="0">
              <a:defRPr sz="2400" b="1">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sz="2400" b="1">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sz="2400" b="1">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sz="2400" b="1">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sz="2400" b="1">
                <a:solidFill>
                  <a:schemeClr val="tx1"/>
                </a:solidFill>
                <a:latin typeface="Verdana" pitchFamily="34" charset="0"/>
                <a:ea typeface="MS PGothic" pitchFamily="34" charset="-128"/>
              </a:defRPr>
            </a:lvl9pPr>
          </a:lstStyle>
          <a:p>
            <a:pPr marL="342900" indent="-342900" eaLnBrk="1" hangingPunct="1">
              <a:buFont typeface="Arial" panose="020B0604020202020204" pitchFamily="34" charset="0"/>
              <a:buChar char="•"/>
              <a:defRPr/>
            </a:pPr>
            <a:r>
              <a:rPr lang="en-US" altLang="en-US" sz="2200" b="0" dirty="0" smtClean="0">
                <a:latin typeface="Arial" charset="0"/>
                <a:cs typeface="+mn-cs"/>
              </a:rPr>
              <a:t>Although the word “disability” is not cited directly in the goals, disability is referenced in many parts of the GA resolution 70/1: </a:t>
            </a:r>
            <a:r>
              <a:rPr lang="en-US" altLang="en-US" sz="2200" b="0" i="1" dirty="0" smtClean="0">
                <a:latin typeface="Arial" charset="0"/>
                <a:cs typeface="+mn-cs"/>
              </a:rPr>
              <a:t>Transforming our world: the 2030 Agenda for Sustainable Development</a:t>
            </a:r>
            <a:r>
              <a:rPr lang="en-US" altLang="en-US" sz="2200" b="0" dirty="0" smtClean="0">
                <a:latin typeface="Arial" charset="0"/>
                <a:cs typeface="+mn-cs"/>
              </a:rPr>
              <a:t>.</a:t>
            </a:r>
          </a:p>
          <a:p>
            <a:pPr marL="342900" indent="-342900" eaLnBrk="1" hangingPunct="1">
              <a:buFont typeface="Arial" panose="020B0604020202020204" pitchFamily="34" charset="0"/>
              <a:buChar char="•"/>
              <a:defRPr/>
            </a:pPr>
            <a:endParaRPr lang="en-US" altLang="en-US" sz="2200" b="0" dirty="0" smtClean="0">
              <a:latin typeface="Arial" charset="0"/>
              <a:cs typeface="+mn-cs"/>
            </a:endParaRPr>
          </a:p>
          <a:p>
            <a:pPr marL="342900" indent="-342900" eaLnBrk="1" hangingPunct="1">
              <a:buFont typeface="Arial" panose="020B0604020202020204" pitchFamily="34" charset="0"/>
              <a:buChar char="•"/>
              <a:defRPr/>
            </a:pPr>
            <a:r>
              <a:rPr lang="en-US" altLang="en-US" sz="2200" b="0" dirty="0" smtClean="0">
                <a:latin typeface="Arial" charset="0"/>
              </a:rPr>
              <a:t>The principle of “</a:t>
            </a:r>
            <a:r>
              <a:rPr lang="en-US" altLang="en-US" sz="2200" dirty="0" smtClean="0">
                <a:solidFill>
                  <a:srgbClr val="3366CC"/>
                </a:solidFill>
                <a:latin typeface="Arial" charset="0"/>
              </a:rPr>
              <a:t>leaving no one behind</a:t>
            </a:r>
            <a:r>
              <a:rPr lang="en-US" altLang="en-US" sz="2200" b="0" dirty="0" smtClean="0">
                <a:latin typeface="Arial" charset="0"/>
              </a:rPr>
              <a:t>”, pledged by all MSs, urges Governments to empower the most vulnerable (including persons with disabilities) to ensure that the Goals and targets are met for all peoples.</a:t>
            </a:r>
            <a:endParaRPr lang="en-US" altLang="en-US" sz="2200" b="0" dirty="0" smtClean="0">
              <a:latin typeface="Arial" charset="0"/>
              <a:cs typeface="+mn-cs"/>
            </a:endParaRPr>
          </a:p>
          <a:p>
            <a:pPr marL="342900" indent="-342900" algn="just" eaLnBrk="1" hangingPunct="1">
              <a:buFont typeface="Arial" panose="020B0604020202020204" pitchFamily="34" charset="0"/>
              <a:buChar char="•"/>
              <a:defRPr/>
            </a:pPr>
            <a:endParaRPr lang="en-US" altLang="en-US" sz="2200" b="0" dirty="0" smtClean="0">
              <a:latin typeface="Arial" charset="0"/>
              <a:cs typeface="+mn-cs"/>
            </a:endParaRPr>
          </a:p>
        </p:txBody>
      </p:sp>
      <p:pic>
        <p:nvPicPr>
          <p:cNvPr id="5" name="Picture 1"/>
          <p:cNvPicPr/>
          <p:nvPr/>
        </p:nvPicPr>
        <p:blipFill>
          <a:blip r:embed="rId3" cstate="print"/>
          <a:stretch/>
        </p:blipFill>
        <p:spPr>
          <a:xfrm>
            <a:off x="457200" y="315348"/>
            <a:ext cx="987426" cy="923924"/>
          </a:xfrm>
          <a:prstGeom prst="rect">
            <a:avLst/>
          </a:prstGeom>
          <a:ln>
            <a:noFill/>
          </a:ln>
        </p:spPr>
      </p:pic>
    </p:spTree>
    <p:extLst>
      <p:ext uri="{BB962C8B-B14F-4D97-AF65-F5344CB8AC3E}">
        <p14:creationId xmlns:p14="http://schemas.microsoft.com/office/powerpoint/2010/main" val="151655680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736" y="85379"/>
            <a:ext cx="7162800" cy="533400"/>
          </a:xfrm>
        </p:spPr>
        <p:txBody>
          <a:bodyPr>
            <a:noAutofit/>
          </a:bodyPr>
          <a:lstStyle/>
          <a:p>
            <a:pPr>
              <a:defRPr/>
            </a:pPr>
            <a:r>
              <a:rPr lang="en-US" sz="3200" b="1" dirty="0">
                <a:solidFill>
                  <a:schemeClr val="tx2"/>
                </a:solidFill>
              </a:rPr>
              <a:t>Global SDGs indicators framework</a:t>
            </a:r>
            <a:endParaRPr lang="en-GB" sz="3200" b="1" dirty="0">
              <a:solidFill>
                <a:schemeClr val="tx2"/>
              </a:solidFill>
            </a:endParaRPr>
          </a:p>
        </p:txBody>
      </p:sp>
      <p:sp>
        <p:nvSpPr>
          <p:cNvPr id="4099" name="Content Placeholder 2"/>
          <p:cNvSpPr>
            <a:spLocks noGrp="1"/>
          </p:cNvSpPr>
          <p:nvPr>
            <p:ph idx="1"/>
          </p:nvPr>
        </p:nvSpPr>
        <p:spPr>
          <a:xfrm>
            <a:off x="457200" y="990600"/>
            <a:ext cx="8229600" cy="1676400"/>
          </a:xfrm>
        </p:spPr>
        <p:txBody>
          <a:bodyPr>
            <a:normAutofit/>
          </a:bodyPr>
          <a:lstStyle/>
          <a:p>
            <a:r>
              <a:rPr lang="en-US" altLang="en-US" sz="2400" b="1" dirty="0"/>
              <a:t>Global Indicators </a:t>
            </a:r>
            <a:r>
              <a:rPr lang="en-US" altLang="en-US" sz="2400" dirty="0"/>
              <a:t>for “follow up and review” of the 2030 Agenda for Sustainable Development </a:t>
            </a:r>
            <a:r>
              <a:rPr lang="en-US" altLang="en-US" sz="2400" dirty="0" smtClean="0"/>
              <a:t> </a:t>
            </a:r>
          </a:p>
          <a:p>
            <a:pPr lvl="1">
              <a:buFont typeface="Arial" charset="0"/>
              <a:buChar char="•"/>
            </a:pPr>
            <a:r>
              <a:rPr lang="en-GB" altLang="en-US" sz="2200" i="1" dirty="0" smtClean="0"/>
              <a:t>‘Agreed’</a:t>
            </a:r>
            <a:r>
              <a:rPr lang="en-GB" altLang="en-US" sz="2200" dirty="0" smtClean="0"/>
              <a:t> by the Statistical Commission in March 2016</a:t>
            </a:r>
          </a:p>
          <a:p>
            <a:pPr lvl="1">
              <a:buFont typeface="Arial" charset="0"/>
              <a:buChar char="•"/>
            </a:pPr>
            <a:r>
              <a:rPr lang="en-GB" altLang="en-US" sz="2200" dirty="0" smtClean="0"/>
              <a:t>Report of Commission adopted by ECOSOC</a:t>
            </a:r>
            <a:r>
              <a:rPr lang="en-GB" altLang="en-US" sz="2200" dirty="0"/>
              <a:t> </a:t>
            </a:r>
            <a:r>
              <a:rPr lang="en-GB" altLang="en-US" sz="2200" dirty="0" smtClean="0"/>
              <a:t>in July 2016 -&gt; GA</a:t>
            </a:r>
          </a:p>
        </p:txBody>
      </p:sp>
      <p:sp>
        <p:nvSpPr>
          <p:cNvPr id="5" name="Content Placeholder 2"/>
          <p:cNvSpPr txBox="1">
            <a:spLocks/>
          </p:cNvSpPr>
          <p:nvPr/>
        </p:nvSpPr>
        <p:spPr bwMode="auto">
          <a:xfrm>
            <a:off x="457200" y="2895600"/>
            <a:ext cx="82296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en-US" altLang="en-US" sz="2400" b="0" kern="0" dirty="0" smtClean="0"/>
              <a:t>Global indicators identified by the Inter-agency and Expert Group on Sustainable Development Goals Indicators (IAEG-SDGs members=28 Member States) </a:t>
            </a:r>
          </a:p>
          <a:p>
            <a:pPr lvl="1">
              <a:buFont typeface="Arial" charset="0"/>
              <a:buChar char="•"/>
              <a:defRPr/>
            </a:pPr>
            <a:r>
              <a:rPr lang="en-US" altLang="en-US" sz="2200" b="0" dirty="0"/>
              <a:t>Worked since June 2015; </a:t>
            </a:r>
            <a:r>
              <a:rPr lang="en-US" altLang="en-US" sz="2200" b="0" dirty="0" smtClean="0"/>
              <a:t>3 </a:t>
            </a:r>
            <a:r>
              <a:rPr lang="en-US" altLang="en-US" sz="2200" b="0" dirty="0"/>
              <a:t>plenary meetings; </a:t>
            </a:r>
            <a:r>
              <a:rPr lang="en-US" altLang="en-US" sz="2200" b="0" dirty="0" smtClean="0"/>
              <a:t>online consultations with all stakeholders for </a:t>
            </a:r>
            <a:r>
              <a:rPr lang="en-US" altLang="en-US" sz="2200" b="0" dirty="0"/>
              <a:t>their comments/contributions;</a:t>
            </a:r>
          </a:p>
        </p:txBody>
      </p:sp>
      <p:sp>
        <p:nvSpPr>
          <p:cNvPr id="6" name="Content Placeholder 2"/>
          <p:cNvSpPr txBox="1">
            <a:spLocks/>
          </p:cNvSpPr>
          <p:nvPr/>
        </p:nvSpPr>
        <p:spPr bwMode="auto">
          <a:xfrm>
            <a:off x="469900" y="5410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lvl="1" indent="-342900">
              <a:buFontTx/>
              <a:buChar char="•"/>
              <a:defRPr/>
            </a:pPr>
            <a:r>
              <a:rPr lang="en-US" altLang="en-US" sz="2400" b="0" kern="0" dirty="0" smtClean="0"/>
              <a:t>SDGs framework: </a:t>
            </a:r>
            <a:r>
              <a:rPr lang="en-US" altLang="en-US" sz="2000" b="0" dirty="0" smtClean="0"/>
              <a:t>17 Goals, 169 Targets, 230 indicators</a:t>
            </a:r>
            <a:endParaRPr lang="en-US" altLang="en-US" sz="2000" b="0" dirty="0"/>
          </a:p>
          <a:p>
            <a:pPr lvl="1">
              <a:defRPr/>
            </a:pPr>
            <a:r>
              <a:rPr lang="en-US" altLang="en-US" sz="2000" b="0" kern="0" dirty="0" smtClean="0"/>
              <a:t>Around 1/3 of indicators are “people based”; </a:t>
            </a:r>
            <a:r>
              <a:rPr lang="en-US" sz="2000" dirty="0" smtClean="0">
                <a:latin typeface="Calibri" panose="020F0502020204030204" pitchFamily="34" charset="0"/>
                <a:hlinkClick r:id="rId3"/>
              </a:rPr>
              <a:t>http</a:t>
            </a:r>
            <a:r>
              <a:rPr lang="en-US" sz="2000" dirty="0">
                <a:latin typeface="Calibri" panose="020F0502020204030204" pitchFamily="34" charset="0"/>
                <a:hlinkClick r:id="rId3"/>
              </a:rPr>
              <a:t>://</a:t>
            </a:r>
            <a:r>
              <a:rPr lang="en-US" sz="2000" dirty="0" smtClean="0">
                <a:latin typeface="Calibri" panose="020F0502020204030204" pitchFamily="34" charset="0"/>
                <a:hlinkClick r:id="rId3"/>
              </a:rPr>
              <a:t>unstats.un.org/unsd/statcom/47th-session/documents/2016-2-IAEG-SDGs-E-Revised.pdf</a:t>
            </a:r>
            <a:endParaRPr lang="en-US" altLang="en-US" sz="2000" b="0" kern="0" dirty="0" smtClean="0"/>
          </a:p>
        </p:txBody>
      </p:sp>
    </p:spTree>
    <p:extLst>
      <p:ext uri="{BB962C8B-B14F-4D97-AF65-F5344CB8AC3E}">
        <p14:creationId xmlns:p14="http://schemas.microsoft.com/office/powerpoint/2010/main" val="23940716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harumi.shibata\Desktop\SDGs\Story-2-SDGs.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9026" b="13090"/>
          <a:stretch/>
        </p:blipFill>
        <p:spPr bwMode="auto">
          <a:xfrm>
            <a:off x="-139430" y="1674565"/>
            <a:ext cx="9384421" cy="4504522"/>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1524000" y="3124200"/>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
        <p:nvSpPr>
          <p:cNvPr id="5" name="Oval 4"/>
          <p:cNvSpPr/>
          <p:nvPr/>
        </p:nvSpPr>
        <p:spPr>
          <a:xfrm>
            <a:off x="5978279" y="3219450"/>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
        <p:nvSpPr>
          <p:cNvPr id="6" name="Oval 5"/>
          <p:cNvSpPr/>
          <p:nvPr/>
        </p:nvSpPr>
        <p:spPr>
          <a:xfrm>
            <a:off x="4572000" y="3136900"/>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
        <p:nvSpPr>
          <p:cNvPr id="8" name="Oval 7"/>
          <p:cNvSpPr/>
          <p:nvPr/>
        </p:nvSpPr>
        <p:spPr>
          <a:xfrm>
            <a:off x="4428782" y="1809750"/>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
        <p:nvSpPr>
          <p:cNvPr id="2" name="Rectangle 1"/>
          <p:cNvSpPr/>
          <p:nvPr/>
        </p:nvSpPr>
        <p:spPr>
          <a:xfrm>
            <a:off x="209323" y="238093"/>
            <a:ext cx="8802475" cy="523220"/>
          </a:xfrm>
          <a:prstGeom prst="rect">
            <a:avLst/>
          </a:prstGeom>
        </p:spPr>
        <p:txBody>
          <a:bodyPr wrap="square">
            <a:spAutoFit/>
          </a:bodyPr>
          <a:lstStyle/>
          <a:p>
            <a:pPr defTabSz="914400" fontAlgn="base">
              <a:spcBef>
                <a:spcPct val="0"/>
              </a:spcBef>
              <a:spcAft>
                <a:spcPct val="0"/>
              </a:spcAft>
            </a:pPr>
            <a:r>
              <a:rPr lang="en-GB" sz="2800" b="1" dirty="0" smtClean="0">
                <a:solidFill>
                  <a:srgbClr val="FFFFFF"/>
                </a:solidFill>
                <a:latin typeface="Arial" charset="0"/>
                <a:ea typeface="ＭＳ Ｐゴシック" pitchFamily="34" charset="-128"/>
                <a:cs typeface="Arial" charset="0"/>
              </a:rPr>
              <a:t>Disability and SDGs</a:t>
            </a:r>
            <a:endParaRPr lang="en-US" sz="2800" dirty="0">
              <a:solidFill>
                <a:prstClr val="black"/>
              </a:solidFill>
              <a:ea typeface="ＭＳ Ｐゴシック" pitchFamily="34" charset="-128"/>
            </a:endParaRPr>
          </a:p>
        </p:txBody>
      </p:sp>
      <p:sp>
        <p:nvSpPr>
          <p:cNvPr id="9" name="Oval 8"/>
          <p:cNvSpPr/>
          <p:nvPr/>
        </p:nvSpPr>
        <p:spPr>
          <a:xfrm>
            <a:off x="5983704" y="4594798"/>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
        <p:nvSpPr>
          <p:cNvPr id="13" name="Oval 12"/>
          <p:cNvSpPr/>
          <p:nvPr/>
        </p:nvSpPr>
        <p:spPr>
          <a:xfrm>
            <a:off x="0" y="1771650"/>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
        <p:nvSpPr>
          <p:cNvPr id="14" name="Oval 13"/>
          <p:cNvSpPr/>
          <p:nvPr/>
        </p:nvSpPr>
        <p:spPr>
          <a:xfrm>
            <a:off x="4454279" y="4594798"/>
            <a:ext cx="15240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0" fontAlgn="base" hangingPunct="0">
              <a:lnSpc>
                <a:spcPct val="90000"/>
              </a:lnSpc>
              <a:spcBef>
                <a:spcPct val="20000"/>
              </a:spcBef>
              <a:spcAft>
                <a:spcPct val="0"/>
              </a:spcAft>
              <a:buFontTx/>
              <a:buChar char="–"/>
              <a:defRPr/>
            </a:pPr>
            <a:endParaRPr lang="en-US" sz="3200" i="1">
              <a:solidFill>
                <a:prstClr val="white"/>
              </a:solidFill>
            </a:endParaRPr>
          </a:p>
        </p:txBody>
      </p:sp>
    </p:spTree>
    <p:extLst>
      <p:ext uri="{BB962C8B-B14F-4D97-AF65-F5344CB8AC3E}">
        <p14:creationId xmlns:p14="http://schemas.microsoft.com/office/powerpoint/2010/main" val="84369082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39989" y="-84566"/>
            <a:ext cx="8395539" cy="677327"/>
          </a:xfrm>
          <a:prstGeom prst="rect">
            <a:avLst/>
          </a:prstGeom>
        </p:spPr>
        <p:txBody>
          <a:bodyPr lIns="0" tIns="0" rIns="0" bIns="0" anchor="ctr"/>
          <a:lstStyle>
            <a:lvl1pPr eaLnBrk="1" hangingPunct="1">
              <a:defRPr>
                <a:latin typeface="Lato" pitchFamily="34" charset="0"/>
              </a:defRPr>
            </a:lvl1pPr>
          </a:lstStyle>
          <a:p>
            <a:pPr algn="ctr">
              <a:spcBef>
                <a:spcPct val="0"/>
              </a:spcBef>
              <a:defRPr/>
            </a:pPr>
            <a:r>
              <a:rPr lang="en-GB" sz="3200" b="1" dirty="0">
                <a:solidFill>
                  <a:schemeClr val="tx2"/>
                </a:solidFill>
                <a:latin typeface="+mj-lt"/>
                <a:ea typeface="+mj-ea"/>
                <a:cs typeface="+mj-cs"/>
              </a:rPr>
              <a:t>SDG Indicators and Disability</a:t>
            </a:r>
          </a:p>
        </p:txBody>
      </p:sp>
      <p:graphicFrame>
        <p:nvGraphicFramePr>
          <p:cNvPr id="2" name="Table 1"/>
          <p:cNvGraphicFramePr>
            <a:graphicFrameLocks noGrp="1"/>
          </p:cNvGraphicFramePr>
          <p:nvPr>
            <p:extLst>
              <p:ext uri="{D42A27DB-BD31-4B8C-83A1-F6EECF244321}">
                <p14:modId xmlns:p14="http://schemas.microsoft.com/office/powerpoint/2010/main" val="1156792016"/>
              </p:ext>
            </p:extLst>
          </p:nvPr>
        </p:nvGraphicFramePr>
        <p:xfrm>
          <a:off x="120494" y="537676"/>
          <a:ext cx="8924353" cy="6397643"/>
        </p:xfrm>
        <a:graphic>
          <a:graphicData uri="http://schemas.openxmlformats.org/drawingml/2006/table">
            <a:tbl>
              <a:tblPr firstRow="1" bandRow="1">
                <a:tableStyleId>{5C22544A-7EE6-4342-B048-85BDC9FD1C3A}</a:tableStyleId>
              </a:tblPr>
              <a:tblGrid>
                <a:gridCol w="1025260"/>
                <a:gridCol w="7899093"/>
              </a:tblGrid>
              <a:tr h="411013">
                <a:tc>
                  <a:txBody>
                    <a:bodyPr/>
                    <a:lstStyle/>
                    <a:p>
                      <a:pPr algn="ctr"/>
                      <a:r>
                        <a:rPr lang="en-US" dirty="0" smtClean="0"/>
                        <a:t>Goal</a:t>
                      </a:r>
                      <a:endParaRPr lang="en-GB" dirty="0"/>
                    </a:p>
                  </a:txBody>
                  <a:tcPr/>
                </a:tc>
                <a:tc>
                  <a:txBody>
                    <a:bodyPr/>
                    <a:lstStyle/>
                    <a:p>
                      <a:r>
                        <a:rPr lang="en-US" dirty="0" smtClean="0"/>
                        <a:t>Issues covered:</a:t>
                      </a:r>
                      <a:endParaRPr lang="en-GB" dirty="0"/>
                    </a:p>
                  </a:txBody>
                  <a:tcPr/>
                </a:tc>
              </a:tr>
              <a:tr h="831566">
                <a:tc>
                  <a:txBody>
                    <a:bodyPr/>
                    <a:lstStyle/>
                    <a:p>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1.3.1 </a:t>
                      </a:r>
                      <a:r>
                        <a:rPr lang="en-GB" sz="1800" kern="1200" dirty="0" smtClean="0">
                          <a:solidFill>
                            <a:schemeClr val="dk1"/>
                          </a:solidFill>
                          <a:effectLst/>
                          <a:latin typeface="+mn-lt"/>
                          <a:ea typeface="+mn-ea"/>
                          <a:cs typeface="+mn-cs"/>
                        </a:rPr>
                        <a:t>Population covered by social protection floors/systems</a:t>
                      </a:r>
                      <a:endParaRPr lang="en-GB" dirty="0" smtClean="0"/>
                    </a:p>
                  </a:txBody>
                  <a:tcPr anchor="ctr"/>
                </a:tc>
              </a:tr>
              <a:tr h="831566">
                <a:tc>
                  <a:txBody>
                    <a:bodyPr/>
                    <a:lstStyle/>
                    <a:p>
                      <a:endParaRPr lang="en-GB" dirty="0"/>
                    </a:p>
                  </a:txBody>
                  <a:tcPr/>
                </a:tc>
                <a:tc>
                  <a:txBody>
                    <a:bodyPr/>
                    <a:lstStyle/>
                    <a:p>
                      <a:r>
                        <a:rPr lang="en-US" dirty="0" smtClean="0"/>
                        <a:t>4.5.1 Parity indices</a:t>
                      </a:r>
                      <a:r>
                        <a:rPr lang="en-US" baseline="0" dirty="0" smtClean="0"/>
                        <a:t> (disability/no disability) for e</a:t>
                      </a:r>
                      <a:r>
                        <a:rPr lang="en-US" dirty="0" smtClean="0"/>
                        <a:t>ducation indicators </a:t>
                      </a:r>
                    </a:p>
                    <a:p>
                      <a:r>
                        <a:rPr lang="en-US" dirty="0" smtClean="0"/>
                        <a:t>4.a.1 Schools with access to:…(d) adapted infrastructure</a:t>
                      </a:r>
                      <a:r>
                        <a:rPr lang="en-US" baseline="0" dirty="0" smtClean="0"/>
                        <a:t> and material for students with disabilities</a:t>
                      </a:r>
                      <a:endParaRPr lang="en-GB" dirty="0"/>
                    </a:p>
                  </a:txBody>
                  <a:tcPr anchor="ctr"/>
                </a:tc>
              </a:tr>
              <a:tr h="831566">
                <a:tc>
                  <a:txBody>
                    <a:bodyPr/>
                    <a:lstStyle/>
                    <a:p>
                      <a:endParaRPr lang="en-GB" dirty="0"/>
                    </a:p>
                  </a:txBody>
                  <a:tcPr/>
                </a:tc>
                <a:tc>
                  <a:txBody>
                    <a:bodyPr/>
                    <a:lstStyle/>
                    <a:p>
                      <a:r>
                        <a:rPr lang="en-US" dirty="0" smtClean="0"/>
                        <a:t>8.5.1 Earnings of female and males employees</a:t>
                      </a:r>
                    </a:p>
                    <a:p>
                      <a:r>
                        <a:rPr lang="en-US" dirty="0" smtClean="0"/>
                        <a:t>8.5.2 Unemployment rate</a:t>
                      </a:r>
                      <a:endParaRPr lang="en-GB" dirty="0"/>
                    </a:p>
                  </a:txBody>
                  <a:tcPr anchor="ctr"/>
                </a:tc>
              </a:tr>
              <a:tr h="831566">
                <a:tc>
                  <a:txBody>
                    <a:bodyPr/>
                    <a:lstStyle/>
                    <a:p>
                      <a:endParaRPr lang="en-GB" dirty="0"/>
                    </a:p>
                  </a:txBody>
                  <a:tcPr/>
                </a:tc>
                <a:tc>
                  <a:txBody>
                    <a:bodyPr/>
                    <a:lstStyle/>
                    <a:p>
                      <a:r>
                        <a:rPr lang="en-US" dirty="0" smtClean="0"/>
                        <a:t>10.2.1 </a:t>
                      </a:r>
                      <a:r>
                        <a:rPr lang="en-GB" sz="1800" dirty="0" smtClean="0"/>
                        <a:t>People living below 50 per cent of median income</a:t>
                      </a:r>
                      <a:endParaRPr lang="en-GB" dirty="0"/>
                    </a:p>
                  </a:txBody>
                  <a:tcPr anchor="ctr"/>
                </a:tc>
              </a:tr>
              <a:tr h="831566">
                <a:tc>
                  <a:txBody>
                    <a:bodyPr/>
                    <a:lstStyle/>
                    <a:p>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0" dirty="0" smtClean="0"/>
                        <a:t>11.2.1 Population with convenient access to public transport</a:t>
                      </a:r>
                      <a:endParaRPr lang="en-GB" sz="1800" b="0" dirty="0" smtClean="0">
                        <a:solidFill>
                          <a:schemeClr val="tx2"/>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800" b="0" dirty="0" smtClean="0"/>
                        <a:t>11.7.1 Area of cities that is open space for public use </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smtClean="0"/>
                        <a:t>11.7.2 Victims of physical or sexual harassment</a:t>
                      </a:r>
                      <a:endParaRPr lang="en-GB" sz="1800" b="0" dirty="0" smtClean="0"/>
                    </a:p>
                  </a:txBody>
                  <a:tcPr anchor="ctr"/>
                </a:tc>
              </a:tr>
              <a:tr h="831566">
                <a:tc>
                  <a:txBody>
                    <a:bodyPr/>
                    <a:lstStyle/>
                    <a:p>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0" kern="1200" dirty="0" smtClean="0">
                          <a:solidFill>
                            <a:schemeClr val="dk1"/>
                          </a:solidFill>
                          <a:latin typeface="+mn-lt"/>
                          <a:ea typeface="+mn-ea"/>
                          <a:cs typeface="+mn-cs"/>
                        </a:rPr>
                        <a:t>16.7.1 Positions in public institutions </a:t>
                      </a:r>
                    </a:p>
                    <a:p>
                      <a:pPr marL="0" marR="0" indent="0" algn="l" defTabSz="457200" rtl="0" eaLnBrk="1" fontAlgn="auto" latinLnBrk="0" hangingPunct="1">
                        <a:lnSpc>
                          <a:spcPct val="100000"/>
                        </a:lnSpc>
                        <a:spcBef>
                          <a:spcPts val="0"/>
                        </a:spcBef>
                        <a:spcAft>
                          <a:spcPts val="0"/>
                        </a:spcAft>
                        <a:buClrTx/>
                        <a:buSzTx/>
                        <a:buFontTx/>
                        <a:buNone/>
                        <a:tabLst/>
                        <a:defRPr/>
                      </a:pPr>
                      <a:r>
                        <a:rPr lang="en-GB" sz="1800" b="0" kern="1200" dirty="0" smtClean="0">
                          <a:solidFill>
                            <a:schemeClr val="dk1"/>
                          </a:solidFill>
                          <a:latin typeface="+mn-lt"/>
                          <a:ea typeface="+mn-ea"/>
                          <a:cs typeface="+mn-cs"/>
                        </a:rPr>
                        <a:t>16.7.2 Population believing decision-making is inclusive and responsive</a:t>
                      </a:r>
                      <a:endParaRPr lang="en-GB" sz="1800" b="0" kern="1200" dirty="0">
                        <a:solidFill>
                          <a:schemeClr val="dk1"/>
                        </a:solidFill>
                        <a:latin typeface="+mn-lt"/>
                        <a:ea typeface="+mn-ea"/>
                        <a:cs typeface="+mn-cs"/>
                      </a:endParaRPr>
                    </a:p>
                  </a:txBody>
                  <a:tcPr anchor="ctr"/>
                </a:tc>
              </a:tr>
              <a:tr h="831566">
                <a:tc>
                  <a:txBody>
                    <a:bodyPr/>
                    <a:lstStyle/>
                    <a:p>
                      <a:endParaRPr lang="en-GB" dirty="0"/>
                    </a:p>
                  </a:txBody>
                  <a:tcPr/>
                </a:tc>
                <a:tc>
                  <a:txBody>
                    <a:bodyPr/>
                    <a:lstStyle/>
                    <a:p>
                      <a:r>
                        <a:rPr lang="en-US" dirty="0" smtClean="0"/>
                        <a:t>17.18.1 SDG </a:t>
                      </a:r>
                      <a:r>
                        <a:rPr lang="en-US" dirty="0" err="1" smtClean="0"/>
                        <a:t>inds</a:t>
                      </a:r>
                      <a:r>
                        <a:rPr lang="en-US" baseline="0" dirty="0" smtClean="0"/>
                        <a:t> at national level with full relevant disaggregation</a:t>
                      </a:r>
                      <a:endParaRPr lang="en-GB" dirty="0"/>
                    </a:p>
                  </a:txBody>
                  <a:tcPr anchor="ctr"/>
                </a:tc>
              </a:tr>
            </a:tbl>
          </a:graphicData>
        </a:graphic>
      </p:graphicFrame>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585" y="1859932"/>
            <a:ext cx="720525" cy="68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585" y="2767078"/>
            <a:ext cx="720525" cy="723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602" y="3592165"/>
            <a:ext cx="720525" cy="723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619" y="4452547"/>
            <a:ext cx="709508" cy="73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619" y="5316372"/>
            <a:ext cx="720525" cy="72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descr="C:\Users\harumi.shibata\Desktop\SDGs\Story-2-SDGs.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66099" t="64513" r="19910" b="14916"/>
          <a:stretch/>
        </p:blipFill>
        <p:spPr bwMode="auto">
          <a:xfrm>
            <a:off x="298619" y="6154413"/>
            <a:ext cx="730797" cy="75972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Users\harumi.shibata\Desktop\SDGs\Story-2-SDGs.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3444" t="21157" r="82762" b="58752"/>
          <a:stretch/>
        </p:blipFill>
        <p:spPr bwMode="auto">
          <a:xfrm>
            <a:off x="285471" y="1016619"/>
            <a:ext cx="701123" cy="722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659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327550" y="3414298"/>
            <a:ext cx="8884186" cy="2133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r>
              <a:rPr lang="en-US" sz="2400" dirty="0" smtClean="0">
                <a:latin typeface="Calibri" panose="020F0502020204030204" pitchFamily="34" charset="0"/>
              </a:rPr>
              <a:t>Measurability of some targets</a:t>
            </a:r>
          </a:p>
          <a:p>
            <a:pPr lvl="1"/>
            <a:r>
              <a:rPr lang="en-US" sz="2000" dirty="0">
                <a:latin typeface="Calibri" panose="020F0502020204030204" pitchFamily="34" charset="0"/>
              </a:rPr>
              <a:t>Current indicators set selected to ensure “political balance, integration and ambition of Agenda” is </a:t>
            </a:r>
            <a:r>
              <a:rPr lang="en-US" sz="2000" dirty="0" smtClean="0">
                <a:latin typeface="Calibri" panose="020F0502020204030204" pitchFamily="34" charset="0"/>
              </a:rPr>
              <a:t>preserved</a:t>
            </a:r>
          </a:p>
          <a:p>
            <a:pPr marL="457200" lvl="1" indent="0">
              <a:buNone/>
            </a:pPr>
            <a:r>
              <a:rPr lang="en-US" sz="2000" dirty="0" smtClean="0">
                <a:latin typeface="Calibri" panose="020F0502020204030204" pitchFamily="34" charset="0"/>
              </a:rPr>
              <a:t>=&gt; Complexity of the agenda (multidimensional goals + targets) and indicators to monitor 	(technically sound) = refinement of some indicators</a:t>
            </a:r>
          </a:p>
          <a:p>
            <a:endParaRPr lang="en-US" sz="2000" dirty="0">
              <a:latin typeface="Calibri" panose="020F0502020204030204" pitchFamily="34" charset="0"/>
            </a:endParaRPr>
          </a:p>
          <a:p>
            <a:endParaRPr lang="en-US" sz="2400" dirty="0" smtClean="0">
              <a:latin typeface="Calibri" panose="020F0502020204030204" pitchFamily="34" charset="0"/>
            </a:endParaRPr>
          </a:p>
        </p:txBody>
      </p:sp>
      <p:sp>
        <p:nvSpPr>
          <p:cNvPr id="7" name="Title 1"/>
          <p:cNvSpPr>
            <a:spLocks noGrp="1"/>
          </p:cNvSpPr>
          <p:nvPr>
            <p:ph type="title"/>
          </p:nvPr>
        </p:nvSpPr>
        <p:spPr>
          <a:xfrm>
            <a:off x="457200" y="-44462"/>
            <a:ext cx="8229600" cy="805543"/>
          </a:xfrm>
        </p:spPr>
        <p:txBody>
          <a:bodyPr>
            <a:normAutofit/>
          </a:bodyPr>
          <a:lstStyle/>
          <a:p>
            <a:r>
              <a:rPr lang="en-US" sz="3200" b="1" dirty="0">
                <a:solidFill>
                  <a:schemeClr val="tx2"/>
                </a:solidFill>
              </a:rPr>
              <a:t>Challenges/Opportunities</a:t>
            </a:r>
            <a:endParaRPr lang="en-GB" sz="3200" b="1" dirty="0">
              <a:solidFill>
                <a:schemeClr val="tx2"/>
              </a:solidFill>
            </a:endParaRPr>
          </a:p>
        </p:txBody>
      </p:sp>
      <p:sp>
        <p:nvSpPr>
          <p:cNvPr id="6" name="Content Placeholder 1"/>
          <p:cNvSpPr>
            <a:spLocks noGrp="1"/>
          </p:cNvSpPr>
          <p:nvPr>
            <p:ph sz="half" idx="2"/>
          </p:nvPr>
        </p:nvSpPr>
        <p:spPr>
          <a:xfrm>
            <a:off x="381000" y="639902"/>
            <a:ext cx="8153400" cy="238973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normAutofit/>
          </a:bodyPr>
          <a:lstStyle/>
          <a:p>
            <a:r>
              <a:rPr lang="en-US" sz="2400" dirty="0">
                <a:latin typeface="Calibri" panose="020F0502020204030204" pitchFamily="34" charset="0"/>
              </a:rPr>
              <a:t>Huge agenda! </a:t>
            </a:r>
            <a:endParaRPr lang="en-US" sz="2400" dirty="0" smtClean="0">
              <a:latin typeface="Calibri" panose="020F0502020204030204" pitchFamily="34" charset="0"/>
            </a:endParaRPr>
          </a:p>
          <a:p>
            <a:pPr lvl="1"/>
            <a:r>
              <a:rPr lang="en-US" sz="2000" dirty="0" smtClean="0">
                <a:latin typeface="Calibri" panose="020F0502020204030204" pitchFamily="34" charset="0"/>
              </a:rPr>
              <a:t>230 global indicators </a:t>
            </a:r>
            <a:r>
              <a:rPr lang="en-US" sz="2000" dirty="0"/>
              <a:t>with </a:t>
            </a:r>
            <a:r>
              <a:rPr lang="en-US" sz="2000" dirty="0" smtClean="0"/>
              <a:t>many requiring </a:t>
            </a:r>
            <a:r>
              <a:rPr lang="en-US" sz="2000" dirty="0"/>
              <a:t>data disaggregation by various population characteristics, including </a:t>
            </a:r>
            <a:r>
              <a:rPr lang="en-US" sz="2000" b="1" dirty="0">
                <a:solidFill>
                  <a:srgbClr val="0070C0"/>
                </a:solidFill>
              </a:rPr>
              <a:t>disability </a:t>
            </a:r>
            <a:r>
              <a:rPr lang="en-US" sz="2000" b="1" dirty="0" smtClean="0">
                <a:solidFill>
                  <a:srgbClr val="0070C0"/>
                </a:solidFill>
              </a:rPr>
              <a:t>status</a:t>
            </a:r>
            <a:r>
              <a:rPr lang="en-US" sz="2000" dirty="0" smtClean="0">
                <a:latin typeface="Calibri" panose="020F0502020204030204" pitchFamily="34" charset="0"/>
              </a:rPr>
              <a:t> </a:t>
            </a:r>
          </a:p>
          <a:p>
            <a:pPr marL="457200" lvl="1" indent="0">
              <a:buNone/>
            </a:pPr>
            <a:r>
              <a:rPr lang="en-US" sz="2000" dirty="0">
                <a:latin typeface="Calibri" panose="020F0502020204030204" pitchFamily="34" charset="0"/>
              </a:rPr>
              <a:t>=&gt; Better use of existing and additional data </a:t>
            </a:r>
            <a:r>
              <a:rPr lang="en-US" sz="2000" dirty="0" smtClean="0">
                <a:latin typeface="Calibri" panose="020F0502020204030204" pitchFamily="34" charset="0"/>
              </a:rPr>
              <a:t>sources + Better </a:t>
            </a:r>
            <a:r>
              <a:rPr lang="en-US" sz="2000" dirty="0">
                <a:latin typeface="Calibri" panose="020F0502020204030204" pitchFamily="34" charset="0"/>
              </a:rPr>
              <a:t>linkages/integration among data </a:t>
            </a:r>
            <a:r>
              <a:rPr lang="en-US" sz="2000" dirty="0" smtClean="0">
                <a:latin typeface="Calibri" panose="020F0502020204030204" pitchFamily="34" charset="0"/>
              </a:rPr>
              <a:t>sources (</a:t>
            </a:r>
            <a:r>
              <a:rPr lang="en-US" sz="2000" dirty="0">
                <a:latin typeface="Calibri" panose="020F0502020204030204" pitchFamily="34" charset="0"/>
              </a:rPr>
              <a:t>e.g. geospatial information; administrative records</a:t>
            </a:r>
            <a:r>
              <a:rPr lang="en-US" sz="2000" dirty="0" smtClean="0">
                <a:latin typeface="Calibri" panose="020F0502020204030204" pitchFamily="34" charset="0"/>
              </a:rPr>
              <a:t>); Coordination among data producers…</a:t>
            </a:r>
            <a:endParaRPr lang="en-US" sz="2000" dirty="0">
              <a:latin typeface="Calibri" panose="020F0502020204030204" pitchFamily="34" charset="0"/>
            </a:endParaRPr>
          </a:p>
          <a:p>
            <a:pPr lvl="1"/>
            <a:endParaRPr lang="en-US" sz="2000" dirty="0" smtClean="0">
              <a:latin typeface="Calibri" panose="020F0502020204030204" pitchFamily="34" charset="0"/>
            </a:endParaRPr>
          </a:p>
        </p:txBody>
      </p:sp>
    </p:spTree>
    <p:extLst>
      <p:ext uri="{BB962C8B-B14F-4D97-AF65-F5344CB8AC3E}">
        <p14:creationId xmlns:p14="http://schemas.microsoft.com/office/powerpoint/2010/main" val="167876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32657"/>
            <a:ext cx="8229600" cy="1034143"/>
          </a:xfrm>
        </p:spPr>
        <p:txBody>
          <a:bodyPr>
            <a:normAutofit/>
          </a:bodyPr>
          <a:lstStyle/>
          <a:p>
            <a:r>
              <a:rPr lang="en-US" sz="3200" b="1" dirty="0">
                <a:solidFill>
                  <a:schemeClr val="tx2"/>
                </a:solidFill>
              </a:rPr>
              <a:t>Challenges/Opportunities (cont.)</a:t>
            </a:r>
            <a:endParaRPr lang="en-GB" sz="3200" b="1" dirty="0">
              <a:solidFill>
                <a:schemeClr val="tx2"/>
              </a:solidFill>
            </a:endParaRPr>
          </a:p>
        </p:txBody>
      </p:sp>
      <p:sp>
        <p:nvSpPr>
          <p:cNvPr id="4" name="Content Placeholder 1"/>
          <p:cNvSpPr>
            <a:spLocks noGrp="1"/>
          </p:cNvSpPr>
          <p:nvPr>
            <p:ph sz="half" idx="2"/>
          </p:nvPr>
        </p:nvSpPr>
        <p:spPr>
          <a:xfrm>
            <a:off x="381000" y="4207955"/>
            <a:ext cx="8153400" cy="2514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r>
              <a:rPr lang="en-US" sz="2400" dirty="0" smtClean="0">
                <a:latin typeface="Calibri" panose="020F0502020204030204" pitchFamily="34" charset="0"/>
              </a:rPr>
              <a:t>Global monitoring vs. National monitoring</a:t>
            </a:r>
          </a:p>
          <a:p>
            <a:pPr lvl="1"/>
            <a:r>
              <a:rPr lang="en-US" sz="2000" dirty="0" smtClean="0">
                <a:latin typeface="Calibri" panose="020F0502020204030204" pitchFamily="34" charset="0"/>
              </a:rPr>
              <a:t>Potential source of discrepancies between the two sets of statistics</a:t>
            </a:r>
          </a:p>
          <a:p>
            <a:pPr lvl="1"/>
            <a:r>
              <a:rPr lang="en-US" sz="2000" dirty="0" smtClean="0">
                <a:latin typeface="Calibri" panose="020F0502020204030204" pitchFamily="34" charset="0"/>
              </a:rPr>
              <a:t>=&gt; improve reporting mechanisms within National Statistical Systems (NSS) and between NSSs and international level; use of country-level data for global estimates; clear metadata disseminated and explaining eventual discrepancies;</a:t>
            </a:r>
            <a:endParaRPr lang="en-US" sz="2000" dirty="0">
              <a:latin typeface="Calibri" panose="020F0502020204030204" pitchFamily="34" charset="0"/>
            </a:endParaRPr>
          </a:p>
          <a:p>
            <a:endParaRPr lang="en-US" sz="2400" dirty="0" smtClean="0">
              <a:latin typeface="Calibri" panose="020F0502020204030204" pitchFamily="34" charset="0"/>
            </a:endParaRPr>
          </a:p>
        </p:txBody>
      </p:sp>
      <p:sp>
        <p:nvSpPr>
          <p:cNvPr id="6" name="Content Placeholder 1"/>
          <p:cNvSpPr>
            <a:spLocks noGrp="1"/>
          </p:cNvSpPr>
          <p:nvPr>
            <p:ph sz="half" idx="2"/>
          </p:nvPr>
        </p:nvSpPr>
        <p:spPr>
          <a:xfrm>
            <a:off x="381000" y="2657856"/>
            <a:ext cx="8153400" cy="1295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r>
              <a:rPr lang="en-US" sz="2400" dirty="0" smtClean="0">
                <a:latin typeface="Calibri" panose="020F0502020204030204" pitchFamily="34" charset="0"/>
              </a:rPr>
              <a:t>Lack of statistical definitions, concepts/standards </a:t>
            </a:r>
            <a:r>
              <a:rPr lang="en-US" sz="2400" dirty="0">
                <a:latin typeface="Calibri" panose="020F0502020204030204" pitchFamily="34" charset="0"/>
              </a:rPr>
              <a:t>for </a:t>
            </a:r>
            <a:r>
              <a:rPr lang="en-US" sz="2400" dirty="0" smtClean="0">
                <a:latin typeface="Calibri" panose="020F0502020204030204" pitchFamily="34" charset="0"/>
              </a:rPr>
              <a:t>new </a:t>
            </a:r>
            <a:r>
              <a:rPr lang="en-US" sz="2400" dirty="0">
                <a:latin typeface="Calibri" panose="020F0502020204030204" pitchFamily="34" charset="0"/>
              </a:rPr>
              <a:t>areas of </a:t>
            </a:r>
            <a:r>
              <a:rPr lang="en-US" sz="2400" dirty="0" smtClean="0">
                <a:latin typeface="Calibri" panose="020F0502020204030204" pitchFamily="34" charset="0"/>
              </a:rPr>
              <a:t>concern</a:t>
            </a:r>
          </a:p>
          <a:p>
            <a:pPr lvl="1"/>
            <a:r>
              <a:rPr lang="en-US" sz="2000" dirty="0" smtClean="0">
                <a:latin typeface="Calibri" panose="020F0502020204030204" pitchFamily="34" charset="0"/>
              </a:rPr>
              <a:t>=&gt; Development of statistical methods</a:t>
            </a:r>
          </a:p>
          <a:p>
            <a:endParaRPr lang="en-US" sz="2000" dirty="0">
              <a:latin typeface="Calibri" panose="020F0502020204030204" pitchFamily="34" charset="0"/>
            </a:endParaRPr>
          </a:p>
          <a:p>
            <a:endParaRPr lang="en-US" sz="2400" dirty="0" smtClean="0">
              <a:latin typeface="Calibri" panose="020F0502020204030204" pitchFamily="34" charset="0"/>
            </a:endParaRPr>
          </a:p>
        </p:txBody>
      </p:sp>
      <p:sp>
        <p:nvSpPr>
          <p:cNvPr id="5" name="Content Placeholder 1"/>
          <p:cNvSpPr>
            <a:spLocks noGrp="1"/>
          </p:cNvSpPr>
          <p:nvPr>
            <p:ph sz="half" idx="2"/>
          </p:nvPr>
        </p:nvSpPr>
        <p:spPr>
          <a:xfrm>
            <a:off x="381000" y="1066800"/>
            <a:ext cx="8153400" cy="1295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r>
              <a:rPr lang="en-US" sz="2400" dirty="0" smtClean="0">
                <a:latin typeface="Calibri" panose="020F0502020204030204" pitchFamily="34" charset="0"/>
              </a:rPr>
              <a:t>Availability of data to establish baselines for SDG indicators </a:t>
            </a:r>
          </a:p>
          <a:p>
            <a:pPr lvl="1"/>
            <a:r>
              <a:rPr lang="en-US" sz="2000" dirty="0" smtClean="0">
                <a:latin typeface="Calibri" panose="020F0502020204030204" pitchFamily="34" charset="0"/>
              </a:rPr>
              <a:t>=&gt; assessment of data gaps + </a:t>
            </a:r>
            <a:r>
              <a:rPr lang="en-US" sz="2000" dirty="0">
                <a:latin typeface="Calibri" panose="020F0502020204030204" pitchFamily="34" charset="0"/>
              </a:rPr>
              <a:t>strategy/work plan to </a:t>
            </a:r>
            <a:r>
              <a:rPr lang="en-US" sz="2000" dirty="0" smtClean="0">
                <a:latin typeface="Calibri" panose="020F0502020204030204" pitchFamily="34" charset="0"/>
              </a:rPr>
              <a:t>strengthen statistical country capacity and data availability  </a:t>
            </a:r>
            <a:endParaRPr lang="en-US" sz="2000" dirty="0">
              <a:latin typeface="Calibri" panose="020F0502020204030204" pitchFamily="34" charset="0"/>
            </a:endParaRPr>
          </a:p>
          <a:p>
            <a:endParaRPr lang="en-US" sz="2400" dirty="0" smtClean="0">
              <a:latin typeface="Calibri" panose="020F0502020204030204" pitchFamily="34" charset="0"/>
            </a:endParaRPr>
          </a:p>
          <a:p>
            <a:endParaRPr lang="en-US" sz="2000" dirty="0">
              <a:latin typeface="Calibri" panose="020F0502020204030204" pitchFamily="34" charset="0"/>
            </a:endParaRPr>
          </a:p>
          <a:p>
            <a:endParaRPr lang="en-US" sz="2400" dirty="0" smtClean="0">
              <a:latin typeface="Calibri" panose="020F0502020204030204" pitchFamily="34" charset="0"/>
            </a:endParaRPr>
          </a:p>
        </p:txBody>
      </p:sp>
    </p:spTree>
    <p:extLst>
      <p:ext uri="{BB962C8B-B14F-4D97-AF65-F5344CB8AC3E}">
        <p14:creationId xmlns:p14="http://schemas.microsoft.com/office/powerpoint/2010/main" val="288994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additive="base">
                                        <p:cTn id="2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additive="base">
                                        <p:cTn id="3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dvant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17948</TotalTime>
  <Words>1009</Words>
  <Application>Microsoft Office PowerPoint</Application>
  <PresentationFormat>On-screen Show (4:3)</PresentationFormat>
  <Paragraphs>118</Paragraphs>
  <Slides>11</Slides>
  <Notes>7</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Advantage</vt:lpstr>
      <vt:lpstr>Measuring Disability  to support the follow-up and review of SDGs </vt:lpstr>
      <vt:lpstr>PowerPoint Presentation</vt:lpstr>
      <vt:lpstr>The 2030 Agenda for Sustainable Development</vt:lpstr>
      <vt:lpstr>Disability in the 2030 Agenda</vt:lpstr>
      <vt:lpstr>Global SDGs indicators framework</vt:lpstr>
      <vt:lpstr>PowerPoint Presentation</vt:lpstr>
      <vt:lpstr>PowerPoint Presentation</vt:lpstr>
      <vt:lpstr>Challenges/Opportunities</vt:lpstr>
      <vt:lpstr>Challenges/Opportunities (cont.)</vt:lpstr>
      <vt:lpstr>Conclusions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data revolution: Opportunities and challenges for global ageing</dc:title>
  <dc:creator>Linda Hooper</dc:creator>
  <cp:lastModifiedBy>Emma Bird</cp:lastModifiedBy>
  <cp:revision>301</cp:revision>
  <cp:lastPrinted>2016-02-25T13:36:40Z</cp:lastPrinted>
  <dcterms:created xsi:type="dcterms:W3CDTF">2015-07-05T18:53:48Z</dcterms:created>
  <dcterms:modified xsi:type="dcterms:W3CDTF">2016-12-19T11:26:51Z</dcterms:modified>
</cp:coreProperties>
</file>