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0" r:id="rId2"/>
    <p:sldId id="298" r:id="rId3"/>
    <p:sldId id="332" r:id="rId4"/>
    <p:sldId id="333" r:id="rId5"/>
    <p:sldId id="289" r:id="rId6"/>
    <p:sldId id="335" r:id="rId7"/>
    <p:sldId id="290" r:id="rId8"/>
    <p:sldId id="336" r:id="rId9"/>
    <p:sldId id="339" r:id="rId10"/>
    <p:sldId id="343" r:id="rId11"/>
    <p:sldId id="345" r:id="rId12"/>
    <p:sldId id="326" r:id="rId13"/>
    <p:sldId id="327" r:id="rId14"/>
    <p:sldId id="331" r:id="rId15"/>
    <p:sldId id="300" r:id="rId16"/>
    <p:sldId id="301" r:id="rId17"/>
  </p:sldIdLst>
  <p:sldSz cx="9144000" cy="5143500" type="screen16x9"/>
  <p:notesSz cx="6881813" cy="100028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351E14D7-5AE9-4E9B-A909-4412F0AF5242}">
          <p14:sldIdLst>
            <p14:sldId id="260"/>
            <p14:sldId id="298"/>
            <p14:sldId id="332"/>
            <p14:sldId id="333"/>
            <p14:sldId id="289"/>
            <p14:sldId id="335"/>
            <p14:sldId id="290"/>
            <p14:sldId id="336"/>
            <p14:sldId id="339"/>
            <p14:sldId id="343"/>
            <p14:sldId id="345"/>
            <p14:sldId id="326"/>
            <p14:sldId id="327"/>
            <p14:sldId id="331"/>
            <p14:sldId id="300"/>
            <p14:sldId id="30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040">
          <p15:clr>
            <a:srgbClr val="A4A3A4"/>
          </p15:clr>
        </p15:guide>
        <p15:guide id="4" pos="70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omby o.O" initials="Co" lastIdx="3" clrIdx="0"/>
  <p:cmAuthor id="2" name="Utente" initials="U" lastIdx="6" clrIdx="1"/>
  <p:cmAuthor id="3" name="Elena De Palma" initials="EDP" lastIdx="1" clrIdx="2"/>
  <p:cmAuthor id="4" name="Loeb, Mitch (CDC/OPHSS/NCHS)" initials="LM(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08C2"/>
    <a:srgbClr val="FFFF66"/>
    <a:srgbClr val="3E17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294" autoAdjust="0"/>
    <p:restoredTop sz="97980" autoAdjust="0"/>
  </p:normalViewPr>
  <p:slideViewPr>
    <p:cSldViewPr snapToGrid="0">
      <p:cViewPr varScale="1">
        <p:scale>
          <a:sx n="156" d="100"/>
          <a:sy n="156" d="100"/>
        </p:scale>
        <p:origin x="-1194" y="-90"/>
      </p:cViewPr>
      <p:guideLst>
        <p:guide orient="horz" pos="1620"/>
        <p:guide orient="horz" pos="1040"/>
        <p:guide pos="2880"/>
        <p:guide pos="7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1514"/>
    </p:cViewPr>
  </p:sorterViewPr>
  <p:notesViewPr>
    <p:cSldViewPr snapToGrid="0">
      <p:cViewPr>
        <p:scale>
          <a:sx n="119" d="100"/>
          <a:sy n="119" d="100"/>
        </p:scale>
        <p:origin x="-1122" y="504"/>
      </p:cViewPr>
      <p:guideLst>
        <p:guide orient="horz" pos="3150"/>
        <p:guide pos="216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A00D9C-36D9-4F00-A0B1-0936BBC3DDE9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71119D4-22E7-4028-A4A4-BD4F4BC6D985}">
      <dgm:prSet phldrT="[Testo]" custT="1"/>
      <dgm:spPr/>
      <dgm:t>
        <a:bodyPr/>
        <a:lstStyle/>
        <a:p>
          <a:r>
            <a:rPr lang="en-US" sz="2000" b="1" i="1" noProof="0" dirty="0" smtClean="0"/>
            <a:t>Preparation</a:t>
          </a:r>
          <a:endParaRPr lang="en-US" sz="2000" b="1" i="1" noProof="0" dirty="0"/>
        </a:p>
      </dgm:t>
    </dgm:pt>
    <dgm:pt modelId="{2641D9FA-D31D-4A5F-8DEF-1C1095EACBC4}" type="parTrans" cxnId="{8658E1D5-871E-4156-82F4-03C6753F2295}">
      <dgm:prSet/>
      <dgm:spPr/>
      <dgm:t>
        <a:bodyPr/>
        <a:lstStyle/>
        <a:p>
          <a:endParaRPr lang="it-IT"/>
        </a:p>
      </dgm:t>
    </dgm:pt>
    <dgm:pt modelId="{3B809C7B-6316-46B4-8B92-C9B414A7CF01}" type="sibTrans" cxnId="{8658E1D5-871E-4156-82F4-03C6753F2295}">
      <dgm:prSet/>
      <dgm:spPr/>
      <dgm:t>
        <a:bodyPr/>
        <a:lstStyle/>
        <a:p>
          <a:endParaRPr lang="it-IT"/>
        </a:p>
      </dgm:t>
    </dgm:pt>
    <dgm:pt modelId="{4EAC1624-E7BE-4D6D-BC78-0E99B868CB0F}">
      <dgm:prSet phldrT="[Testo]" custT="1"/>
      <dgm:spPr/>
      <dgm:t>
        <a:bodyPr/>
        <a:lstStyle/>
        <a:p>
          <a:pPr algn="l">
            <a:lnSpc>
              <a:spcPts val="1800"/>
            </a:lnSpc>
            <a:spcAft>
              <a:spcPts val="0"/>
            </a:spcAft>
          </a:pPr>
          <a:r>
            <a:rPr lang="it-IT" sz="2000" b="1" i="1" dirty="0" smtClean="0"/>
            <a:t>Development </a:t>
          </a:r>
        </a:p>
        <a:p>
          <a:pPr algn="l">
            <a:lnSpc>
              <a:spcPts val="1800"/>
            </a:lnSpc>
            <a:spcAft>
              <a:spcPts val="0"/>
            </a:spcAft>
          </a:pPr>
          <a:r>
            <a:rPr lang="it-IT" sz="2000" b="1" i="1" dirty="0" smtClean="0"/>
            <a:t>&amp; </a:t>
          </a:r>
          <a:r>
            <a:rPr lang="en-US" sz="2000" b="1" i="1" noProof="0" dirty="0" smtClean="0"/>
            <a:t>Validation</a:t>
          </a:r>
          <a:r>
            <a:rPr lang="it-IT" sz="2000" b="1" i="1" dirty="0" smtClean="0"/>
            <a:t> </a:t>
          </a:r>
          <a:endParaRPr lang="it-IT" sz="2000" b="1" i="1" dirty="0"/>
        </a:p>
      </dgm:t>
    </dgm:pt>
    <dgm:pt modelId="{7081B876-CAAB-4966-8819-350D8E4A77FD}" type="parTrans" cxnId="{CCA5AA7F-CE1E-4EDD-B199-3F55FA3CB107}">
      <dgm:prSet/>
      <dgm:spPr/>
      <dgm:t>
        <a:bodyPr/>
        <a:lstStyle/>
        <a:p>
          <a:endParaRPr lang="it-IT"/>
        </a:p>
      </dgm:t>
    </dgm:pt>
    <dgm:pt modelId="{9F004FA0-A0F1-4325-9EA6-96EE3D04EAFD}" type="sibTrans" cxnId="{CCA5AA7F-CE1E-4EDD-B199-3F55FA3CB107}">
      <dgm:prSet/>
      <dgm:spPr/>
      <dgm:t>
        <a:bodyPr/>
        <a:lstStyle/>
        <a:p>
          <a:endParaRPr lang="it-IT"/>
        </a:p>
      </dgm:t>
    </dgm:pt>
    <dgm:pt modelId="{1B401AA1-CA41-4C39-80BF-B640ADE0C2EB}">
      <dgm:prSet phldrT="[Testo]" custT="1"/>
      <dgm:spPr/>
      <dgm:t>
        <a:bodyPr/>
        <a:lstStyle/>
        <a:p>
          <a:r>
            <a:rPr lang="en-US" sz="2000" b="1" i="1" noProof="0" dirty="0" smtClean="0"/>
            <a:t>Fostering</a:t>
          </a:r>
          <a:endParaRPr lang="en-US" sz="2000" b="1" noProof="0" dirty="0"/>
        </a:p>
      </dgm:t>
    </dgm:pt>
    <dgm:pt modelId="{3B733112-7CF5-4159-A15C-77D8CF9D3074}" type="parTrans" cxnId="{3DA11F50-C883-40AD-B4D9-277158CE0E53}">
      <dgm:prSet/>
      <dgm:spPr/>
      <dgm:t>
        <a:bodyPr/>
        <a:lstStyle/>
        <a:p>
          <a:endParaRPr lang="it-IT"/>
        </a:p>
      </dgm:t>
    </dgm:pt>
    <dgm:pt modelId="{5391CD33-90DE-495F-BBB6-7AD8602B0DF5}" type="sibTrans" cxnId="{3DA11F50-C883-40AD-B4D9-277158CE0E53}">
      <dgm:prSet/>
      <dgm:spPr/>
      <dgm:t>
        <a:bodyPr/>
        <a:lstStyle/>
        <a:p>
          <a:endParaRPr lang="it-IT"/>
        </a:p>
      </dgm:t>
    </dgm:pt>
    <dgm:pt modelId="{CE9F6B6C-D2CA-4C8A-A644-EC4CAA821BF0}" type="pres">
      <dgm:prSet presAssocID="{50A00D9C-36D9-4F00-A0B1-0936BBC3DDE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8D3CC847-EEA2-43B9-AF8C-433B2D76B425}" type="pres">
      <dgm:prSet presAssocID="{D71119D4-22E7-4028-A4A4-BD4F4BC6D985}" presName="Accent1" presStyleCnt="0"/>
      <dgm:spPr/>
    </dgm:pt>
    <dgm:pt modelId="{3D268AFB-AA0A-4006-9BF5-3C7DD9075070}" type="pres">
      <dgm:prSet presAssocID="{D71119D4-22E7-4028-A4A4-BD4F4BC6D985}" presName="Accent" presStyleLbl="node1" presStyleIdx="0" presStyleCnt="3"/>
      <dgm:spPr>
        <a:ln>
          <a:solidFill>
            <a:schemeClr val="tx2"/>
          </a:solidFill>
        </a:ln>
      </dgm:spPr>
    </dgm:pt>
    <dgm:pt modelId="{C5BD2C42-DD49-4B34-B7DE-E15E6980B552}" type="pres">
      <dgm:prSet presAssocID="{D71119D4-22E7-4028-A4A4-BD4F4BC6D985}" presName="Parent1" presStyleLbl="revTx" presStyleIdx="0" presStyleCnt="3" custScaleX="142537" custLinFactNeighborX="-45735" custLinFactNeighborY="2159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7AE6779-6161-4F2C-B019-9780D84E72EB}" type="pres">
      <dgm:prSet presAssocID="{4EAC1624-E7BE-4D6D-BC78-0E99B868CB0F}" presName="Accent2" presStyleCnt="0"/>
      <dgm:spPr/>
    </dgm:pt>
    <dgm:pt modelId="{7B51E854-C701-4181-81D1-ECFADF55DCD2}" type="pres">
      <dgm:prSet presAssocID="{4EAC1624-E7BE-4D6D-BC78-0E99B868CB0F}" presName="Accent" presStyleLbl="node1" presStyleIdx="1" presStyleCnt="3"/>
      <dgm:spPr>
        <a:solidFill>
          <a:srgbClr val="FFC000"/>
        </a:solidFill>
        <a:ln>
          <a:solidFill>
            <a:srgbClr val="3908C2"/>
          </a:solidFill>
        </a:ln>
      </dgm:spPr>
    </dgm:pt>
    <dgm:pt modelId="{7D22052E-2900-4FE7-9829-6493EC65FB37}" type="pres">
      <dgm:prSet presAssocID="{4EAC1624-E7BE-4D6D-BC78-0E99B868CB0F}" presName="Parent2" presStyleLbl="revTx" presStyleIdx="1" presStyleCnt="3" custScaleX="319607" custLinFactX="10830" custLinFactNeighborX="100000" custLinFactNeighborY="656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1E7EF6A-D1B6-4C01-B475-39A7EDCE7D8E}" type="pres">
      <dgm:prSet presAssocID="{1B401AA1-CA41-4C39-80BF-B640ADE0C2EB}" presName="Accent3" presStyleCnt="0"/>
      <dgm:spPr/>
    </dgm:pt>
    <dgm:pt modelId="{843DE76B-97AB-4E53-8213-505117361751}" type="pres">
      <dgm:prSet presAssocID="{1B401AA1-CA41-4C39-80BF-B640ADE0C2EB}" presName="Accent" presStyleLbl="node1" presStyleIdx="2" presStyleCnt="3"/>
      <dgm:spPr>
        <a:solidFill>
          <a:srgbClr val="C00000"/>
        </a:solidFill>
        <a:ln>
          <a:solidFill>
            <a:srgbClr val="3908C2"/>
          </a:solidFill>
        </a:ln>
      </dgm:spPr>
    </dgm:pt>
    <dgm:pt modelId="{150343E4-220D-4F69-8CC4-7FB989E15B93}" type="pres">
      <dgm:prSet presAssocID="{1B401AA1-CA41-4C39-80BF-B640ADE0C2EB}" presName="Parent3" presStyleLbl="revTx" presStyleIdx="2" presStyleCnt="3" custScaleX="228916" custLinFactNeighborX="164" custLinFactNeighborY="-1054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CA5AA7F-CE1E-4EDD-B199-3F55FA3CB107}" srcId="{50A00D9C-36D9-4F00-A0B1-0936BBC3DDE9}" destId="{4EAC1624-E7BE-4D6D-BC78-0E99B868CB0F}" srcOrd="1" destOrd="0" parTransId="{7081B876-CAAB-4966-8819-350D8E4A77FD}" sibTransId="{9F004FA0-A0F1-4325-9EA6-96EE3D04EAFD}"/>
    <dgm:cxn modelId="{5FFDA594-7A7F-4408-BBC0-62A32F715FB9}" type="presOf" srcId="{1B401AA1-CA41-4C39-80BF-B640ADE0C2EB}" destId="{150343E4-220D-4F69-8CC4-7FB989E15B93}" srcOrd="0" destOrd="0" presId="urn:microsoft.com/office/officeart/2009/layout/CircleArrowProcess"/>
    <dgm:cxn modelId="{3DA11F50-C883-40AD-B4D9-277158CE0E53}" srcId="{50A00D9C-36D9-4F00-A0B1-0936BBC3DDE9}" destId="{1B401AA1-CA41-4C39-80BF-B640ADE0C2EB}" srcOrd="2" destOrd="0" parTransId="{3B733112-7CF5-4159-A15C-77D8CF9D3074}" sibTransId="{5391CD33-90DE-495F-BBB6-7AD8602B0DF5}"/>
    <dgm:cxn modelId="{44647188-79AB-41F3-A82D-BFCC971BF1C0}" type="presOf" srcId="{4EAC1624-E7BE-4D6D-BC78-0E99B868CB0F}" destId="{7D22052E-2900-4FE7-9829-6493EC65FB37}" srcOrd="0" destOrd="0" presId="urn:microsoft.com/office/officeart/2009/layout/CircleArrowProcess"/>
    <dgm:cxn modelId="{C0B9EC68-81ED-4D7E-B36C-3D1363990994}" type="presOf" srcId="{D71119D4-22E7-4028-A4A4-BD4F4BC6D985}" destId="{C5BD2C42-DD49-4B34-B7DE-E15E6980B552}" srcOrd="0" destOrd="0" presId="urn:microsoft.com/office/officeart/2009/layout/CircleArrowProcess"/>
    <dgm:cxn modelId="{8658E1D5-871E-4156-82F4-03C6753F2295}" srcId="{50A00D9C-36D9-4F00-A0B1-0936BBC3DDE9}" destId="{D71119D4-22E7-4028-A4A4-BD4F4BC6D985}" srcOrd="0" destOrd="0" parTransId="{2641D9FA-D31D-4A5F-8DEF-1C1095EACBC4}" sibTransId="{3B809C7B-6316-46B4-8B92-C9B414A7CF01}"/>
    <dgm:cxn modelId="{E7A58AB4-DADA-4C17-846C-9BD77920003B}" type="presOf" srcId="{50A00D9C-36D9-4F00-A0B1-0936BBC3DDE9}" destId="{CE9F6B6C-D2CA-4C8A-A644-EC4CAA821BF0}" srcOrd="0" destOrd="0" presId="urn:microsoft.com/office/officeart/2009/layout/CircleArrowProcess"/>
    <dgm:cxn modelId="{5E427640-47DD-49BF-8B4E-3C937ECE0E45}" type="presParOf" srcId="{CE9F6B6C-D2CA-4C8A-A644-EC4CAA821BF0}" destId="{8D3CC847-EEA2-43B9-AF8C-433B2D76B425}" srcOrd="0" destOrd="0" presId="urn:microsoft.com/office/officeart/2009/layout/CircleArrowProcess"/>
    <dgm:cxn modelId="{5601A877-2199-4AB0-90D5-725AC958EA3D}" type="presParOf" srcId="{8D3CC847-EEA2-43B9-AF8C-433B2D76B425}" destId="{3D268AFB-AA0A-4006-9BF5-3C7DD9075070}" srcOrd="0" destOrd="0" presId="urn:microsoft.com/office/officeart/2009/layout/CircleArrowProcess"/>
    <dgm:cxn modelId="{200CC31D-C36F-486C-96EF-FF88282F213A}" type="presParOf" srcId="{CE9F6B6C-D2CA-4C8A-A644-EC4CAA821BF0}" destId="{C5BD2C42-DD49-4B34-B7DE-E15E6980B552}" srcOrd="1" destOrd="0" presId="urn:microsoft.com/office/officeart/2009/layout/CircleArrowProcess"/>
    <dgm:cxn modelId="{E0025FEE-E428-4A1B-8FCD-3E8304AA1B1A}" type="presParOf" srcId="{CE9F6B6C-D2CA-4C8A-A644-EC4CAA821BF0}" destId="{77AE6779-6161-4F2C-B019-9780D84E72EB}" srcOrd="2" destOrd="0" presId="urn:microsoft.com/office/officeart/2009/layout/CircleArrowProcess"/>
    <dgm:cxn modelId="{5D6A5501-378D-4392-8702-24C413BEE709}" type="presParOf" srcId="{77AE6779-6161-4F2C-B019-9780D84E72EB}" destId="{7B51E854-C701-4181-81D1-ECFADF55DCD2}" srcOrd="0" destOrd="0" presId="urn:microsoft.com/office/officeart/2009/layout/CircleArrowProcess"/>
    <dgm:cxn modelId="{9DD8538B-C981-4E41-BE56-9E3B29C600FD}" type="presParOf" srcId="{CE9F6B6C-D2CA-4C8A-A644-EC4CAA821BF0}" destId="{7D22052E-2900-4FE7-9829-6493EC65FB37}" srcOrd="3" destOrd="0" presId="urn:microsoft.com/office/officeart/2009/layout/CircleArrowProcess"/>
    <dgm:cxn modelId="{0DCDC891-02F5-4ECE-98F9-07333E1013C5}" type="presParOf" srcId="{CE9F6B6C-D2CA-4C8A-A644-EC4CAA821BF0}" destId="{81E7EF6A-D1B6-4C01-B475-39A7EDCE7D8E}" srcOrd="4" destOrd="0" presId="urn:microsoft.com/office/officeart/2009/layout/CircleArrowProcess"/>
    <dgm:cxn modelId="{145BFC0D-D213-422B-B926-19EC13CAD8EB}" type="presParOf" srcId="{81E7EF6A-D1B6-4C01-B475-39A7EDCE7D8E}" destId="{843DE76B-97AB-4E53-8213-505117361751}" srcOrd="0" destOrd="0" presId="urn:microsoft.com/office/officeart/2009/layout/CircleArrowProcess"/>
    <dgm:cxn modelId="{CEB44179-A9E6-4A35-9001-90ABDF08A0D2}" type="presParOf" srcId="{CE9F6B6C-D2CA-4C8A-A644-EC4CAA821BF0}" destId="{150343E4-220D-4F69-8CC4-7FB989E15B93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68AFB-AA0A-4006-9BF5-3C7DD9075070}">
      <dsp:nvSpPr>
        <dsp:cNvPr id="0" name=""/>
        <dsp:cNvSpPr/>
      </dsp:nvSpPr>
      <dsp:spPr>
        <a:xfrm>
          <a:off x="3032246" y="0"/>
          <a:ext cx="1956111" cy="195640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BD2C42-DD49-4B34-B7DE-E15E6980B552}">
      <dsp:nvSpPr>
        <dsp:cNvPr id="0" name=""/>
        <dsp:cNvSpPr/>
      </dsp:nvSpPr>
      <dsp:spPr>
        <a:xfrm>
          <a:off x="2736301" y="823639"/>
          <a:ext cx="1549339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noProof="0" dirty="0" smtClean="0"/>
            <a:t>Preparation</a:t>
          </a:r>
          <a:endParaRPr lang="en-US" sz="2000" b="1" i="1" kern="1200" noProof="0" dirty="0"/>
        </a:p>
      </dsp:txBody>
      <dsp:txXfrm>
        <a:off x="2736301" y="823639"/>
        <a:ext cx="1549339" cy="543356"/>
      </dsp:txXfrm>
    </dsp:sp>
    <dsp:sp modelId="{7B51E854-C701-4181-81D1-ECFADF55DCD2}">
      <dsp:nvSpPr>
        <dsp:cNvPr id="0" name=""/>
        <dsp:cNvSpPr/>
      </dsp:nvSpPr>
      <dsp:spPr>
        <a:xfrm>
          <a:off x="2488943" y="1124102"/>
          <a:ext cx="1956111" cy="195640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FFC000"/>
        </a:solidFill>
        <a:ln w="25400" cap="flat" cmpd="sng" algn="ctr">
          <a:solidFill>
            <a:srgbClr val="3908C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22052E-2900-4FE7-9829-6493EC65FB37}">
      <dsp:nvSpPr>
        <dsp:cNvPr id="0" name=""/>
        <dsp:cNvSpPr/>
      </dsp:nvSpPr>
      <dsp:spPr>
        <a:xfrm>
          <a:off x="2934670" y="1872593"/>
          <a:ext cx="3474044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ts val="1800"/>
            </a:lnSpc>
            <a:spcBef>
              <a:spcPct val="0"/>
            </a:spcBef>
            <a:spcAft>
              <a:spcPts val="0"/>
            </a:spcAft>
          </a:pPr>
          <a:r>
            <a:rPr lang="it-IT" sz="2000" b="1" i="1" kern="1200" dirty="0" smtClean="0"/>
            <a:t>Development </a:t>
          </a:r>
        </a:p>
        <a:p>
          <a:pPr lvl="0" algn="l" defTabSz="889000">
            <a:lnSpc>
              <a:spcPts val="1800"/>
            </a:lnSpc>
            <a:spcBef>
              <a:spcPct val="0"/>
            </a:spcBef>
            <a:spcAft>
              <a:spcPts val="0"/>
            </a:spcAft>
          </a:pPr>
          <a:r>
            <a:rPr lang="it-IT" sz="2000" b="1" i="1" kern="1200" dirty="0" smtClean="0"/>
            <a:t>&amp; </a:t>
          </a:r>
          <a:r>
            <a:rPr lang="en-US" sz="2000" b="1" i="1" kern="1200" noProof="0" dirty="0" smtClean="0"/>
            <a:t>Validation</a:t>
          </a:r>
          <a:r>
            <a:rPr lang="it-IT" sz="2000" b="1" i="1" kern="1200" dirty="0" smtClean="0"/>
            <a:t> </a:t>
          </a:r>
          <a:endParaRPr lang="it-IT" sz="2000" b="1" i="1" kern="1200" dirty="0"/>
        </a:p>
      </dsp:txBody>
      <dsp:txXfrm>
        <a:off x="2934670" y="1872593"/>
        <a:ext cx="3474044" cy="543356"/>
      </dsp:txXfrm>
    </dsp:sp>
    <dsp:sp modelId="{843DE76B-97AB-4E53-8213-505117361751}">
      <dsp:nvSpPr>
        <dsp:cNvPr id="0" name=""/>
        <dsp:cNvSpPr/>
      </dsp:nvSpPr>
      <dsp:spPr>
        <a:xfrm>
          <a:off x="3171470" y="2382723"/>
          <a:ext cx="1680603" cy="168127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C00000"/>
        </a:solidFill>
        <a:ln w="25400" cap="flat" cmpd="sng" algn="ctr">
          <a:solidFill>
            <a:srgbClr val="3908C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0343E4-220D-4F69-8CC4-7FB989E15B93}">
      <dsp:nvSpPr>
        <dsp:cNvPr id="0" name=""/>
        <dsp:cNvSpPr/>
      </dsp:nvSpPr>
      <dsp:spPr>
        <a:xfrm>
          <a:off x="2768324" y="2911872"/>
          <a:ext cx="2488256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noProof="0" dirty="0" smtClean="0"/>
            <a:t>Fostering</a:t>
          </a:r>
          <a:endParaRPr lang="en-US" sz="2000" b="1" kern="1200" noProof="0" dirty="0"/>
        </a:p>
      </dsp:txBody>
      <dsp:txXfrm>
        <a:off x="2768324" y="2911872"/>
        <a:ext cx="2488256" cy="543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500142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r">
              <a:defRPr sz="1200"/>
            </a:lvl1pPr>
          </a:lstStyle>
          <a:p>
            <a:fld id="{85068EF3-87FB-4ABB-BD7C-B143A7A62921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500960"/>
            <a:ext cx="2982119" cy="500142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r">
              <a:defRPr sz="1200"/>
            </a:lvl1pPr>
          </a:lstStyle>
          <a:p>
            <a:fld id="{48856AC0-8BBF-4673-9802-DB49A98CE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0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500142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r">
              <a:defRPr sz="1200"/>
            </a:lvl1pPr>
          </a:lstStyle>
          <a:p>
            <a:fld id="{28A3CB57-C12E-4B51-91B1-75B873B0CA46}" type="datetimeFigureOut">
              <a:rPr lang="it-IT" smtClean="0"/>
              <a:t>19/12/2016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50888"/>
            <a:ext cx="6669087" cy="3751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2" tIns="46086" rIns="92172" bIns="46086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182" y="4751349"/>
            <a:ext cx="5505450" cy="4501277"/>
          </a:xfrm>
          <a:prstGeom prst="rect">
            <a:avLst/>
          </a:prstGeom>
        </p:spPr>
        <p:txBody>
          <a:bodyPr vert="horz" lIns="92172" tIns="46086" rIns="92172" bIns="46086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500960"/>
            <a:ext cx="2982119" cy="500142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r">
              <a:defRPr sz="1200"/>
            </a:lvl1pPr>
          </a:lstStyle>
          <a:p>
            <a:fld id="{C4785F39-95EB-4FE8-9D3F-D7FA2DDF44C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2323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5635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037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0379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12</a:t>
            </a:fld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37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13</a:t>
            </a:fld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379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037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037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037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037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03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4</a:t>
            </a:fld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37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5</a:t>
            </a:fld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47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037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037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037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85F39-95EB-4FE8-9D3F-D7FA2DDF44CD}" type="slidenum">
              <a:rPr lang="it-IT" smtClean="0"/>
              <a:t>9</a:t>
            </a:fld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37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QDET2, Nov 9-13, 2016. Miami. 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A106-CDD6-4986-9164-7DF10B2887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21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QDET2, Nov 9-13, 2016. Miami. 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A106-CDD6-4986-9164-7DF10B2887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71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QDET2, Nov 9-13, 2016. Miami. 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A106-CDD6-4986-9164-7DF10B2887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52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QDET2, Nov 9-13, 2016. Miami. 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A106-CDD6-4986-9164-7DF10B2887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55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QDET2, Nov 9-13, 2016. Miami. 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A106-CDD6-4986-9164-7DF10B2887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630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QDET2, Nov 9-13, 2016. Miami. 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A106-CDD6-4986-9164-7DF10B2887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32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QDET2, Nov 9-13, 2016. Miami. 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A106-CDD6-4986-9164-7DF10B2887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89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QDET2, Nov 9-13, 2016. Miami. 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A106-CDD6-4986-9164-7DF10B2887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282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QDET2, Nov 9-13, 2016. Miami. 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A106-CDD6-4986-9164-7DF10B2887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0697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QDET2, Nov 9-13, 2016. Miami. 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A106-CDD6-4986-9164-7DF10B2887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49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QDET2, Nov 9-13, 2016. Miami. 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2A106-CDD6-4986-9164-7DF10B2887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67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QDET2, Nov 9-13, 2016. Miami. 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2A106-CDD6-4986-9164-7DF10B2887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463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n.cdc.gov/qbank/NewReports.asp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depalma@istat.it" TargetMode="External"/><Relationship Id="rId5" Type="http://schemas.openxmlformats.org/officeDocument/2006/relationships/hyperlink" Target="mailto:MLoeb@cdc.gov" TargetMode="External"/><Relationship Id="rId4" Type="http://schemas.openxmlformats.org/officeDocument/2006/relationships/hyperlink" Target="http://www.washingtongroup-disability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35781" y="1131590"/>
            <a:ext cx="8379619" cy="1372774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3200" b="1" dirty="0" smtClean="0">
                <a:solidFill>
                  <a:srgbClr val="FF0000"/>
                </a:solidFill>
              </a:rPr>
              <a:t>“UNICEF-WG Module on Child Functioning”: rationale and process</a:t>
            </a:r>
            <a:endParaRPr lang="en-US" alt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4777" y="2638851"/>
            <a:ext cx="6400800" cy="1314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800" b="1" dirty="0"/>
              <a:t>Elena De </a:t>
            </a:r>
            <a:r>
              <a:rPr lang="en-GB" sz="1800" b="1" dirty="0" smtClean="0"/>
              <a:t>Palma*, Mitchell Loeb**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1800" b="1" dirty="0" smtClean="0"/>
              <a:t>*Italian Institute of Statistics - Istat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1800" b="1" dirty="0" smtClean="0"/>
              <a:t>**National Center for Health Statistics - NCHS 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963216" cy="1411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4150"/>
            <a:ext cx="1895128" cy="521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115616" y="449171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16</a:t>
            </a:r>
            <a:r>
              <a:rPr lang="en-US" b="1" baseline="30000" dirty="0" smtClean="0"/>
              <a:t>th</a:t>
            </a:r>
            <a:r>
              <a:rPr lang="en-US" b="1" dirty="0" smtClean="0"/>
              <a:t> WG meeting, Pretoria (South Africa), 6-9 December 2016</a:t>
            </a:r>
            <a:endParaRPr lang="en-US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/>
          <p:cNvGrpSpPr/>
          <p:nvPr/>
        </p:nvGrpSpPr>
        <p:grpSpPr>
          <a:xfrm>
            <a:off x="107504" y="133668"/>
            <a:ext cx="867567" cy="1945699"/>
            <a:chOff x="0" y="0"/>
            <a:chExt cx="456025" cy="4730888"/>
          </a:xfrm>
        </p:grpSpPr>
        <p:sp>
          <p:nvSpPr>
            <p:cNvPr id="7" name="Rettangolo arrotondato 6"/>
            <p:cNvSpPr/>
            <p:nvPr/>
          </p:nvSpPr>
          <p:spPr>
            <a:xfrm>
              <a:off x="0" y="0"/>
              <a:ext cx="456025" cy="4730888"/>
            </a:xfrm>
            <a:prstGeom prst="downArrow">
              <a:avLst>
                <a:gd name="adj1" fmla="val 100000"/>
                <a:gd name="adj2" fmla="val 5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ttangolo 7"/>
            <p:cNvSpPr/>
            <p:nvPr/>
          </p:nvSpPr>
          <p:spPr>
            <a:xfrm>
              <a:off x="22261" y="22261"/>
              <a:ext cx="411503" cy="4686366"/>
            </a:xfrm>
            <a:prstGeom prst="downArrow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167640" tIns="83820" rIns="167640" bIns="83820" numCol="1" spcCol="1270" anchor="ctr" anchorCtr="0">
              <a:noAutofit/>
            </a:bodyPr>
            <a:lstStyle/>
            <a:p>
              <a:pPr lvl="0" algn="ctr" defTabSz="1955800" rtl="0">
                <a:lnSpc>
                  <a:spcPts val="3000"/>
                </a:lnSpc>
                <a:spcBef>
                  <a:spcPct val="0"/>
                </a:spcBef>
              </a:pPr>
              <a:r>
                <a:rPr lang="en-US" sz="3000" b="1" kern="1200" dirty="0" smtClean="0"/>
                <a:t>Data collection</a:t>
              </a:r>
              <a:endParaRPr lang="it-IT" sz="3000" kern="1200" dirty="0"/>
            </a:p>
          </p:txBody>
        </p:sp>
      </p:grpSp>
      <p:grpSp>
        <p:nvGrpSpPr>
          <p:cNvPr id="9" name="Gruppo 8"/>
          <p:cNvGrpSpPr/>
          <p:nvPr/>
        </p:nvGrpSpPr>
        <p:grpSpPr>
          <a:xfrm>
            <a:off x="1111250" y="108559"/>
            <a:ext cx="8032750" cy="1970807"/>
            <a:chOff x="561982" y="-77733"/>
            <a:chExt cx="8460432" cy="4809245"/>
          </a:xfrm>
        </p:grpSpPr>
        <p:sp>
          <p:nvSpPr>
            <p:cNvPr id="10" name="Arrotonda angolo diagonale rettangolo 9"/>
            <p:cNvSpPr/>
            <p:nvPr/>
          </p:nvSpPr>
          <p:spPr>
            <a:xfrm rot="5400000">
              <a:off x="2425698" y="-1794073"/>
              <a:ext cx="4596228" cy="8323660"/>
            </a:xfrm>
            <a:prstGeom prst="round2Diag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ttangolo 10"/>
            <p:cNvSpPr/>
            <p:nvPr/>
          </p:nvSpPr>
          <p:spPr>
            <a:xfrm>
              <a:off x="561982" y="-77733"/>
              <a:ext cx="8460432" cy="48092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000" tIns="123825" rIns="216000" bIns="123825" numCol="1" spcCol="1270" anchor="ctr" anchorCtr="0">
              <a:noAutofit/>
            </a:bodyPr>
            <a:lstStyle/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>
                  <a:solidFill>
                    <a:srgbClr val="C00000"/>
                  </a:solidFill>
                </a:rPr>
                <a:t>Retrospective, intensive verbal probing </a:t>
              </a:r>
              <a:r>
                <a:rPr lang="en-US" b="1" dirty="0" smtClean="0">
                  <a:solidFill>
                    <a:schemeClr val="tx2"/>
                  </a:solidFill>
                </a:rPr>
                <a:t> </a:t>
              </a: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 smtClean="0">
                  <a:solidFill>
                    <a:schemeClr val="tx2"/>
                  </a:solidFill>
                </a:rPr>
                <a:t>Probes included such questions as: </a:t>
              </a:r>
            </a:p>
            <a:p>
              <a:pPr marL="555625" lvl="2" indent="-285750" defTabSz="800100">
                <a:lnSpc>
                  <a:spcPct val="90000"/>
                </a:lnSpc>
                <a:spcBef>
                  <a:spcPct val="0"/>
                </a:spcBef>
                <a:buClr>
                  <a:srgbClr val="C00000"/>
                </a:buClr>
                <a:buSzPct val="75000"/>
                <a:buFont typeface="Wingdings" pitchFamily="2" charset="2"/>
                <a:buChar char="ü"/>
              </a:pPr>
              <a:r>
                <a:rPr lang="en-US" sz="1600" b="1" i="1" dirty="0" smtClean="0">
                  <a:solidFill>
                    <a:schemeClr val="tx2"/>
                  </a:solidFill>
                </a:rPr>
                <a:t>Why </a:t>
              </a:r>
              <a:r>
                <a:rPr lang="en-US" sz="1600" b="1" i="1" dirty="0">
                  <a:solidFill>
                    <a:schemeClr val="tx2"/>
                  </a:solidFill>
                </a:rPr>
                <a:t>did you answer the way that you did?</a:t>
              </a:r>
            </a:p>
            <a:p>
              <a:pPr marL="555625" lvl="2" indent="-285750" defTabSz="800100">
                <a:lnSpc>
                  <a:spcPct val="90000"/>
                </a:lnSpc>
                <a:spcBef>
                  <a:spcPct val="0"/>
                </a:spcBef>
                <a:buClr>
                  <a:srgbClr val="C00000"/>
                </a:buClr>
                <a:buSzPct val="75000"/>
                <a:buFont typeface="Wingdings" pitchFamily="2" charset="2"/>
                <a:buChar char="ü"/>
              </a:pPr>
              <a:r>
                <a:rPr lang="en-US" sz="1600" b="1" i="1" dirty="0" smtClean="0">
                  <a:solidFill>
                    <a:schemeClr val="tx2"/>
                  </a:solidFill>
                </a:rPr>
                <a:t>How </a:t>
              </a:r>
              <a:r>
                <a:rPr lang="en-US" sz="1600" b="1" i="1" dirty="0">
                  <a:solidFill>
                    <a:schemeClr val="tx2"/>
                  </a:solidFill>
                </a:rPr>
                <a:t>did you arrive at your response?</a:t>
              </a:r>
            </a:p>
            <a:p>
              <a:pPr marL="555625" lvl="2" indent="-285750" defTabSz="800100">
                <a:lnSpc>
                  <a:spcPct val="90000"/>
                </a:lnSpc>
                <a:spcBef>
                  <a:spcPct val="0"/>
                </a:spcBef>
                <a:buClr>
                  <a:srgbClr val="C00000"/>
                </a:buClr>
                <a:buSzPct val="75000"/>
                <a:buFont typeface="Wingdings" pitchFamily="2" charset="2"/>
                <a:buChar char="ü"/>
              </a:pPr>
              <a:r>
                <a:rPr lang="en-US" sz="1600" b="1" i="1" dirty="0" smtClean="0">
                  <a:solidFill>
                    <a:schemeClr val="tx2"/>
                  </a:solidFill>
                </a:rPr>
                <a:t>Can </a:t>
              </a:r>
              <a:r>
                <a:rPr lang="en-US" sz="1600" b="1" i="1" dirty="0">
                  <a:solidFill>
                    <a:schemeClr val="tx2"/>
                  </a:solidFill>
                </a:rPr>
                <a:t>you tell me more about that?</a:t>
              </a:r>
            </a:p>
            <a:p>
              <a:pPr marL="555625" lvl="2" indent="-285750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75000"/>
                <a:buFont typeface="Wingdings" pitchFamily="2" charset="2"/>
                <a:buChar char="ü"/>
              </a:pPr>
              <a:r>
                <a:rPr lang="en-US" sz="1600" b="1" i="1" dirty="0" smtClean="0">
                  <a:solidFill>
                    <a:schemeClr val="tx2"/>
                  </a:solidFill>
                </a:rPr>
                <a:t>Can </a:t>
              </a:r>
              <a:r>
                <a:rPr lang="en-US" sz="1600" b="1" i="1" dirty="0">
                  <a:solidFill>
                    <a:schemeClr val="tx2"/>
                  </a:solidFill>
                </a:rPr>
                <a:t>you clarify what you mean?</a:t>
              </a:r>
            </a:p>
          </p:txBody>
        </p:sp>
      </p:grpSp>
      <p:grpSp>
        <p:nvGrpSpPr>
          <p:cNvPr id="13" name="Gruppo 12"/>
          <p:cNvGrpSpPr/>
          <p:nvPr/>
        </p:nvGrpSpPr>
        <p:grpSpPr>
          <a:xfrm>
            <a:off x="107504" y="2102315"/>
            <a:ext cx="867567" cy="2655423"/>
            <a:chOff x="0" y="22261"/>
            <a:chExt cx="456025" cy="4708625"/>
          </a:xfrm>
        </p:grpSpPr>
        <p:sp>
          <p:nvSpPr>
            <p:cNvPr id="14" name="Rettangolo arrotondato 6"/>
            <p:cNvSpPr/>
            <p:nvPr/>
          </p:nvSpPr>
          <p:spPr>
            <a:xfrm>
              <a:off x="0" y="127689"/>
              <a:ext cx="456025" cy="4603197"/>
            </a:xfrm>
            <a:prstGeom prst="downArrow">
              <a:avLst>
                <a:gd name="adj1" fmla="val 100000"/>
                <a:gd name="adj2" fmla="val 5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ttangolo 7"/>
            <p:cNvSpPr/>
            <p:nvPr/>
          </p:nvSpPr>
          <p:spPr>
            <a:xfrm>
              <a:off x="22261" y="22261"/>
              <a:ext cx="411503" cy="4686366"/>
            </a:xfrm>
            <a:prstGeom prst="downArrow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167640" tIns="83820" rIns="167640" bIns="83820" numCol="1" spcCol="1270" anchor="ctr" anchorCtr="0">
              <a:noAutofit/>
            </a:bodyPr>
            <a:lstStyle/>
            <a:p>
              <a:pPr lvl="0" algn="ctr" defTabSz="1955800" rtl="0">
                <a:lnSpc>
                  <a:spcPts val="3000"/>
                </a:lnSpc>
                <a:spcBef>
                  <a:spcPct val="0"/>
                </a:spcBef>
              </a:pPr>
              <a:r>
                <a:rPr lang="en-US" sz="3000" b="1" kern="1200" dirty="0" smtClean="0"/>
                <a:t>Data</a:t>
              </a:r>
            </a:p>
            <a:p>
              <a:pPr lvl="0" algn="ctr" defTabSz="1955800" rtl="0">
                <a:lnSpc>
                  <a:spcPts val="3000"/>
                </a:lnSpc>
                <a:spcBef>
                  <a:spcPct val="0"/>
                </a:spcBef>
              </a:pPr>
              <a:r>
                <a:rPr lang="en-US" sz="3000" b="1" kern="1200" dirty="0" smtClean="0"/>
                <a:t>analysis</a:t>
              </a:r>
              <a:endParaRPr lang="it-IT" sz="3000" kern="1200" dirty="0"/>
            </a:p>
          </p:txBody>
        </p:sp>
      </p:grpSp>
      <p:grpSp>
        <p:nvGrpSpPr>
          <p:cNvPr id="16" name="Gruppo 15"/>
          <p:cNvGrpSpPr/>
          <p:nvPr/>
        </p:nvGrpSpPr>
        <p:grpSpPr>
          <a:xfrm>
            <a:off x="1111248" y="2079367"/>
            <a:ext cx="8032751" cy="2678371"/>
            <a:chOff x="561982" y="-77733"/>
            <a:chExt cx="8460432" cy="4809245"/>
          </a:xfrm>
        </p:grpSpPr>
        <p:sp>
          <p:nvSpPr>
            <p:cNvPr id="17" name="Arrotonda angolo diagonale rettangolo 16"/>
            <p:cNvSpPr/>
            <p:nvPr/>
          </p:nvSpPr>
          <p:spPr>
            <a:xfrm rot="5400000">
              <a:off x="2425698" y="-1794073"/>
              <a:ext cx="4596228" cy="8323660"/>
            </a:xfrm>
            <a:prstGeom prst="round2Diag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ttangolo 17"/>
            <p:cNvSpPr/>
            <p:nvPr/>
          </p:nvSpPr>
          <p:spPr>
            <a:xfrm>
              <a:off x="561982" y="-77733"/>
              <a:ext cx="8460432" cy="48092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000" tIns="123825" rIns="216000" bIns="123825" numCol="1" spcCol="1270" anchor="ctr" anchorCtr="0">
              <a:noAutofit/>
            </a:bodyPr>
            <a:lstStyle/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 smtClean="0">
                  <a:solidFill>
                    <a:schemeClr val="tx2"/>
                  </a:solidFill>
                </a:rPr>
                <a:t>Data </a:t>
              </a:r>
              <a:r>
                <a:rPr lang="en-US" b="1" dirty="0">
                  <a:solidFill>
                    <a:schemeClr val="tx2"/>
                  </a:solidFill>
                </a:rPr>
                <a:t>collected in each country were analyzed locally and summarized in a country report for the QDRL’s </a:t>
              </a:r>
              <a:r>
                <a:rPr lang="en-US" b="1" dirty="0" smtClean="0">
                  <a:solidFill>
                    <a:schemeClr val="tx2"/>
                  </a:solidFill>
                </a:rPr>
                <a:t>examination</a:t>
              </a:r>
              <a:r>
                <a:rPr lang="en-US" b="1" dirty="0">
                  <a:solidFill>
                    <a:schemeClr val="tx2"/>
                  </a:solidFill>
                </a:rPr>
                <a:t>, using </a:t>
              </a:r>
              <a:r>
                <a:rPr lang="en-US" b="1" dirty="0" smtClean="0">
                  <a:solidFill>
                    <a:schemeClr val="tx2"/>
                  </a:solidFill>
                </a:rPr>
                <a:t>Q-notes </a:t>
              </a:r>
              <a:endParaRPr lang="en-US" b="1" dirty="0">
                <a:solidFill>
                  <a:schemeClr val="tx2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>
                  <a:solidFill>
                    <a:srgbClr val="C00000"/>
                  </a:solidFill>
                </a:rPr>
                <a:t>A</a:t>
              </a:r>
              <a:r>
                <a:rPr lang="en-US" b="1" dirty="0" smtClean="0">
                  <a:solidFill>
                    <a:srgbClr val="C00000"/>
                  </a:solidFill>
                </a:rPr>
                <a:t>nalysis process involved </a:t>
              </a:r>
              <a:r>
                <a:rPr lang="en-US" b="1" dirty="0">
                  <a:solidFill>
                    <a:srgbClr val="C00000"/>
                  </a:solidFill>
                </a:rPr>
                <a:t>synthesis and reduction of the qualitative data </a:t>
              </a:r>
              <a:r>
                <a:rPr lang="en-US" b="1" dirty="0" smtClean="0">
                  <a:solidFill>
                    <a:srgbClr val="C00000"/>
                  </a:solidFill>
                </a:rPr>
                <a:t>through 5 </a:t>
              </a:r>
              <a:r>
                <a:rPr lang="en-US" b="1" dirty="0">
                  <a:solidFill>
                    <a:srgbClr val="C00000"/>
                  </a:solidFill>
                </a:rPr>
                <a:t>incremental </a:t>
              </a:r>
              <a:r>
                <a:rPr lang="en-US" b="1" dirty="0" smtClean="0">
                  <a:solidFill>
                    <a:srgbClr val="C00000"/>
                  </a:solidFill>
                </a:rPr>
                <a:t>steps</a:t>
              </a:r>
              <a:r>
                <a:rPr lang="en-US" b="1" dirty="0">
                  <a:solidFill>
                    <a:srgbClr val="C00000"/>
                  </a:solidFill>
                </a:rPr>
                <a:t>: </a:t>
              </a:r>
              <a:endParaRPr lang="en-US" b="1" dirty="0" smtClean="0">
                <a:solidFill>
                  <a:srgbClr val="C00000"/>
                </a:solidFill>
              </a:endParaRPr>
            </a:p>
            <a:p>
              <a:pPr marL="555625" lvl="2" indent="-285750" defTabSz="800100">
                <a:lnSpc>
                  <a:spcPct val="90000"/>
                </a:lnSpc>
                <a:spcBef>
                  <a:spcPct val="0"/>
                </a:spcBef>
                <a:buClr>
                  <a:srgbClr val="C00000"/>
                </a:buClr>
                <a:buSzPct val="75000"/>
                <a:buFont typeface="Wingdings" pitchFamily="2" charset="2"/>
                <a:buChar char="ü"/>
              </a:pPr>
              <a:r>
                <a:rPr lang="en-US" sz="1600" b="1" dirty="0" smtClean="0">
                  <a:solidFill>
                    <a:schemeClr val="tx2"/>
                  </a:solidFill>
                </a:rPr>
                <a:t>Conducting interviews </a:t>
              </a:r>
            </a:p>
            <a:p>
              <a:pPr marL="555625" lvl="2" indent="-285750" defTabSz="800100">
                <a:lnSpc>
                  <a:spcPct val="90000"/>
                </a:lnSpc>
                <a:spcBef>
                  <a:spcPct val="0"/>
                </a:spcBef>
                <a:buClr>
                  <a:srgbClr val="C00000"/>
                </a:buClr>
                <a:buSzPct val="75000"/>
                <a:buFont typeface="Wingdings" pitchFamily="2" charset="2"/>
                <a:buChar char="ü"/>
              </a:pPr>
              <a:r>
                <a:rPr lang="en-US" sz="1600" b="1" dirty="0" smtClean="0">
                  <a:solidFill>
                    <a:schemeClr val="tx2"/>
                  </a:solidFill>
                </a:rPr>
                <a:t>Producing summaries </a:t>
              </a:r>
              <a:r>
                <a:rPr lang="en-US" sz="1600" b="1" dirty="0">
                  <a:solidFill>
                    <a:schemeClr val="tx2"/>
                  </a:solidFill>
                </a:rPr>
                <a:t>of 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questions’ interpretation and answers</a:t>
              </a:r>
            </a:p>
            <a:p>
              <a:pPr marL="555625" lvl="2" indent="-285750" defTabSz="800100">
                <a:lnSpc>
                  <a:spcPct val="90000"/>
                </a:lnSpc>
                <a:spcBef>
                  <a:spcPct val="0"/>
                </a:spcBef>
                <a:buClr>
                  <a:srgbClr val="C00000"/>
                </a:buClr>
                <a:buSzPct val="75000"/>
                <a:buFont typeface="Wingdings" pitchFamily="2" charset="2"/>
                <a:buChar char="ü"/>
              </a:pPr>
              <a:r>
                <a:rPr lang="en-US" sz="1600" b="1" dirty="0" smtClean="0">
                  <a:solidFill>
                    <a:schemeClr val="tx2"/>
                  </a:solidFill>
                </a:rPr>
                <a:t>Comparing across respondents to </a:t>
              </a:r>
              <a:r>
                <a:rPr lang="en-US" sz="1600" b="1" dirty="0">
                  <a:solidFill>
                    <a:schemeClr val="tx2"/>
                  </a:solidFill>
                </a:rPr>
                <a:t>identify common 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themes </a:t>
              </a:r>
            </a:p>
            <a:p>
              <a:pPr marL="555625" lvl="2" indent="-285750" defTabSz="800100">
                <a:lnSpc>
                  <a:spcPct val="90000"/>
                </a:lnSpc>
                <a:spcBef>
                  <a:spcPct val="0"/>
                </a:spcBef>
                <a:buClr>
                  <a:srgbClr val="C00000"/>
                </a:buClr>
                <a:buSzPct val="75000"/>
                <a:buFont typeface="Wingdings" pitchFamily="2" charset="2"/>
                <a:buChar char="ü"/>
              </a:pPr>
              <a:r>
                <a:rPr lang="en-US" sz="1600" b="1" dirty="0" smtClean="0">
                  <a:solidFill>
                    <a:schemeClr val="tx2"/>
                  </a:solidFill>
                </a:rPr>
                <a:t>Comparing across sub-groups of respondents to </a:t>
              </a:r>
              <a:r>
                <a:rPr lang="en-US" sz="1600" b="1" dirty="0">
                  <a:solidFill>
                    <a:schemeClr val="tx2"/>
                  </a:solidFill>
                </a:rPr>
                <a:t>identify differences 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depending </a:t>
              </a:r>
              <a:r>
                <a:rPr lang="en-US" sz="1600" b="1" dirty="0">
                  <a:solidFill>
                    <a:schemeClr val="tx2"/>
                  </a:solidFill>
                </a:rPr>
                <a:t>on personal 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experiences/cultural backgrounds </a:t>
              </a:r>
            </a:p>
            <a:p>
              <a:pPr marL="555625" lvl="2" indent="-285750" defTabSz="800100">
                <a:lnSpc>
                  <a:spcPct val="90000"/>
                </a:lnSpc>
                <a:spcBef>
                  <a:spcPct val="0"/>
                </a:spcBef>
                <a:buClr>
                  <a:srgbClr val="C00000"/>
                </a:buClr>
                <a:buSzPct val="75000"/>
                <a:buFont typeface="Wingdings" pitchFamily="2" charset="2"/>
                <a:buChar char="ü"/>
              </a:pPr>
              <a:r>
                <a:rPr lang="en-US" sz="1600" b="1" dirty="0" smtClean="0">
                  <a:solidFill>
                    <a:schemeClr val="tx2"/>
                  </a:solidFill>
                </a:rPr>
                <a:t>Reaching conclusions </a:t>
              </a:r>
              <a:r>
                <a:rPr lang="en-US" sz="1600" b="1" dirty="0">
                  <a:solidFill>
                    <a:schemeClr val="tx2"/>
                  </a:solidFill>
                </a:rPr>
                <a:t>on question 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performance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19" name="Rettangolo 18"/>
          <p:cNvSpPr/>
          <p:nvPr/>
        </p:nvSpPr>
        <p:spPr>
          <a:xfrm>
            <a:off x="107504" y="4803998"/>
            <a:ext cx="21492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QDET2, Nov </a:t>
            </a:r>
            <a:r>
              <a:rPr lang="en-US" sz="1200" dirty="0" smtClean="0">
                <a:solidFill>
                  <a:prstClr val="black">
                    <a:tint val="75000"/>
                  </a:prstClr>
                </a:solidFill>
              </a:rPr>
              <a:t>9-13, </a:t>
            </a: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2016. Miami </a:t>
            </a:r>
          </a:p>
        </p:txBody>
      </p:sp>
      <p:sp>
        <p:nvSpPr>
          <p:cNvPr id="2" name="Pagina iniziale 1">
            <a:hlinkClick r:id="rId3" action="ppaction://hlinksldjump" highlightClick="1"/>
          </p:cNvPr>
          <p:cNvSpPr/>
          <p:nvPr/>
        </p:nvSpPr>
        <p:spPr>
          <a:xfrm>
            <a:off x="8600256" y="168953"/>
            <a:ext cx="413886" cy="4331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727"/>
    </mc:Choice>
    <mc:Fallback xmlns="">
      <p:transition spd="slow" advTm="4472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/>
          <p:cNvGrpSpPr/>
          <p:nvPr/>
        </p:nvGrpSpPr>
        <p:grpSpPr>
          <a:xfrm>
            <a:off x="107504" y="140968"/>
            <a:ext cx="456025" cy="4616770"/>
            <a:chOff x="0" y="0"/>
            <a:chExt cx="456025" cy="4730888"/>
          </a:xfrm>
        </p:grpSpPr>
        <p:sp>
          <p:nvSpPr>
            <p:cNvPr id="7" name="Rettangolo arrotondato 6"/>
            <p:cNvSpPr/>
            <p:nvPr/>
          </p:nvSpPr>
          <p:spPr>
            <a:xfrm>
              <a:off x="0" y="0"/>
              <a:ext cx="456025" cy="473088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ttangolo 7"/>
            <p:cNvSpPr/>
            <p:nvPr/>
          </p:nvSpPr>
          <p:spPr>
            <a:xfrm>
              <a:off x="22261" y="22261"/>
              <a:ext cx="411503" cy="46863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167640" tIns="83820" rIns="167640" bIns="83820" numCol="1" spcCol="1270" anchor="ctr" anchorCtr="0">
              <a:noAutofit/>
            </a:bodyPr>
            <a:lstStyle/>
            <a:p>
              <a:pPr lvl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b="1" kern="1200" dirty="0" smtClean="0"/>
                <a:t>CT-based improvements</a:t>
              </a:r>
              <a:endParaRPr lang="it-IT" sz="3000" kern="1200" dirty="0"/>
            </a:p>
          </p:txBody>
        </p:sp>
      </p:grpSp>
      <p:grpSp>
        <p:nvGrpSpPr>
          <p:cNvPr id="9" name="Gruppo 8"/>
          <p:cNvGrpSpPr/>
          <p:nvPr/>
        </p:nvGrpSpPr>
        <p:grpSpPr>
          <a:xfrm>
            <a:off x="683568" y="19568"/>
            <a:ext cx="8460432" cy="4803023"/>
            <a:chOff x="561982" y="-77733"/>
            <a:chExt cx="8460432" cy="4809245"/>
          </a:xfrm>
        </p:grpSpPr>
        <p:sp>
          <p:nvSpPr>
            <p:cNvPr id="10" name="Arrotonda angolo diagonale rettangolo 9"/>
            <p:cNvSpPr/>
            <p:nvPr/>
          </p:nvSpPr>
          <p:spPr>
            <a:xfrm rot="5400000">
              <a:off x="2425698" y="-1794073"/>
              <a:ext cx="4596228" cy="8323660"/>
            </a:xfrm>
            <a:prstGeom prst="round2Diag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ttangolo 10"/>
            <p:cNvSpPr/>
            <p:nvPr/>
          </p:nvSpPr>
          <p:spPr>
            <a:xfrm>
              <a:off x="561982" y="-77733"/>
              <a:ext cx="8460432" cy="48092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000" tIns="123825" rIns="216000" bIns="123825" numCol="1" spcCol="1270" anchor="ctr" anchorCtr="0">
              <a:noAutofit/>
            </a:bodyPr>
            <a:lstStyle/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buFontTx/>
                <a:buChar char="••"/>
              </a:pPr>
              <a:r>
                <a:rPr lang="en-US" b="1" dirty="0" smtClean="0">
                  <a:solidFill>
                    <a:srgbClr val="C00000"/>
                  </a:solidFill>
                </a:rPr>
                <a:t>Wording simplification</a:t>
              </a:r>
            </a:p>
            <a:p>
              <a:pPr marL="0" lvl="1" defTabSz="800100">
                <a:lnSpc>
                  <a:spcPct val="90000"/>
                </a:lnSpc>
                <a:spcBef>
                  <a:spcPct val="0"/>
                </a:spcBef>
              </a:pPr>
              <a:endParaRPr lang="en-US" b="1" dirty="0" smtClean="0">
                <a:solidFill>
                  <a:srgbClr val="C00000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buFontTx/>
                <a:buChar char="••"/>
              </a:pPr>
              <a:r>
                <a:rPr lang="en-US" b="1" dirty="0" smtClean="0">
                  <a:solidFill>
                    <a:srgbClr val="C00000"/>
                  </a:solidFill>
                </a:rPr>
                <a:t>Elimination </a:t>
              </a:r>
              <a:r>
                <a:rPr lang="en-US" b="1" dirty="0">
                  <a:solidFill>
                    <a:srgbClr val="C00000"/>
                  </a:solidFill>
                </a:rPr>
                <a:t>of examples when </a:t>
              </a:r>
              <a:r>
                <a:rPr lang="en-US" b="1" dirty="0" smtClean="0">
                  <a:solidFill>
                    <a:srgbClr val="C00000"/>
                  </a:solidFill>
                </a:rPr>
                <a:t>inappropriate in </a:t>
              </a:r>
              <a:r>
                <a:rPr lang="en-US" b="1" dirty="0">
                  <a:solidFill>
                    <a:srgbClr val="C00000"/>
                  </a:solidFill>
                </a:rPr>
                <a:t>some cultural </a:t>
              </a:r>
              <a:r>
                <a:rPr lang="en-US" b="1" dirty="0" smtClean="0">
                  <a:solidFill>
                    <a:srgbClr val="C00000"/>
                  </a:solidFill>
                </a:rPr>
                <a:t>contexts</a:t>
              </a:r>
            </a:p>
            <a:p>
              <a:pPr marL="0" lvl="1" defTabSz="800100">
                <a:lnSpc>
                  <a:spcPct val="90000"/>
                </a:lnSpc>
                <a:spcBef>
                  <a:spcPct val="0"/>
                </a:spcBef>
              </a:pPr>
              <a:endParaRPr lang="en-US" b="1" dirty="0" smtClean="0">
                <a:solidFill>
                  <a:srgbClr val="C00000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buFontTx/>
                <a:buChar char="••"/>
              </a:pPr>
              <a:r>
                <a:rPr lang="en-US" b="1" dirty="0" smtClean="0">
                  <a:solidFill>
                    <a:srgbClr val="C00000"/>
                  </a:solidFill>
                </a:rPr>
                <a:t>Elimination </a:t>
              </a:r>
              <a:r>
                <a:rPr lang="en-US" b="1" dirty="0">
                  <a:solidFill>
                    <a:srgbClr val="C00000"/>
                  </a:solidFill>
                </a:rPr>
                <a:t>of the preface “compared with children of the same age…” where this was deemed unnecessary and when question refers to less observable </a:t>
              </a:r>
              <a:r>
                <a:rPr lang="en-US" b="1" dirty="0" smtClean="0">
                  <a:solidFill>
                    <a:srgbClr val="C00000"/>
                  </a:solidFill>
                </a:rPr>
                <a:t>domains</a:t>
              </a:r>
            </a:p>
            <a:p>
              <a:pPr marL="0" lvl="1" defTabSz="800100">
                <a:lnSpc>
                  <a:spcPct val="90000"/>
                </a:lnSpc>
                <a:spcBef>
                  <a:spcPct val="0"/>
                </a:spcBef>
              </a:pPr>
              <a:endParaRPr lang="en-US" b="1" dirty="0" smtClean="0">
                <a:solidFill>
                  <a:srgbClr val="C00000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buFontTx/>
                <a:buChar char="••"/>
              </a:pPr>
              <a:r>
                <a:rPr lang="en-US" b="1" dirty="0" smtClean="0">
                  <a:solidFill>
                    <a:srgbClr val="C00000"/>
                  </a:solidFill>
                </a:rPr>
                <a:t>Adoption </a:t>
              </a:r>
              <a:r>
                <a:rPr lang="en-US" b="1" dirty="0">
                  <a:solidFill>
                    <a:srgbClr val="C00000"/>
                  </a:solidFill>
                </a:rPr>
                <a:t>of the best wording when more options were </a:t>
              </a:r>
              <a:r>
                <a:rPr lang="en-US" b="1" dirty="0" smtClean="0">
                  <a:solidFill>
                    <a:srgbClr val="C00000"/>
                  </a:solidFill>
                </a:rPr>
                <a:t>tested</a:t>
              </a:r>
            </a:p>
            <a:p>
              <a:pPr marL="0" lvl="1" defTabSz="800100">
                <a:lnSpc>
                  <a:spcPct val="90000"/>
                </a:lnSpc>
                <a:spcBef>
                  <a:spcPct val="0"/>
                </a:spcBef>
              </a:pPr>
              <a:endParaRPr lang="en-US" b="1" dirty="0" smtClean="0">
                <a:solidFill>
                  <a:srgbClr val="C00000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buFontTx/>
                <a:buChar char="••"/>
              </a:pPr>
              <a:r>
                <a:rPr lang="en-US" b="1" dirty="0" smtClean="0">
                  <a:solidFill>
                    <a:srgbClr val="C00000"/>
                  </a:solidFill>
                </a:rPr>
                <a:t>Reduction </a:t>
              </a:r>
              <a:r>
                <a:rPr lang="en-US" b="1" dirty="0">
                  <a:solidFill>
                    <a:srgbClr val="C00000"/>
                  </a:solidFill>
                </a:rPr>
                <a:t>of the number of questions to the minimum required to capture the population for each </a:t>
              </a:r>
              <a:r>
                <a:rPr lang="en-US" b="1" dirty="0" smtClean="0">
                  <a:solidFill>
                    <a:srgbClr val="C00000"/>
                  </a:solidFill>
                </a:rPr>
                <a:t>domain</a:t>
              </a:r>
            </a:p>
            <a:p>
              <a:pPr marL="0" lvl="1" defTabSz="800100">
                <a:lnSpc>
                  <a:spcPct val="90000"/>
                </a:lnSpc>
                <a:spcBef>
                  <a:spcPct val="0"/>
                </a:spcBef>
              </a:pPr>
              <a:endParaRPr lang="en-US" b="1" dirty="0" smtClean="0">
                <a:solidFill>
                  <a:srgbClr val="C00000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buFontTx/>
                <a:buChar char="••"/>
              </a:pPr>
              <a:r>
                <a:rPr lang="en-US" b="1" dirty="0" smtClean="0">
                  <a:solidFill>
                    <a:srgbClr val="C00000"/>
                  </a:solidFill>
                </a:rPr>
                <a:t>Inclusion </a:t>
              </a:r>
              <a:r>
                <a:rPr lang="en-US" b="1" dirty="0">
                  <a:solidFill>
                    <a:srgbClr val="C00000"/>
                  </a:solidFill>
                </a:rPr>
                <a:t>of additional questions for some </a:t>
              </a:r>
              <a:r>
                <a:rPr lang="en-US" b="1" dirty="0" smtClean="0">
                  <a:solidFill>
                    <a:srgbClr val="C00000"/>
                  </a:solidFill>
                </a:rPr>
                <a:t>domains</a:t>
              </a:r>
            </a:p>
            <a:p>
              <a:pPr marL="0" lvl="1" defTabSz="800100">
                <a:lnSpc>
                  <a:spcPct val="90000"/>
                </a:lnSpc>
                <a:spcBef>
                  <a:spcPct val="0"/>
                </a:spcBef>
              </a:pPr>
              <a:endParaRPr lang="en-US" b="1" dirty="0" smtClean="0">
                <a:solidFill>
                  <a:srgbClr val="C00000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buFontTx/>
                <a:buChar char="••"/>
              </a:pPr>
              <a:r>
                <a:rPr lang="en-US" b="1" dirty="0" smtClean="0">
                  <a:solidFill>
                    <a:srgbClr val="C00000"/>
                  </a:solidFill>
                </a:rPr>
                <a:t>Modification </a:t>
              </a:r>
              <a:r>
                <a:rPr lang="en-US" b="1" dirty="0">
                  <a:solidFill>
                    <a:srgbClr val="C00000"/>
                  </a:solidFill>
                </a:rPr>
                <a:t>of answer categories</a:t>
              </a:r>
            </a:p>
          </p:txBody>
        </p:sp>
      </p:grpSp>
      <p:sp>
        <p:nvSpPr>
          <p:cNvPr id="14" name="Rettangolo 13"/>
          <p:cNvSpPr/>
          <p:nvPr/>
        </p:nvSpPr>
        <p:spPr>
          <a:xfrm>
            <a:off x="107504" y="4803998"/>
            <a:ext cx="21492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QDET2, Nov </a:t>
            </a:r>
            <a:r>
              <a:rPr lang="en-US" sz="1200" dirty="0" smtClean="0">
                <a:solidFill>
                  <a:prstClr val="black">
                    <a:tint val="75000"/>
                  </a:prstClr>
                </a:solidFill>
              </a:rPr>
              <a:t>9-13, </a:t>
            </a: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2016. Miami </a:t>
            </a:r>
          </a:p>
        </p:txBody>
      </p:sp>
    </p:spTree>
    <p:extLst>
      <p:ext uri="{BB962C8B-B14F-4D97-AF65-F5344CB8AC3E}">
        <p14:creationId xmlns:p14="http://schemas.microsoft.com/office/powerpoint/2010/main" val="268794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29"/>
    </mc:Choice>
    <mc:Fallback xmlns="">
      <p:transition spd="slow" advTm="24929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/>
          <p:nvPr/>
        </p:nvGrpSpPr>
        <p:grpSpPr>
          <a:xfrm>
            <a:off x="258945" y="1019596"/>
            <a:ext cx="8743523" cy="3725092"/>
            <a:chOff x="505368" y="-889012"/>
            <a:chExt cx="8380275" cy="5554883"/>
          </a:xfrm>
        </p:grpSpPr>
        <p:sp>
          <p:nvSpPr>
            <p:cNvPr id="10" name="Arrotonda angolo diagonale rettangolo 9"/>
            <p:cNvSpPr/>
            <p:nvPr/>
          </p:nvSpPr>
          <p:spPr>
            <a:xfrm rot="5400000">
              <a:off x="1946371" y="-2273400"/>
              <a:ext cx="5554883" cy="8323660"/>
            </a:xfrm>
            <a:prstGeom prst="round2Diag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ttangolo 10"/>
            <p:cNvSpPr/>
            <p:nvPr/>
          </p:nvSpPr>
          <p:spPr>
            <a:xfrm>
              <a:off x="505368" y="-889011"/>
              <a:ext cx="8331444" cy="31718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000" tIns="123825" rIns="216000" bIns="123825" numCol="1" spcCol="1270" anchor="t" anchorCtr="0">
              <a:no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tx2"/>
                  </a:solidFill>
                </a:rPr>
                <a:t>India: field test with medical follow-up </a:t>
              </a:r>
            </a:p>
            <a:p>
              <a:pPr>
                <a:defRPr/>
              </a:pPr>
              <a:endParaRPr lang="en-US" sz="1000" b="1" dirty="0">
                <a:solidFill>
                  <a:schemeClr val="tx2"/>
                </a:solidFill>
              </a:endParaRPr>
            </a:p>
            <a:p>
              <a:pPr>
                <a:defRPr/>
              </a:pPr>
              <a:r>
                <a:rPr lang="en-US" b="1" dirty="0" smtClean="0">
                  <a:solidFill>
                    <a:schemeClr val="tx2"/>
                  </a:solidFill>
                </a:rPr>
                <a:t>2-stage </a:t>
              </a:r>
              <a:r>
                <a:rPr lang="en-US" b="1" dirty="0">
                  <a:solidFill>
                    <a:schemeClr val="tx2"/>
                  </a:solidFill>
                </a:rPr>
                <a:t>process:</a:t>
              </a:r>
            </a:p>
            <a:p>
              <a:pPr marL="187325" lvl="1">
                <a:buFont typeface="Arial" panose="020B0604020202020204" pitchFamily="34" charset="0"/>
                <a:buChar char="−"/>
                <a:defRPr/>
              </a:pPr>
              <a:r>
                <a:rPr lang="en-US" b="1" dirty="0">
                  <a:solidFill>
                    <a:schemeClr val="tx2"/>
                  </a:solidFill>
                </a:rPr>
                <a:t>Stage 1: Administration of </a:t>
              </a:r>
              <a:r>
                <a:rPr lang="en-US" b="1" dirty="0" smtClean="0">
                  <a:solidFill>
                    <a:schemeClr val="tx2"/>
                  </a:solidFill>
                </a:rPr>
                <a:t>the </a:t>
              </a:r>
              <a:r>
                <a:rPr lang="en-US" b="1" dirty="0">
                  <a:solidFill>
                    <a:schemeClr val="tx2"/>
                  </a:solidFill>
                </a:rPr>
                <a:t>module to a sample of parents of children </a:t>
              </a:r>
              <a:r>
                <a:rPr lang="en-US" b="1" dirty="0" smtClean="0">
                  <a:solidFill>
                    <a:schemeClr val="tx2"/>
                  </a:solidFill>
                </a:rPr>
                <a:t> aged 2-17</a:t>
              </a:r>
              <a:endParaRPr lang="en-US" b="1" dirty="0">
                <a:solidFill>
                  <a:schemeClr val="tx2"/>
                </a:solidFill>
              </a:endParaRPr>
            </a:p>
            <a:p>
              <a:pPr marL="187325" lvl="1">
                <a:buFont typeface="Arial" panose="020B0604020202020204" pitchFamily="34" charset="0"/>
                <a:buChar char="−"/>
                <a:defRPr/>
              </a:pPr>
              <a:r>
                <a:rPr lang="en-US" b="1" dirty="0">
                  <a:solidFill>
                    <a:schemeClr val="tx2"/>
                  </a:solidFill>
                </a:rPr>
                <a:t>Stage 2: Clinical assessment (medical, vision, hearing, speech, motor, and psychological) of all children identified as having functional difficulties in stage 1. </a:t>
              </a:r>
            </a:p>
            <a:p>
              <a:pPr lvl="1">
                <a:defRPr/>
              </a:pPr>
              <a:endParaRPr lang="en-US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13" name="Title 1"/>
          <p:cNvSpPr txBox="1">
            <a:spLocks/>
          </p:cNvSpPr>
          <p:nvPr/>
        </p:nvSpPr>
        <p:spPr>
          <a:xfrm>
            <a:off x="107504" y="142608"/>
            <a:ext cx="2843808" cy="745815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000" b="1" dirty="0">
                <a:solidFill>
                  <a:srgbClr val="C00000"/>
                </a:solidFill>
              </a:rPr>
              <a:t>Establishing </a:t>
            </a:r>
            <a:br>
              <a:rPr lang="en-US" altLang="en-US" sz="3000" b="1" dirty="0">
                <a:solidFill>
                  <a:srgbClr val="C00000"/>
                </a:solidFill>
              </a:rPr>
            </a:br>
            <a:r>
              <a:rPr lang="en-US" altLang="en-US" sz="3000" b="1" dirty="0">
                <a:solidFill>
                  <a:srgbClr val="C00000"/>
                </a:solidFill>
              </a:rPr>
              <a:t>analytic </a:t>
            </a:r>
            <a:r>
              <a:rPr lang="en-US" altLang="en-US" sz="3000" b="1" dirty="0" smtClean="0">
                <a:solidFill>
                  <a:srgbClr val="C00000"/>
                </a:solidFill>
              </a:rPr>
              <a:t>properties</a:t>
            </a:r>
            <a:endParaRPr lang="en-US" altLang="en-US" sz="3000" b="1" dirty="0">
              <a:solidFill>
                <a:srgbClr val="C0000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07504" y="4803998"/>
            <a:ext cx="27494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16</a:t>
            </a:r>
            <a:r>
              <a:rPr lang="en-US" sz="1200" baseline="30000" dirty="0">
                <a:solidFill>
                  <a:prstClr val="black">
                    <a:tint val="75000"/>
                  </a:prstClr>
                </a:solidFill>
              </a:rPr>
              <a:t>th</a:t>
            </a: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 WG meeting, Pretoria (South Africa)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92806" y="3146613"/>
            <a:ext cx="855871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Sensitivity</a:t>
            </a:r>
            <a:r>
              <a:rPr lang="en-US" b="1" dirty="0">
                <a:solidFill>
                  <a:schemeClr val="tx2"/>
                </a:solidFill>
              </a:rPr>
              <a:t> = 100% of children who were identified as having “a lot of difficulty or cannot do at all” in stage 1 were found to have an impairment in stage 2</a:t>
            </a:r>
          </a:p>
          <a:p>
            <a:pPr>
              <a:defRPr/>
            </a:pPr>
            <a:endParaRPr lang="en-US" sz="1000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Specificity</a:t>
            </a:r>
            <a:r>
              <a:rPr lang="en-US" b="1" dirty="0">
                <a:solidFill>
                  <a:schemeClr val="tx2"/>
                </a:solidFill>
              </a:rPr>
              <a:t> = 99% of children who were identified as NOT having difficulty </a:t>
            </a:r>
            <a:r>
              <a:rPr lang="en-US" b="1" dirty="0" smtClean="0">
                <a:solidFill>
                  <a:schemeClr val="tx2"/>
                </a:solidFill>
              </a:rPr>
              <a:t>in stage 1 were </a:t>
            </a:r>
            <a:r>
              <a:rPr lang="en-US" b="1" dirty="0">
                <a:solidFill>
                  <a:schemeClr val="tx2"/>
                </a:solidFill>
              </a:rPr>
              <a:t>found to be without disability in stage 2</a:t>
            </a:r>
          </a:p>
        </p:txBody>
      </p:sp>
    </p:spTree>
    <p:extLst>
      <p:ext uri="{BB962C8B-B14F-4D97-AF65-F5344CB8AC3E}">
        <p14:creationId xmlns:p14="http://schemas.microsoft.com/office/powerpoint/2010/main" val="360988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/>
          <p:nvPr/>
        </p:nvGrpSpPr>
        <p:grpSpPr>
          <a:xfrm>
            <a:off x="1043608" y="1008414"/>
            <a:ext cx="8100392" cy="4072583"/>
            <a:chOff x="561982" y="69643"/>
            <a:chExt cx="8460432" cy="5002089"/>
          </a:xfrm>
        </p:grpSpPr>
        <p:sp>
          <p:nvSpPr>
            <p:cNvPr id="10" name="Arrotonda angolo diagonale rettangolo 9"/>
            <p:cNvSpPr/>
            <p:nvPr/>
          </p:nvSpPr>
          <p:spPr>
            <a:xfrm rot="5400000">
              <a:off x="2425698" y="-1794073"/>
              <a:ext cx="4596228" cy="8323660"/>
            </a:xfrm>
            <a:prstGeom prst="round2Diag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ttangolo 10"/>
            <p:cNvSpPr/>
            <p:nvPr/>
          </p:nvSpPr>
          <p:spPr>
            <a:xfrm>
              <a:off x="561982" y="262487"/>
              <a:ext cx="8460432" cy="48092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000" tIns="123825" rIns="216000" bIns="123825" numCol="1" spcCol="1270" anchor="ctr" anchorCtr="0">
              <a:no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b="1" dirty="0">
                  <a:solidFill>
                    <a:schemeClr val="tx2"/>
                  </a:solidFill>
                </a:rPr>
                <a:t>Release </a:t>
              </a:r>
              <a:r>
                <a:rPr lang="en-GB" b="1" dirty="0" smtClean="0">
                  <a:solidFill>
                    <a:schemeClr val="tx2"/>
                  </a:solidFill>
                </a:rPr>
                <a:t>of the:</a:t>
              </a:r>
            </a:p>
            <a:p>
              <a:pPr marL="342900" indent="-342900">
                <a:buAutoNum type="alphaLcParenR"/>
              </a:pPr>
              <a:r>
                <a:rPr lang="en-US" b="1" dirty="0" smtClean="0">
                  <a:solidFill>
                    <a:srgbClr val="C00000"/>
                  </a:solidFill>
                </a:rPr>
                <a:t>UNICEF-WG </a:t>
              </a:r>
              <a:r>
                <a:rPr lang="en-US" b="1" dirty="0">
                  <a:solidFill>
                    <a:srgbClr val="C00000"/>
                  </a:solidFill>
                </a:rPr>
                <a:t>Module on Child Functioning </a:t>
              </a:r>
              <a:r>
                <a:rPr lang="en-US" b="1" dirty="0">
                  <a:solidFill>
                    <a:schemeClr val="tx2"/>
                  </a:solidFill>
                </a:rPr>
                <a:t> </a:t>
              </a:r>
              <a:r>
                <a:rPr lang="en-US" b="1" dirty="0" smtClean="0">
                  <a:solidFill>
                    <a:schemeClr val="tx2"/>
                  </a:solidFill>
                </a:rPr>
                <a:t>- early 2017</a:t>
              </a:r>
            </a:p>
            <a:p>
              <a:pPr marL="342900" indent="-342900">
                <a:buAutoNum type="alphaLcParenR"/>
              </a:pPr>
              <a:r>
                <a:rPr lang="en-GB" b="1" dirty="0">
                  <a:solidFill>
                    <a:srgbClr val="C00000"/>
                  </a:solidFill>
                </a:rPr>
                <a:t>Interviewer guidelines </a:t>
              </a:r>
              <a:r>
                <a:rPr lang="en-GB" b="1" dirty="0" smtClean="0">
                  <a:solidFill>
                    <a:schemeClr val="tx2"/>
                  </a:solidFill>
                </a:rPr>
                <a:t>- early 2017</a:t>
              </a:r>
            </a:p>
            <a:p>
              <a:endParaRPr lang="en-GB" sz="800" b="1" dirty="0" smtClean="0">
                <a:solidFill>
                  <a:schemeClr val="tx2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b="1" dirty="0" smtClean="0">
                  <a:solidFill>
                    <a:schemeClr val="tx2"/>
                  </a:solidFill>
                </a:rPr>
                <a:t>Publication </a:t>
              </a:r>
              <a:r>
                <a:rPr lang="en-GB" b="1" dirty="0">
                  <a:solidFill>
                    <a:schemeClr val="tx2"/>
                  </a:solidFill>
                </a:rPr>
                <a:t>of </a:t>
              </a:r>
              <a:r>
                <a:rPr lang="en-GB" b="1" dirty="0">
                  <a:solidFill>
                    <a:srgbClr val="C00000"/>
                  </a:solidFill>
                </a:rPr>
                <a:t>field test results </a:t>
              </a:r>
              <a:r>
                <a:rPr lang="en-GB" b="1" dirty="0">
                  <a:solidFill>
                    <a:schemeClr val="tx2"/>
                  </a:solidFill>
                </a:rPr>
                <a:t> </a:t>
              </a:r>
              <a:r>
                <a:rPr lang="en-GB" b="1" dirty="0" smtClean="0">
                  <a:solidFill>
                    <a:schemeClr val="tx2"/>
                  </a:solidFill>
                </a:rPr>
                <a:t>- end 2016</a:t>
              </a:r>
            </a:p>
            <a:p>
              <a:endParaRPr lang="en-GB" sz="800" b="1" dirty="0">
                <a:solidFill>
                  <a:schemeClr val="tx2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b="1" dirty="0">
                  <a:solidFill>
                    <a:schemeClr val="tx2"/>
                  </a:solidFill>
                </a:rPr>
                <a:t>Finalisation of </a:t>
              </a:r>
              <a:r>
                <a:rPr lang="en-GB" b="1" dirty="0" smtClean="0">
                  <a:solidFill>
                    <a:srgbClr val="C00000"/>
                  </a:solidFill>
                </a:rPr>
                <a:t>Manual </a:t>
              </a:r>
              <a:r>
                <a:rPr lang="en-GB" b="1" dirty="0">
                  <a:solidFill>
                    <a:srgbClr val="C00000"/>
                  </a:solidFill>
                </a:rPr>
                <a:t>for </a:t>
              </a:r>
              <a:r>
                <a:rPr lang="en-GB" b="1" dirty="0" smtClean="0">
                  <a:solidFill>
                    <a:srgbClr val="C00000"/>
                  </a:solidFill>
                </a:rPr>
                <a:t>implementation  </a:t>
              </a:r>
              <a:r>
                <a:rPr lang="en-GB" b="1" dirty="0" smtClean="0">
                  <a:solidFill>
                    <a:srgbClr val="3908C2"/>
                  </a:solidFill>
                </a:rPr>
                <a:t>- </a:t>
              </a:r>
              <a:r>
                <a:rPr lang="en-GB" b="1" dirty="0" smtClean="0">
                  <a:solidFill>
                    <a:schemeClr val="tx2"/>
                  </a:solidFill>
                </a:rPr>
                <a:t>mid 2017</a:t>
              </a:r>
            </a:p>
            <a:p>
              <a:pPr lvl="0"/>
              <a:r>
                <a:rPr lang="en-GB" altLang="en-US" sz="1600" dirty="0">
                  <a:solidFill>
                    <a:prstClr val="black"/>
                  </a:solidFill>
                </a:rPr>
                <a:t>to provide background information on the development of the module, as well as technical information </a:t>
              </a:r>
              <a:r>
                <a:rPr lang="en-GB" altLang="en-US" sz="1600" dirty="0" smtClean="0">
                  <a:solidFill>
                    <a:prstClr val="black"/>
                  </a:solidFill>
                </a:rPr>
                <a:t>that </a:t>
              </a:r>
              <a:r>
                <a:rPr lang="en-GB" altLang="en-US" sz="1600" dirty="0">
                  <a:solidFill>
                    <a:prstClr val="black"/>
                  </a:solidFill>
                </a:rPr>
                <a:t>will be useful for countries intending to </a:t>
              </a:r>
              <a:r>
                <a:rPr lang="en-GB" altLang="en-US" sz="1600" dirty="0" smtClean="0">
                  <a:solidFill>
                    <a:prstClr val="black"/>
                  </a:solidFill>
                </a:rPr>
                <a:t>implement it.</a:t>
              </a:r>
              <a:endParaRPr lang="en-GB" altLang="en-US" sz="1600" dirty="0">
                <a:solidFill>
                  <a:prstClr val="black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endParaRPr lang="en-GB" sz="1600" b="1" dirty="0" smtClean="0">
                <a:solidFill>
                  <a:schemeClr val="tx2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b="1" dirty="0" smtClean="0">
                  <a:solidFill>
                    <a:srgbClr val="C00000"/>
                  </a:solidFill>
                </a:rPr>
                <a:t>UNICEF-WG workshops </a:t>
              </a:r>
              <a:r>
                <a:rPr lang="en-US" b="1" dirty="0">
                  <a:solidFill>
                    <a:schemeClr val="tx2"/>
                  </a:solidFill>
                </a:rPr>
                <a:t>on child disability measurement across the </a:t>
              </a:r>
              <a:r>
                <a:rPr lang="en-US" b="1" dirty="0" smtClean="0">
                  <a:solidFill>
                    <a:schemeClr val="tx2"/>
                  </a:solidFill>
                </a:rPr>
                <a:t>world</a:t>
              </a:r>
            </a:p>
            <a:p>
              <a:r>
                <a:rPr lang="en-GB" sz="1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All </a:t>
              </a:r>
              <a:r>
                <a:rPr lang="en-GB" sz="1600" dirty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7 UNICEF regions (</a:t>
              </a:r>
              <a:r>
                <a:rPr lang="en-GB" sz="1600" u="sng" dirty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Latin America and the Caribbean</a:t>
              </a:r>
              <a:r>
                <a:rPr lang="en-GB" sz="1600" dirty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, West and Central Africa, East and Southern Africa, Middle East and North Africa, </a:t>
              </a:r>
              <a:r>
                <a:rPr lang="en-GB" sz="1600" u="sng" dirty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CEE/CIS</a:t>
              </a:r>
              <a:r>
                <a:rPr lang="en-GB" sz="1600" dirty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, East Asia and the Pacific, and South Asia).</a:t>
              </a:r>
              <a:endParaRPr lang="en-US" sz="1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GB" b="1" dirty="0">
                <a:solidFill>
                  <a:schemeClr val="tx2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endParaRPr lang="en-US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12" name="Title 1"/>
          <p:cNvSpPr txBox="1">
            <a:spLocks/>
          </p:cNvSpPr>
          <p:nvPr/>
        </p:nvSpPr>
        <p:spPr>
          <a:xfrm>
            <a:off x="107504" y="142608"/>
            <a:ext cx="2843808" cy="745815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000" b="1" dirty="0" smtClean="0">
                <a:solidFill>
                  <a:srgbClr val="C00000"/>
                </a:solidFill>
              </a:rPr>
              <a:t>Next Steps </a:t>
            </a:r>
            <a:endParaRPr lang="en-US" altLang="en-US" sz="3000" dirty="0" smtClean="0">
              <a:solidFill>
                <a:srgbClr val="C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07504" y="4803998"/>
            <a:ext cx="27494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16</a:t>
            </a:r>
            <a:r>
              <a:rPr lang="en-US" sz="1200" baseline="30000" dirty="0">
                <a:solidFill>
                  <a:prstClr val="black">
                    <a:tint val="75000"/>
                  </a:prstClr>
                </a:solidFill>
              </a:rPr>
              <a:t>th</a:t>
            </a: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 WG meeting, Pretoria (South Africa) </a:t>
            </a:r>
          </a:p>
        </p:txBody>
      </p:sp>
    </p:spTree>
    <p:extLst>
      <p:ext uri="{BB962C8B-B14F-4D97-AF65-F5344CB8AC3E}">
        <p14:creationId xmlns:p14="http://schemas.microsoft.com/office/powerpoint/2010/main" val="288943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/>
          <p:nvPr/>
        </p:nvGrpSpPr>
        <p:grpSpPr>
          <a:xfrm>
            <a:off x="978132" y="945160"/>
            <a:ext cx="8100392" cy="3858838"/>
            <a:chOff x="493596" y="-202678"/>
            <a:chExt cx="8460432" cy="4862695"/>
          </a:xfrm>
        </p:grpSpPr>
        <p:sp>
          <p:nvSpPr>
            <p:cNvPr id="10" name="Arrotonda angolo diagonale rettangolo 9"/>
            <p:cNvSpPr/>
            <p:nvPr/>
          </p:nvSpPr>
          <p:spPr>
            <a:xfrm rot="5400000">
              <a:off x="2224080" y="-1933160"/>
              <a:ext cx="4862695" cy="8323660"/>
            </a:xfrm>
            <a:prstGeom prst="round2Diag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ttangolo 10"/>
            <p:cNvSpPr/>
            <p:nvPr/>
          </p:nvSpPr>
          <p:spPr>
            <a:xfrm>
              <a:off x="493596" y="-149230"/>
              <a:ext cx="8460432" cy="48092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000" tIns="123825" rIns="216000" bIns="123825" numCol="1" spcCol="1270" anchor="ctr" anchorCtr="0">
              <a:noAutofit/>
            </a:bodyPr>
            <a:lstStyle/>
            <a:p>
              <a:pPr marL="269875" lvl="1" indent="-269875" defTabSz="800100">
                <a:lnSpc>
                  <a:spcPts val="18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>
                  <a:solidFill>
                    <a:srgbClr val="C00000"/>
                  </a:solidFill>
                </a:rPr>
                <a:t>Objective:</a:t>
              </a:r>
              <a:r>
                <a:rPr lang="en-US" b="1" dirty="0">
                  <a:solidFill>
                    <a:schemeClr val="tx2"/>
                  </a:solidFill>
                </a:rPr>
                <a:t> to identify the sub-population of children and youth (aged 2-17) with functional limitations who are “at greater risk” of experiencing limited social participation compared to children of the same age group</a:t>
              </a:r>
            </a:p>
            <a:p>
              <a:pPr marL="269875" lvl="1" indent="-269875" defTabSz="800100">
                <a:lnSpc>
                  <a:spcPts val="18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>
                  <a:solidFill>
                    <a:srgbClr val="C00000"/>
                  </a:solidFill>
                </a:rPr>
                <a:t>Aim:</a:t>
              </a:r>
              <a:r>
                <a:rPr lang="en-US" b="1" dirty="0">
                  <a:solidFill>
                    <a:schemeClr val="tx2"/>
                  </a:solidFill>
                </a:rPr>
                <a:t> to provide cross-nationally comparable data</a:t>
              </a:r>
            </a:p>
            <a:p>
              <a:pPr marL="269875" lvl="1" indent="-269875" defTabSz="800100">
                <a:lnSpc>
                  <a:spcPts val="18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 smtClean="0">
                  <a:solidFill>
                    <a:srgbClr val="C00000"/>
                  </a:solidFill>
                </a:rPr>
                <a:t>Domains</a:t>
              </a:r>
              <a:r>
                <a:rPr lang="en-US" b="1" dirty="0">
                  <a:solidFill>
                    <a:srgbClr val="C00000"/>
                  </a:solidFill>
                </a:rPr>
                <a:t>:</a:t>
              </a:r>
              <a:r>
                <a:rPr lang="en-US" b="1" dirty="0">
                  <a:solidFill>
                    <a:schemeClr val="tx2"/>
                  </a:solidFill>
                </a:rPr>
                <a:t> Seeing, Hearing, Walking, </a:t>
              </a:r>
              <a:r>
                <a:rPr lang="en-US" b="1" dirty="0" smtClean="0">
                  <a:solidFill>
                    <a:schemeClr val="tx2"/>
                  </a:solidFill>
                </a:rPr>
                <a:t>Communication</a:t>
              </a:r>
              <a:r>
                <a:rPr lang="en-US" b="1" dirty="0">
                  <a:solidFill>
                    <a:schemeClr val="tx2"/>
                  </a:solidFill>
                </a:rPr>
                <a:t>, Learning, Playing, Relationships, Fine Motor, </a:t>
              </a:r>
              <a:r>
                <a:rPr lang="en-US" b="1" dirty="0" smtClean="0">
                  <a:solidFill>
                    <a:schemeClr val="tx2"/>
                  </a:solidFill>
                </a:rPr>
                <a:t>Behavior</a:t>
              </a:r>
              <a:r>
                <a:rPr lang="en-US" b="1" dirty="0">
                  <a:solidFill>
                    <a:schemeClr val="tx2"/>
                  </a:solidFill>
                </a:rPr>
                <a:t>, Attention, Self-care, Emotions, Coping with change. </a:t>
              </a:r>
              <a:endParaRPr lang="en-US" sz="1600" i="1" dirty="0">
                <a:solidFill>
                  <a:schemeClr val="tx2"/>
                </a:solidFill>
              </a:endParaRPr>
            </a:p>
            <a:p>
              <a:pPr marL="269875" lvl="1" indent="-269875" defTabSz="800100">
                <a:lnSpc>
                  <a:spcPts val="18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 smtClean="0">
                  <a:solidFill>
                    <a:srgbClr val="C00000"/>
                  </a:solidFill>
                </a:rPr>
                <a:t>Questions</a:t>
              </a:r>
              <a:r>
                <a:rPr lang="en-US" b="1" dirty="0">
                  <a:solidFill>
                    <a:srgbClr val="C00000"/>
                  </a:solidFill>
                </a:rPr>
                <a:t>:</a:t>
              </a:r>
              <a:r>
                <a:rPr lang="en-US" b="1" dirty="0">
                  <a:solidFill>
                    <a:schemeClr val="tx2"/>
                  </a:solidFill>
                </a:rPr>
                <a:t> aimed at parents/primary caregivers</a:t>
              </a:r>
            </a:p>
            <a:p>
              <a:pPr marL="269875" lvl="1" indent="-269875" defTabSz="800100">
                <a:lnSpc>
                  <a:spcPts val="18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>
                  <a:solidFill>
                    <a:srgbClr val="C00000"/>
                  </a:solidFill>
                </a:rPr>
                <a:t>Answer categories: </a:t>
              </a:r>
              <a:r>
                <a:rPr lang="en-US" b="1" dirty="0">
                  <a:solidFill>
                    <a:schemeClr val="tx2"/>
                  </a:solidFill>
                </a:rPr>
                <a:t>designed to reflect a continuum in functioning difficulties enabling the determination of appropriate cut-offs based on disability data collection requirements</a:t>
              </a:r>
            </a:p>
            <a:p>
              <a:pPr marL="269875" lvl="1" indent="-269875" defTabSz="800100">
                <a:lnSpc>
                  <a:spcPts val="18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 smtClean="0">
                  <a:solidFill>
                    <a:srgbClr val="C00000"/>
                  </a:solidFill>
                </a:rPr>
                <a:t>Usability</a:t>
              </a:r>
              <a:r>
                <a:rPr lang="en-US" b="1" dirty="0">
                  <a:solidFill>
                    <a:srgbClr val="C00000"/>
                  </a:solidFill>
                </a:rPr>
                <a:t>: </a:t>
              </a:r>
              <a:r>
                <a:rPr lang="en-US" b="1" dirty="0">
                  <a:solidFill>
                    <a:schemeClr val="tx2"/>
                  </a:solidFill>
                </a:rPr>
                <a:t>in national population surveys or as </a:t>
              </a:r>
              <a:r>
                <a:rPr lang="en-US" b="1" dirty="0" smtClean="0">
                  <a:solidFill>
                    <a:schemeClr val="tx2"/>
                  </a:solidFill>
                </a:rPr>
                <a:t>a supplement </a:t>
              </a:r>
              <a:r>
                <a:rPr lang="en-US" b="1" dirty="0">
                  <a:solidFill>
                    <a:schemeClr val="tx2"/>
                  </a:solidFill>
                </a:rPr>
                <a:t>on specific topics of </a:t>
              </a:r>
              <a:r>
                <a:rPr lang="en-US" b="1" dirty="0" smtClean="0">
                  <a:solidFill>
                    <a:schemeClr val="tx2"/>
                  </a:solidFill>
                </a:rPr>
                <a:t>interest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13" name="Title 1"/>
          <p:cNvSpPr txBox="1">
            <a:spLocks/>
          </p:cNvSpPr>
          <p:nvPr/>
        </p:nvSpPr>
        <p:spPr>
          <a:xfrm>
            <a:off x="107504" y="142608"/>
            <a:ext cx="2843808" cy="745815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000" b="1" dirty="0" smtClean="0">
                <a:solidFill>
                  <a:srgbClr val="C00000"/>
                </a:solidFill>
              </a:rPr>
              <a:t>The Module in a nutshell</a:t>
            </a:r>
            <a:endParaRPr lang="en-US" altLang="en-US" sz="3000" dirty="0" smtClean="0">
              <a:solidFill>
                <a:srgbClr val="C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07504" y="4803998"/>
            <a:ext cx="27494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16</a:t>
            </a:r>
            <a:r>
              <a:rPr lang="en-US" sz="1200" baseline="30000" dirty="0">
                <a:solidFill>
                  <a:prstClr val="black">
                    <a:tint val="75000"/>
                  </a:prstClr>
                </a:solidFill>
              </a:rPr>
              <a:t>th</a:t>
            </a: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 WG meeting, Pretoria (South Africa) </a:t>
            </a:r>
          </a:p>
        </p:txBody>
      </p:sp>
    </p:spTree>
    <p:extLst>
      <p:ext uri="{BB962C8B-B14F-4D97-AF65-F5344CB8AC3E}">
        <p14:creationId xmlns:p14="http://schemas.microsoft.com/office/powerpoint/2010/main" val="380545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/>
          <p:nvPr/>
        </p:nvGrpSpPr>
        <p:grpSpPr>
          <a:xfrm>
            <a:off x="699247" y="1075766"/>
            <a:ext cx="8337177" cy="3728234"/>
            <a:chOff x="437820" y="819282"/>
            <a:chExt cx="8584594" cy="3912230"/>
          </a:xfrm>
        </p:grpSpPr>
        <p:sp>
          <p:nvSpPr>
            <p:cNvPr id="10" name="Arrotonda angolo diagonale rettangolo 9"/>
            <p:cNvSpPr/>
            <p:nvPr/>
          </p:nvSpPr>
          <p:spPr>
            <a:xfrm rot="5400000">
              <a:off x="2647619" y="-1390517"/>
              <a:ext cx="3904061" cy="8323660"/>
            </a:xfrm>
            <a:prstGeom prst="round2Diag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ttangolo 10"/>
            <p:cNvSpPr/>
            <p:nvPr/>
          </p:nvSpPr>
          <p:spPr>
            <a:xfrm>
              <a:off x="561982" y="819283"/>
              <a:ext cx="8460432" cy="39122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000" tIns="123825" rIns="216000" bIns="123825" numCol="1" spcCol="1270" anchor="ctr" anchorCtr="0">
              <a:noAutofit/>
            </a:bodyPr>
            <a:lstStyle/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 smtClean="0">
                  <a:solidFill>
                    <a:schemeClr val="tx2"/>
                  </a:solidFill>
                </a:rPr>
                <a:t>The </a:t>
              </a:r>
              <a:r>
                <a:rPr lang="en-US" b="1" dirty="0">
                  <a:solidFill>
                    <a:srgbClr val="C00000"/>
                  </a:solidFill>
                </a:rPr>
                <a:t>UNICEF-WG Module on Child </a:t>
              </a:r>
              <a:r>
                <a:rPr lang="en-US" b="1" dirty="0" smtClean="0">
                  <a:solidFill>
                    <a:srgbClr val="C00000"/>
                  </a:solidFill>
                </a:rPr>
                <a:t>Functioning</a:t>
              </a:r>
              <a:r>
                <a:rPr lang="en-US" b="1" dirty="0" smtClean="0">
                  <a:solidFill>
                    <a:schemeClr val="tx2"/>
                  </a:solidFill>
                </a:rPr>
                <a:t> was developed in response to an internationally recognized need of comparable data </a:t>
              </a: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endParaRPr lang="en-US" sz="800" b="1" dirty="0" smtClean="0">
                <a:solidFill>
                  <a:schemeClr val="tx2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 smtClean="0">
                  <a:solidFill>
                    <a:schemeClr val="tx2"/>
                  </a:solidFill>
                </a:rPr>
                <a:t>It was built up with </a:t>
              </a:r>
              <a:r>
                <a:rPr lang="en-US" b="1" dirty="0">
                  <a:solidFill>
                    <a:schemeClr val="tx2"/>
                  </a:solidFill>
                </a:rPr>
                <a:t>input from a variety of experts and stakeholders to be in line with the </a:t>
              </a:r>
              <a:r>
                <a:rPr lang="en-US" b="1" dirty="0" smtClean="0">
                  <a:solidFill>
                    <a:schemeClr val="tx2"/>
                  </a:solidFill>
                </a:rPr>
                <a:t>ICF and UNCRPD concept </a:t>
              </a:r>
              <a:r>
                <a:rPr lang="en-US" b="1" dirty="0">
                  <a:solidFill>
                    <a:schemeClr val="tx2"/>
                  </a:solidFill>
                </a:rPr>
                <a:t>of </a:t>
              </a:r>
              <a:r>
                <a:rPr lang="en-US" b="1" dirty="0" smtClean="0">
                  <a:solidFill>
                    <a:schemeClr val="tx2"/>
                  </a:solidFill>
                </a:rPr>
                <a:t>disability</a:t>
              </a: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endParaRPr lang="en-US" sz="800" b="1" dirty="0" smtClean="0">
                <a:solidFill>
                  <a:schemeClr val="tx2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 smtClean="0">
                  <a:solidFill>
                    <a:schemeClr val="tx2"/>
                  </a:solidFill>
                </a:rPr>
                <a:t>It </a:t>
              </a:r>
              <a:r>
                <a:rPr lang="en-US" b="1" dirty="0">
                  <a:solidFill>
                    <a:schemeClr val="tx2"/>
                  </a:solidFill>
                </a:rPr>
                <a:t>has undergone a series of cognitive and field tests that have proven the questions to be straightforward to administer and well understood by respondents </a:t>
              </a:r>
              <a:r>
                <a:rPr lang="en-US" b="1" dirty="0" smtClean="0">
                  <a:solidFill>
                    <a:schemeClr val="tx2"/>
                  </a:solidFill>
                </a:rPr>
                <a:t>across contexts and cultures</a:t>
              </a: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endParaRPr lang="en-US" sz="800" b="1" dirty="0">
                <a:solidFill>
                  <a:schemeClr val="tx2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 smtClean="0">
                  <a:solidFill>
                    <a:schemeClr val="tx2"/>
                  </a:solidFill>
                </a:rPr>
                <a:t>It is </a:t>
              </a:r>
              <a:r>
                <a:rPr lang="en-US" b="1" dirty="0">
                  <a:solidFill>
                    <a:schemeClr val="tx2"/>
                  </a:solidFill>
                </a:rPr>
                <a:t>a </a:t>
              </a:r>
              <a:r>
                <a:rPr lang="en-US" altLang="it-IT" b="1" dirty="0" smtClean="0">
                  <a:solidFill>
                    <a:schemeClr val="tx2"/>
                  </a:solidFill>
                </a:rPr>
                <a:t>rigorous tested </a:t>
              </a:r>
              <a:r>
                <a:rPr lang="en-US" b="1" dirty="0" smtClean="0">
                  <a:solidFill>
                    <a:schemeClr val="tx2"/>
                  </a:solidFill>
                </a:rPr>
                <a:t>method </a:t>
              </a:r>
              <a:r>
                <a:rPr lang="en-US" b="1" dirty="0">
                  <a:solidFill>
                    <a:schemeClr val="tx2"/>
                  </a:solidFill>
                </a:rPr>
                <a:t>of identification of children with disabilities in surveys. </a:t>
              </a:r>
              <a:endParaRPr lang="en-US" b="1" dirty="0" smtClean="0">
                <a:solidFill>
                  <a:schemeClr val="tx2"/>
                </a:solidFill>
              </a:endParaRPr>
            </a:p>
          </p:txBody>
        </p:sp>
      </p:grpSp>
      <p:sp>
        <p:nvSpPr>
          <p:cNvPr id="12" name="Title 1"/>
          <p:cNvSpPr txBox="1">
            <a:spLocks/>
          </p:cNvSpPr>
          <p:nvPr/>
        </p:nvSpPr>
        <p:spPr>
          <a:xfrm>
            <a:off x="3159987" y="184150"/>
            <a:ext cx="2843808" cy="745815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000" b="1" dirty="0" smtClean="0">
                <a:solidFill>
                  <a:srgbClr val="C00000"/>
                </a:solidFill>
              </a:rPr>
              <a:t>Final remarks</a:t>
            </a:r>
            <a:endParaRPr lang="en-US" altLang="en-US" sz="3000" dirty="0" smtClean="0">
              <a:solidFill>
                <a:srgbClr val="C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07504" y="4803998"/>
            <a:ext cx="2749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16</a:t>
            </a:r>
            <a:r>
              <a:rPr lang="en-US" sz="1200" baseline="30000" dirty="0">
                <a:solidFill>
                  <a:prstClr val="black">
                    <a:tint val="75000"/>
                  </a:prstClr>
                </a:solidFill>
              </a:rPr>
              <a:t>th</a:t>
            </a: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 WG meeting, Pretoria (South Africa) </a:t>
            </a:r>
          </a:p>
          <a:p>
            <a:pPr lvl="0">
              <a:defRPr/>
            </a:pPr>
            <a:endParaRPr lang="en-US" sz="1200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036" y="247710"/>
            <a:ext cx="1425388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1" y="47840"/>
            <a:ext cx="634426" cy="92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3857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/>
          <p:nvPr/>
        </p:nvGrpSpPr>
        <p:grpSpPr>
          <a:xfrm>
            <a:off x="1043608" y="888424"/>
            <a:ext cx="8100392" cy="3915574"/>
            <a:chOff x="561982" y="-77733"/>
            <a:chExt cx="8460432" cy="4809245"/>
          </a:xfrm>
        </p:grpSpPr>
        <p:sp>
          <p:nvSpPr>
            <p:cNvPr id="10" name="Arrotonda angolo diagonale rettangolo 9"/>
            <p:cNvSpPr/>
            <p:nvPr/>
          </p:nvSpPr>
          <p:spPr>
            <a:xfrm rot="5400000">
              <a:off x="2425698" y="-1794073"/>
              <a:ext cx="4596229" cy="8323660"/>
            </a:xfrm>
            <a:prstGeom prst="round2Diag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ttangolo 10"/>
            <p:cNvSpPr/>
            <p:nvPr/>
          </p:nvSpPr>
          <p:spPr>
            <a:xfrm>
              <a:off x="561982" y="-77733"/>
              <a:ext cx="8460432" cy="48092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000" tIns="123825" rIns="216000" bIns="123825" numCol="1" spcCol="1270" anchor="ctr" anchorCtr="0">
              <a:noAutofit/>
            </a:bodyPr>
            <a:lstStyle/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sz="1600" b="1" dirty="0" err="1">
                  <a:solidFill>
                    <a:schemeClr val="tx2"/>
                  </a:solidFill>
                </a:rPr>
                <a:t>Crialesi</a:t>
              </a:r>
              <a:r>
                <a:rPr lang="en-US" sz="1600" b="1" dirty="0">
                  <a:solidFill>
                    <a:schemeClr val="tx2"/>
                  </a:solidFill>
                </a:rPr>
                <a:t> R., De Palma E., </a:t>
              </a:r>
              <a:r>
                <a:rPr lang="en-US" sz="1600" b="1" dirty="0" err="1">
                  <a:solidFill>
                    <a:schemeClr val="tx2"/>
                  </a:solidFill>
                </a:rPr>
                <a:t>Battisti</a:t>
              </a:r>
              <a:r>
                <a:rPr lang="en-US" sz="1600" b="1" dirty="0">
                  <a:solidFill>
                    <a:schemeClr val="tx2"/>
                  </a:solidFill>
                </a:rPr>
                <a:t> A. (2016), 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“Building </a:t>
              </a:r>
              <a:r>
                <a:rPr lang="en-US" sz="1600" b="1" dirty="0">
                  <a:solidFill>
                    <a:schemeClr val="tx2"/>
                  </a:solidFill>
                </a:rPr>
                <a:t>a Module on Child Functioning and Disability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” </a:t>
              </a:r>
              <a:r>
                <a:rPr lang="en-US" sz="1600" b="1" dirty="0">
                  <a:solidFill>
                    <a:schemeClr val="tx2"/>
                  </a:solidFill>
                </a:rPr>
                <a:t>in Altman 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M.B</a:t>
              </a:r>
              <a:r>
                <a:rPr lang="en-US" sz="1600" b="1" dirty="0">
                  <a:solidFill>
                    <a:schemeClr val="tx2"/>
                  </a:solidFill>
                </a:rPr>
                <a:t>. 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(ed.) “International </a:t>
              </a:r>
              <a:r>
                <a:rPr lang="en-US" sz="1600" b="1" dirty="0">
                  <a:solidFill>
                    <a:schemeClr val="tx2"/>
                  </a:solidFill>
                </a:rPr>
                <a:t>Measurement of Disability: Purpose, Method and Application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”, </a:t>
              </a:r>
              <a:r>
                <a:rPr lang="en-US" sz="1600" b="1" dirty="0">
                  <a:solidFill>
                    <a:schemeClr val="tx2"/>
                  </a:solidFill>
                </a:rPr>
                <a:t>Social Indicators Series n. 61, 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Springer</a:t>
              </a:r>
              <a:r>
                <a:rPr lang="en-US" sz="1600" b="1" dirty="0">
                  <a:solidFill>
                    <a:schemeClr val="tx2"/>
                  </a:solidFill>
                </a:rPr>
                <a:t>.</a:t>
              </a: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sz="1600" b="1" dirty="0" smtClean="0">
                  <a:solidFill>
                    <a:schemeClr val="tx2"/>
                  </a:solidFill>
                </a:rPr>
                <a:t>Massey </a:t>
              </a:r>
              <a:r>
                <a:rPr lang="en-US" sz="1600" b="1" dirty="0">
                  <a:solidFill>
                    <a:schemeClr val="tx2"/>
                  </a:solidFill>
                </a:rPr>
                <a:t>M., </a:t>
              </a:r>
              <a:r>
                <a:rPr lang="en-US" sz="1600" b="1" dirty="0" err="1">
                  <a:solidFill>
                    <a:schemeClr val="tx2"/>
                  </a:solidFill>
                </a:rPr>
                <a:t>Chepp</a:t>
              </a:r>
              <a:r>
                <a:rPr lang="en-US" sz="1600" b="1" dirty="0">
                  <a:solidFill>
                    <a:schemeClr val="tx2"/>
                  </a:solidFill>
                </a:rPr>
                <a:t> V., </a:t>
              </a:r>
              <a:r>
                <a:rPr lang="en-US" sz="1600" b="1" dirty="0" err="1">
                  <a:solidFill>
                    <a:schemeClr val="tx2"/>
                  </a:solidFill>
                </a:rPr>
                <a:t>Zablotsky</a:t>
              </a:r>
              <a:r>
                <a:rPr lang="en-US" sz="1600" b="1" dirty="0">
                  <a:solidFill>
                    <a:schemeClr val="tx2"/>
                  </a:solidFill>
                </a:rPr>
                <a:t> B., Creamer C. (2014), “Analysis of Cognitive Interview Testing of Child Disability Questions in Five Countries”, NCHS, available at </a:t>
              </a:r>
              <a:r>
                <a:rPr lang="en-US" sz="1600" b="1" dirty="0">
                  <a:solidFill>
                    <a:schemeClr val="tx2"/>
                  </a:solidFill>
                  <a:hlinkClick r:id="rId3"/>
                </a:rPr>
                <a:t>http://</a:t>
              </a:r>
              <a:r>
                <a:rPr lang="en-US" sz="1600" b="1" dirty="0" smtClean="0">
                  <a:solidFill>
                    <a:schemeClr val="tx2"/>
                  </a:solidFill>
                  <a:hlinkClick r:id="rId3"/>
                </a:rPr>
                <a:t>wwwn.cdc.gov/qbank/NewReports.aspx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 </a:t>
              </a:r>
              <a:endParaRPr lang="en-US" sz="1600" b="1" dirty="0">
                <a:solidFill>
                  <a:schemeClr val="tx2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sz="1600" b="1" dirty="0" smtClean="0">
                  <a:solidFill>
                    <a:schemeClr val="tx2"/>
                  </a:solidFill>
                </a:rPr>
                <a:t>Massey </a:t>
              </a:r>
              <a:r>
                <a:rPr lang="en-US" sz="1600" b="1" dirty="0">
                  <a:solidFill>
                    <a:schemeClr val="tx2"/>
                  </a:solidFill>
                </a:rPr>
                <a:t>M., Scanlon P., </a:t>
              </a:r>
              <a:r>
                <a:rPr lang="en-US" sz="1600" b="1" dirty="0" err="1">
                  <a:solidFill>
                    <a:schemeClr val="tx2"/>
                  </a:solidFill>
                </a:rPr>
                <a:t>Lessem</a:t>
              </a:r>
              <a:r>
                <a:rPr lang="en-US" sz="1600" b="1" dirty="0">
                  <a:solidFill>
                    <a:schemeClr val="tx2"/>
                  </a:solidFill>
                </a:rPr>
                <a:t> S., Cortes L., </a:t>
              </a:r>
              <a:r>
                <a:rPr lang="en-US" sz="1600" b="1" dirty="0" err="1">
                  <a:solidFill>
                    <a:schemeClr val="tx2"/>
                  </a:solidFill>
                </a:rPr>
                <a:t>Villarroel</a:t>
              </a:r>
              <a:r>
                <a:rPr lang="en-US" sz="1600" b="1" dirty="0">
                  <a:solidFill>
                    <a:schemeClr val="tx2"/>
                  </a:solidFill>
                </a:rPr>
                <a:t> M., </a:t>
              </a:r>
              <a:r>
                <a:rPr lang="en-US" sz="1600" b="1" dirty="0" err="1">
                  <a:solidFill>
                    <a:schemeClr val="tx2"/>
                  </a:solidFill>
                </a:rPr>
                <a:t>Salvaggio</a:t>
              </a:r>
              <a:r>
                <a:rPr lang="en-US" sz="1600" b="1" dirty="0">
                  <a:solidFill>
                    <a:schemeClr val="tx2"/>
                  </a:solidFill>
                </a:rPr>
                <a:t> M. (2015), “Analysis of Cognitive Testing of Child Disability Questions: Parent-Proxy vs. Teen Self-Report”, NCHS, available at </a:t>
              </a:r>
              <a:r>
                <a:rPr lang="en-US" sz="1600" b="1" dirty="0">
                  <a:solidFill>
                    <a:schemeClr val="tx2"/>
                  </a:solidFill>
                  <a:hlinkClick r:id="rId3"/>
                </a:rPr>
                <a:t>http://</a:t>
              </a:r>
              <a:r>
                <a:rPr lang="en-US" sz="1600" b="1" dirty="0" smtClean="0">
                  <a:solidFill>
                    <a:schemeClr val="tx2"/>
                  </a:solidFill>
                  <a:hlinkClick r:id="rId3"/>
                </a:rPr>
                <a:t>wwwn.cdc.gov/qbank/NewReports.aspx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 </a:t>
              </a:r>
              <a:endParaRPr lang="en-US" sz="1600" b="1" dirty="0">
                <a:solidFill>
                  <a:schemeClr val="tx2"/>
                </a:solidFill>
              </a:endParaRPr>
            </a:p>
            <a:p>
              <a:pPr marL="0" lvl="1" algn="r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</a:pPr>
              <a:r>
                <a:rPr lang="en-US" sz="1400" b="1" dirty="0" smtClean="0">
                  <a:solidFill>
                    <a:srgbClr val="C00000"/>
                  </a:solidFill>
                </a:rPr>
                <a:t>For </a:t>
              </a:r>
              <a:r>
                <a:rPr lang="en-US" sz="1400" b="1" dirty="0">
                  <a:solidFill>
                    <a:srgbClr val="C00000"/>
                  </a:solidFill>
                </a:rPr>
                <a:t>further information: </a:t>
              </a:r>
            </a:p>
            <a:p>
              <a:pPr marL="0" lvl="1" algn="r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</a:pPr>
              <a:r>
                <a:rPr lang="en-US" sz="1400" b="1" dirty="0">
                  <a:solidFill>
                    <a:schemeClr val="tx1"/>
                  </a:solidFill>
                </a:rPr>
                <a:t>Washington Group on Disability 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Statistics: </a:t>
              </a:r>
              <a:r>
                <a:rPr lang="en-US" sz="1400" b="1" dirty="0">
                  <a:solidFill>
                    <a:schemeClr val="tx1"/>
                  </a:solidFill>
                  <a:hlinkClick r:id="rId4"/>
                </a:rPr>
                <a:t>http://</a:t>
              </a:r>
              <a:r>
                <a:rPr lang="en-US" sz="1400" b="1" dirty="0" smtClean="0">
                  <a:solidFill>
                    <a:schemeClr val="tx1"/>
                  </a:solidFill>
                  <a:hlinkClick r:id="rId4"/>
                </a:rPr>
                <a:t>www.washingtongroup-disability.com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 </a:t>
              </a:r>
              <a:endParaRPr lang="en-US" sz="1400" b="1" dirty="0">
                <a:solidFill>
                  <a:schemeClr val="tx1"/>
                </a:solidFill>
              </a:endParaRPr>
            </a:p>
            <a:p>
              <a:pPr marL="0" lvl="1" algn="r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</a:pPr>
              <a:r>
                <a:rPr lang="en-US" sz="1400" b="1" dirty="0" smtClean="0">
                  <a:solidFill>
                    <a:schemeClr val="tx1"/>
                  </a:solidFill>
                </a:rPr>
                <a:t>Mitchell </a:t>
              </a:r>
              <a:r>
                <a:rPr lang="en-US" sz="1400" b="1" dirty="0">
                  <a:solidFill>
                    <a:schemeClr val="tx1"/>
                  </a:solidFill>
                </a:rPr>
                <a:t>Loeb (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NCHS, WG): </a:t>
              </a:r>
              <a:r>
                <a:rPr lang="en-US" sz="1400" b="1" dirty="0" smtClean="0">
                  <a:solidFill>
                    <a:schemeClr val="tx1"/>
                  </a:solidFill>
                  <a:hlinkClick r:id="rId5"/>
                </a:rPr>
                <a:t>MLoeb@cdc.gov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 </a:t>
              </a:r>
              <a:endParaRPr lang="en-US" sz="1400" b="1" dirty="0">
                <a:solidFill>
                  <a:schemeClr val="tx1"/>
                </a:solidFill>
              </a:endParaRPr>
            </a:p>
            <a:p>
              <a:pPr marL="0" lvl="1" algn="r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</a:pPr>
              <a:r>
                <a:rPr lang="en-US" sz="1400" b="1" dirty="0">
                  <a:solidFill>
                    <a:schemeClr val="tx1"/>
                  </a:solidFill>
                </a:rPr>
                <a:t>Elena De Palma (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Istat, WG): </a:t>
              </a:r>
              <a:r>
                <a:rPr lang="en-US" sz="1400" b="1" dirty="0" smtClean="0">
                  <a:solidFill>
                    <a:schemeClr val="tx1"/>
                  </a:solidFill>
                  <a:hlinkClick r:id="rId6"/>
                </a:rPr>
                <a:t>depalma@istat.it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 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itle 1"/>
          <p:cNvSpPr txBox="1">
            <a:spLocks/>
          </p:cNvSpPr>
          <p:nvPr/>
        </p:nvSpPr>
        <p:spPr>
          <a:xfrm>
            <a:off x="107504" y="142608"/>
            <a:ext cx="2843808" cy="745815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000" b="1" dirty="0" smtClean="0">
                <a:solidFill>
                  <a:srgbClr val="C00000"/>
                </a:solidFill>
              </a:rPr>
              <a:t>References</a:t>
            </a:r>
            <a:endParaRPr lang="en-US" altLang="en-US" sz="3000" dirty="0" smtClean="0">
              <a:solidFill>
                <a:srgbClr val="C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07504" y="4803998"/>
            <a:ext cx="27735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16</a:t>
            </a:r>
            <a:r>
              <a:rPr lang="en-US" sz="1200" baseline="30000" dirty="0">
                <a:solidFill>
                  <a:prstClr val="black">
                    <a:tint val="75000"/>
                  </a:prstClr>
                </a:solidFill>
              </a:rPr>
              <a:t>th</a:t>
            </a: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 WG meeting, Pretoria (South Africa </a:t>
            </a:r>
            <a:r>
              <a:rPr lang="en-US" sz="1200" dirty="0" smtClean="0">
                <a:solidFill>
                  <a:prstClr val="black">
                    <a:tint val="75000"/>
                  </a:prstClr>
                </a:solidFill>
              </a:rPr>
              <a:t>)</a:t>
            </a:r>
            <a:endParaRPr lang="en-US" sz="12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6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/>
          <p:nvPr/>
        </p:nvGrpSpPr>
        <p:grpSpPr>
          <a:xfrm>
            <a:off x="1043608" y="515515"/>
            <a:ext cx="8100392" cy="4235040"/>
            <a:chOff x="561982" y="-535753"/>
            <a:chExt cx="8460432" cy="5201624"/>
          </a:xfrm>
        </p:grpSpPr>
        <p:sp>
          <p:nvSpPr>
            <p:cNvPr id="10" name="Arrotonda angolo diagonale rettangolo 9"/>
            <p:cNvSpPr/>
            <p:nvPr/>
          </p:nvSpPr>
          <p:spPr>
            <a:xfrm rot="5400000">
              <a:off x="2425698" y="-1794073"/>
              <a:ext cx="4596228" cy="8323660"/>
            </a:xfrm>
            <a:prstGeom prst="round2Diag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ttangolo 10"/>
            <p:cNvSpPr/>
            <p:nvPr/>
          </p:nvSpPr>
          <p:spPr>
            <a:xfrm>
              <a:off x="561982" y="-535753"/>
              <a:ext cx="8460432" cy="49429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000" tIns="123825" rIns="216000" bIns="123825" numCol="1" spcCol="1270" anchor="t" anchorCtr="0">
              <a:noAutofit/>
            </a:bodyPr>
            <a:lstStyle/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endParaRPr lang="en-US" b="1" dirty="0" smtClean="0">
                <a:solidFill>
                  <a:schemeClr val="tx2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endParaRPr lang="en-US" b="1" dirty="0">
                <a:solidFill>
                  <a:schemeClr val="tx2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>
                  <a:solidFill>
                    <a:schemeClr val="tx2"/>
                  </a:solidFill>
                </a:rPr>
                <a:t>Since the adoption and enforcement of the United Nations Convention on the Rights of Persons with Disabilities (</a:t>
              </a:r>
              <a:r>
                <a:rPr lang="en-US" b="1" dirty="0" smtClean="0">
                  <a:solidFill>
                    <a:schemeClr val="tx2"/>
                  </a:solidFill>
                </a:rPr>
                <a:t>UNCRPD),  </a:t>
              </a:r>
              <a:r>
                <a:rPr lang="en-US" b="1" dirty="0">
                  <a:solidFill>
                    <a:srgbClr val="C00000"/>
                  </a:solidFill>
                </a:rPr>
                <a:t>measuring  child disability has </a:t>
              </a:r>
              <a:r>
                <a:rPr lang="en-US" b="1" dirty="0" smtClean="0">
                  <a:solidFill>
                    <a:srgbClr val="C00000"/>
                  </a:solidFill>
                </a:rPr>
                <a:t>become a priority in the national </a:t>
              </a:r>
              <a:r>
                <a:rPr lang="en-US" b="1" dirty="0">
                  <a:solidFill>
                    <a:srgbClr val="C00000"/>
                  </a:solidFill>
                </a:rPr>
                <a:t>and international </a:t>
              </a:r>
              <a:r>
                <a:rPr lang="en-US" b="1" dirty="0" smtClean="0">
                  <a:solidFill>
                    <a:srgbClr val="C00000"/>
                  </a:solidFill>
                </a:rPr>
                <a:t>arena</a:t>
              </a:r>
            </a:p>
            <a:p>
              <a:pPr marL="0" lvl="1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</a:pPr>
              <a:endParaRPr lang="en-US" b="1" dirty="0">
                <a:solidFill>
                  <a:schemeClr val="tx2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US" b="1" dirty="0" smtClean="0">
                  <a:solidFill>
                    <a:schemeClr val="tx2"/>
                  </a:solidFill>
                </a:rPr>
                <a:t>Nevertheless, the </a:t>
              </a:r>
              <a:r>
                <a:rPr lang="en-US" b="1" dirty="0">
                  <a:solidFill>
                    <a:schemeClr val="tx2"/>
                  </a:solidFill>
                </a:rPr>
                <a:t>quality and quantity of data available on child disability vary enormously across the </a:t>
              </a:r>
              <a:r>
                <a:rPr lang="en-US" b="1" dirty="0" smtClean="0">
                  <a:solidFill>
                    <a:schemeClr val="tx2"/>
                  </a:solidFill>
                </a:rPr>
                <a:t>World</a:t>
              </a:r>
              <a:r>
                <a:rPr lang="en-US" b="1" dirty="0">
                  <a:solidFill>
                    <a:schemeClr val="tx2"/>
                  </a:solidFill>
                </a:rPr>
                <a:t>, and </a:t>
              </a:r>
              <a:r>
                <a:rPr lang="en-US" b="1" dirty="0">
                  <a:solidFill>
                    <a:srgbClr val="C00000"/>
                  </a:solidFill>
                </a:rPr>
                <a:t>several factors undermine </a:t>
              </a:r>
              <a:r>
                <a:rPr lang="en-US" b="1" dirty="0" smtClean="0">
                  <a:solidFill>
                    <a:srgbClr val="C00000"/>
                  </a:solidFill>
                </a:rPr>
                <a:t>cross-national comparability of data</a:t>
              </a:r>
            </a:p>
            <a:p>
              <a:pPr marL="0" lvl="1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</a:pPr>
              <a:endParaRPr lang="en-US" b="1" dirty="0" smtClean="0">
                <a:solidFill>
                  <a:schemeClr val="tx2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GB" b="1" dirty="0" smtClean="0">
                  <a:solidFill>
                    <a:schemeClr val="tx2"/>
                  </a:solidFill>
                </a:rPr>
                <a:t>As manifestations </a:t>
              </a:r>
              <a:r>
                <a:rPr lang="en-GB" b="1" dirty="0">
                  <a:solidFill>
                    <a:schemeClr val="tx2"/>
                  </a:solidFill>
                </a:rPr>
                <a:t>of disabilities in children and adolescents differ from </a:t>
              </a:r>
              <a:r>
                <a:rPr lang="en-GB" b="1" dirty="0" smtClean="0">
                  <a:solidFill>
                    <a:schemeClr val="tx2"/>
                  </a:solidFill>
                </a:rPr>
                <a:t>those in adults, in order to </a:t>
              </a:r>
              <a:r>
                <a:rPr lang="en-US" b="1" dirty="0" smtClean="0">
                  <a:solidFill>
                    <a:schemeClr val="tx2"/>
                  </a:solidFill>
                </a:rPr>
                <a:t>measure </a:t>
              </a:r>
              <a:r>
                <a:rPr lang="en-US" b="1" dirty="0">
                  <a:solidFill>
                    <a:schemeClr val="tx2"/>
                  </a:solidFill>
                </a:rPr>
                <a:t>child </a:t>
              </a:r>
              <a:r>
                <a:rPr lang="en-US" b="1" dirty="0" smtClean="0">
                  <a:solidFill>
                    <a:schemeClr val="tx2"/>
                  </a:solidFill>
                </a:rPr>
                <a:t>disability</a:t>
              </a:r>
              <a:r>
                <a:rPr lang="en-US" b="1" dirty="0" smtClean="0">
                  <a:solidFill>
                    <a:srgbClr val="C00000"/>
                  </a:solidFill>
                </a:rPr>
                <a:t> </a:t>
              </a:r>
              <a:r>
                <a:rPr lang="en-US" b="1" dirty="0">
                  <a:solidFill>
                    <a:srgbClr val="C00000"/>
                  </a:solidFill>
                </a:rPr>
                <a:t>a standard set of questions must be developed in alignment with the ICF-CY classification</a:t>
              </a:r>
              <a:r>
                <a:rPr lang="en-US" b="1" dirty="0">
                  <a:solidFill>
                    <a:schemeClr val="tx2"/>
                  </a:solidFill>
                </a:rPr>
                <a:t> of the specific aspects of child development and disability (WHO, 2007</a:t>
              </a:r>
              <a:r>
                <a:rPr lang="en-US" b="1" dirty="0" smtClean="0">
                  <a:solidFill>
                    <a:schemeClr val="tx2"/>
                  </a:solidFill>
                </a:rPr>
                <a:t>)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" name="Rettangolo 1"/>
          <p:cNvSpPr/>
          <p:nvPr/>
        </p:nvSpPr>
        <p:spPr>
          <a:xfrm>
            <a:off x="107504" y="4803998"/>
            <a:ext cx="27494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200" dirty="0" smtClean="0">
                <a:solidFill>
                  <a:prstClr val="black">
                    <a:tint val="75000"/>
                  </a:prstClr>
                </a:solidFill>
              </a:rPr>
              <a:t>16</a:t>
            </a:r>
            <a:r>
              <a:rPr lang="en-US" sz="1200" baseline="30000" dirty="0" smtClean="0">
                <a:solidFill>
                  <a:prstClr val="black">
                    <a:tint val="75000"/>
                  </a:prstClr>
                </a:solidFill>
              </a:rPr>
              <a:t>th</a:t>
            </a:r>
            <a:r>
              <a:rPr lang="en-US" sz="1200" dirty="0" smtClean="0">
                <a:solidFill>
                  <a:prstClr val="black">
                    <a:tint val="75000"/>
                  </a:prstClr>
                </a:solidFill>
              </a:rPr>
              <a:t> WG meeting, Pretoria (South Africa) </a:t>
            </a:r>
            <a:endParaRPr lang="en-US" sz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07504" y="142608"/>
            <a:ext cx="2843808" cy="745815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b="1" dirty="0" smtClean="0">
                <a:solidFill>
                  <a:srgbClr val="C00000"/>
                </a:solidFill>
              </a:rPr>
              <a:t>Background</a:t>
            </a:r>
            <a:r>
              <a:rPr lang="en-US" altLang="en-US" sz="3000" b="1" dirty="0" smtClean="0">
                <a:solidFill>
                  <a:srgbClr val="C00000"/>
                </a:solidFill>
              </a:rPr>
              <a:t> </a:t>
            </a:r>
            <a:r>
              <a:rPr lang="en-US" altLang="en-US" sz="1600" b="1" dirty="0" smtClean="0">
                <a:solidFill>
                  <a:srgbClr val="C00000"/>
                </a:solidFill>
              </a:rPr>
              <a:t>(1)</a:t>
            </a:r>
            <a:endParaRPr lang="en-US" altLang="en-US" sz="16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64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/>
          <p:nvPr/>
        </p:nvGrpSpPr>
        <p:grpSpPr>
          <a:xfrm>
            <a:off x="1043608" y="1008414"/>
            <a:ext cx="8100392" cy="3742141"/>
            <a:chOff x="561982" y="69643"/>
            <a:chExt cx="8460432" cy="4596228"/>
          </a:xfrm>
        </p:grpSpPr>
        <p:sp>
          <p:nvSpPr>
            <p:cNvPr id="10" name="Arrotonda angolo diagonale rettangolo 9"/>
            <p:cNvSpPr/>
            <p:nvPr/>
          </p:nvSpPr>
          <p:spPr>
            <a:xfrm rot="5400000">
              <a:off x="2425698" y="-1794073"/>
              <a:ext cx="4596228" cy="8323660"/>
            </a:xfrm>
            <a:prstGeom prst="round2Diag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ttangolo 10"/>
            <p:cNvSpPr/>
            <p:nvPr/>
          </p:nvSpPr>
          <p:spPr>
            <a:xfrm>
              <a:off x="561982" y="299365"/>
              <a:ext cx="8460432" cy="21797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000" tIns="123825" rIns="216000" bIns="123825" numCol="1" spcCol="1270" anchor="ctr" anchorCtr="0">
              <a:noAutofit/>
            </a:bodyPr>
            <a:lstStyle/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GB" altLang="it-IT" b="1" dirty="0" smtClean="0">
                  <a:solidFill>
                    <a:schemeClr val="tx2"/>
                  </a:solidFill>
                </a:rPr>
                <a:t>At </a:t>
              </a:r>
              <a:r>
                <a:rPr lang="en-GB" altLang="it-IT" b="1" dirty="0">
                  <a:solidFill>
                    <a:schemeClr val="tx2"/>
                  </a:solidFill>
                </a:rPr>
                <a:t>the end of 2009 </a:t>
              </a:r>
              <a:r>
                <a:rPr lang="en-GB" altLang="it-IT" b="1" dirty="0" smtClean="0">
                  <a:solidFill>
                    <a:schemeClr val="tx2"/>
                  </a:solidFill>
                </a:rPr>
                <a:t>a WG </a:t>
              </a:r>
              <a:r>
                <a:rPr lang="en-GB" altLang="it-IT" b="1" dirty="0">
                  <a:solidFill>
                    <a:schemeClr val="tx2"/>
                  </a:solidFill>
                </a:rPr>
                <a:t>working </a:t>
              </a:r>
              <a:r>
                <a:rPr lang="en-GB" altLang="it-IT" b="1" dirty="0" smtClean="0">
                  <a:solidFill>
                    <a:schemeClr val="tx2"/>
                  </a:solidFill>
                </a:rPr>
                <a:t>group - composed of NSO representatives from both developed and developing countries  - was </a:t>
              </a:r>
              <a:r>
                <a:rPr lang="en-GB" altLang="it-IT" b="1" dirty="0">
                  <a:solidFill>
                    <a:schemeClr val="tx2"/>
                  </a:solidFill>
                </a:rPr>
                <a:t>established </a:t>
              </a:r>
              <a:endParaRPr lang="en-GB" altLang="it-IT" b="1" dirty="0" smtClean="0">
                <a:solidFill>
                  <a:schemeClr val="tx2"/>
                </a:solidFill>
              </a:endParaRP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GB" altLang="it-IT" b="1" dirty="0" smtClean="0">
                  <a:solidFill>
                    <a:schemeClr val="tx2"/>
                  </a:solidFill>
                </a:rPr>
                <a:t>In 2011 UNICEF joined the working group </a:t>
              </a:r>
            </a:p>
            <a:p>
              <a:pPr marL="269875" lvl="1" indent="-269875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endParaRPr lang="en-GB" altLang="it-IT" b="1" dirty="0" smtClean="0">
                <a:solidFill>
                  <a:schemeClr val="tx2"/>
                </a:solidFill>
              </a:endParaRPr>
            </a:p>
            <a:p>
              <a:pPr marL="0" lvl="1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</a:pPr>
              <a:endParaRPr lang="en-GB" altLang="it-IT" b="1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2" name="Rettangolo 1"/>
          <p:cNvSpPr/>
          <p:nvPr/>
        </p:nvSpPr>
        <p:spPr>
          <a:xfrm>
            <a:off x="107504" y="4803998"/>
            <a:ext cx="27494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200" dirty="0" smtClean="0">
                <a:solidFill>
                  <a:prstClr val="black">
                    <a:tint val="75000"/>
                  </a:prstClr>
                </a:solidFill>
              </a:rPr>
              <a:t>16</a:t>
            </a:r>
            <a:r>
              <a:rPr lang="en-US" sz="1200" baseline="30000" dirty="0" smtClean="0">
                <a:solidFill>
                  <a:prstClr val="black">
                    <a:tint val="75000"/>
                  </a:prstClr>
                </a:solidFill>
              </a:rPr>
              <a:t>th</a:t>
            </a:r>
            <a:r>
              <a:rPr lang="en-US" sz="1200" dirty="0" smtClean="0">
                <a:solidFill>
                  <a:prstClr val="black">
                    <a:tint val="75000"/>
                  </a:prstClr>
                </a:solidFill>
              </a:rPr>
              <a:t> WG meeting, Pretoria (South Africa) </a:t>
            </a:r>
            <a:endParaRPr lang="en-US" sz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07504" y="142608"/>
            <a:ext cx="2843808" cy="745815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b="1" dirty="0" smtClean="0">
                <a:solidFill>
                  <a:srgbClr val="C00000"/>
                </a:solidFill>
              </a:rPr>
              <a:t>Background </a:t>
            </a:r>
            <a:r>
              <a:rPr lang="en-US" altLang="en-US" sz="1600" b="1" dirty="0" smtClean="0">
                <a:solidFill>
                  <a:srgbClr val="C00000"/>
                </a:solidFill>
              </a:rPr>
              <a:t>(2)</a:t>
            </a:r>
            <a:endParaRPr lang="en-US" altLang="en-US" sz="1600" dirty="0" smtClean="0">
              <a:solidFill>
                <a:srgbClr val="C00000"/>
              </a:solidFill>
            </a:endParaRPr>
          </a:p>
        </p:txBody>
      </p:sp>
      <p:sp>
        <p:nvSpPr>
          <p:cNvPr id="3" name="Freccia in giù 2"/>
          <p:cNvSpPr/>
          <p:nvPr/>
        </p:nvSpPr>
        <p:spPr>
          <a:xfrm>
            <a:off x="5165387" y="229064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1161355" y="2731708"/>
            <a:ext cx="7688969" cy="1874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 defTabSz="8001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20000"/>
            </a:pPr>
            <a:r>
              <a:rPr lang="en-GB" altLang="it-IT" sz="2000" b="1" i="1" dirty="0">
                <a:solidFill>
                  <a:srgbClr val="C00000"/>
                </a:solidFill>
              </a:rPr>
              <a:t>To develop a survey module specifically designed to capture child functioning:</a:t>
            </a:r>
          </a:p>
          <a:p>
            <a:pPr marL="285750" lvl="1" indent="-285750" defTabSz="8001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Tx/>
              <a:buChar char="-"/>
            </a:pPr>
            <a:r>
              <a:rPr lang="en-GB" altLang="it-IT" b="1" dirty="0">
                <a:solidFill>
                  <a:schemeClr val="tx2"/>
                </a:solidFill>
              </a:rPr>
              <a:t>aligned with the ICF-CY</a:t>
            </a:r>
          </a:p>
          <a:p>
            <a:pPr marL="285750" lvl="1" indent="-285750" defTabSz="8001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Tx/>
              <a:buChar char="-"/>
            </a:pPr>
            <a:r>
              <a:rPr lang="en-GB" altLang="it-IT" b="1" dirty="0">
                <a:solidFill>
                  <a:schemeClr val="tx2"/>
                </a:solidFill>
              </a:rPr>
              <a:t>able to provide cross-nationally comparable data </a:t>
            </a:r>
          </a:p>
          <a:p>
            <a:pPr marL="285750" lvl="1" indent="-285750" defTabSz="8001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Tx/>
              <a:buChar char="-"/>
            </a:pPr>
            <a:r>
              <a:rPr lang="en-GB" altLang="it-IT" b="1" dirty="0">
                <a:solidFill>
                  <a:schemeClr val="tx2"/>
                </a:solidFill>
              </a:rPr>
              <a:t>usable as part of national population surveys or in addition to specific surveys (e.g. health, education etc. ) </a:t>
            </a:r>
          </a:p>
        </p:txBody>
      </p:sp>
    </p:spTree>
    <p:extLst>
      <p:ext uri="{BB962C8B-B14F-4D97-AF65-F5344CB8AC3E}">
        <p14:creationId xmlns:p14="http://schemas.microsoft.com/office/powerpoint/2010/main" val="322964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/>
          <p:nvPr/>
        </p:nvGrpSpPr>
        <p:grpSpPr>
          <a:xfrm>
            <a:off x="3175276" y="81676"/>
            <a:ext cx="5903245" cy="2371961"/>
            <a:chOff x="493596" y="-202678"/>
            <a:chExt cx="8460432" cy="4920719"/>
          </a:xfrm>
        </p:grpSpPr>
        <p:sp>
          <p:nvSpPr>
            <p:cNvPr id="10" name="Arrotonda angolo diagonale rettangolo 9"/>
            <p:cNvSpPr/>
            <p:nvPr/>
          </p:nvSpPr>
          <p:spPr>
            <a:xfrm rot="5400000">
              <a:off x="2224080" y="-1933160"/>
              <a:ext cx="4862695" cy="8323660"/>
            </a:xfrm>
            <a:prstGeom prst="round2Diag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ttangolo 10"/>
            <p:cNvSpPr/>
            <p:nvPr/>
          </p:nvSpPr>
          <p:spPr>
            <a:xfrm>
              <a:off x="493596" y="-149228"/>
              <a:ext cx="8460432" cy="48672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000" tIns="123825" rIns="216000" bIns="123825" numCol="1" spcCol="1270" anchor="ctr" anchorCtr="0">
              <a:noAutofit/>
            </a:bodyPr>
            <a:lstStyle/>
            <a:p>
              <a:pPr marL="269875" lvl="1" indent="-269875" defTabSz="800100">
                <a:lnSpc>
                  <a:spcPts val="18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GB" b="1" dirty="0">
                  <a:solidFill>
                    <a:srgbClr val="C00000"/>
                  </a:solidFill>
                </a:rPr>
                <a:t>Primary </a:t>
              </a:r>
              <a:r>
                <a:rPr lang="en-GB" b="1" dirty="0" smtClean="0">
                  <a:solidFill>
                    <a:srgbClr val="C00000"/>
                  </a:solidFill>
                </a:rPr>
                <a:t>purpose:</a:t>
              </a:r>
              <a:r>
                <a:rPr lang="en-US" b="1" dirty="0" smtClean="0">
                  <a:solidFill>
                    <a:schemeClr val="tx2"/>
                  </a:solidFill>
                </a:rPr>
                <a:t> </a:t>
              </a:r>
              <a:r>
                <a:rPr lang="en-US" b="1" dirty="0">
                  <a:solidFill>
                    <a:schemeClr val="tx2"/>
                  </a:solidFill>
                </a:rPr>
                <a:t>to identify the sub-population of children and youth with functional limitations in certain activities</a:t>
              </a:r>
            </a:p>
            <a:p>
              <a:pPr marL="269875" lvl="1" indent="-269875" defTabSz="800100">
                <a:lnSpc>
                  <a:spcPts val="18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  <a:buFont typeface="Arial" pitchFamily="34" charset="0"/>
                <a:buChar char="•"/>
              </a:pPr>
              <a:r>
                <a:rPr lang="en-GB" b="1" dirty="0" smtClean="0">
                  <a:solidFill>
                    <a:srgbClr val="C00000"/>
                  </a:solidFill>
                </a:rPr>
                <a:t>Rationale</a:t>
              </a:r>
              <a:r>
                <a:rPr lang="en-GB" b="1" dirty="0">
                  <a:solidFill>
                    <a:srgbClr val="C00000"/>
                  </a:solidFill>
                </a:rPr>
                <a:t>:</a:t>
              </a:r>
              <a:r>
                <a:rPr lang="en-GB" dirty="0"/>
                <a:t> </a:t>
              </a:r>
              <a:r>
                <a:rPr lang="en-GB" b="1" dirty="0">
                  <a:solidFill>
                    <a:schemeClr val="tx2"/>
                  </a:solidFill>
                </a:rPr>
                <a:t>in an unaccommodating environment, children with functional difficulties are at risk of experiencing limited social participation </a:t>
              </a:r>
            </a:p>
          </p:txBody>
        </p:sp>
      </p:grpSp>
      <p:sp>
        <p:nvSpPr>
          <p:cNvPr id="13" name="Title 1"/>
          <p:cNvSpPr txBox="1">
            <a:spLocks/>
          </p:cNvSpPr>
          <p:nvPr/>
        </p:nvSpPr>
        <p:spPr>
          <a:xfrm>
            <a:off x="107504" y="142608"/>
            <a:ext cx="2843808" cy="745815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000" b="1" dirty="0">
                <a:solidFill>
                  <a:srgbClr val="C00000"/>
                </a:solidFill>
              </a:rPr>
              <a:t>T</a:t>
            </a:r>
            <a:r>
              <a:rPr lang="en-GB" altLang="en-US" sz="3000" b="1" dirty="0" smtClean="0">
                <a:solidFill>
                  <a:srgbClr val="C00000"/>
                </a:solidFill>
              </a:rPr>
              <a:t>he module</a:t>
            </a:r>
            <a:endParaRPr lang="en-US" altLang="en-US" sz="3000" dirty="0" smtClean="0">
              <a:solidFill>
                <a:srgbClr val="C00000"/>
              </a:solidFill>
            </a:endParaRPr>
          </a:p>
        </p:txBody>
      </p: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533765" y="2453637"/>
            <a:ext cx="4235165" cy="2350361"/>
            <a:chOff x="76" y="1257"/>
            <a:chExt cx="4899" cy="2458"/>
          </a:xfrm>
        </p:grpSpPr>
        <p:sp>
          <p:nvSpPr>
            <p:cNvPr id="15" name="Line 3"/>
            <p:cNvSpPr>
              <a:spLocks noChangeShapeType="1"/>
            </p:cNvSpPr>
            <p:nvPr/>
          </p:nvSpPr>
          <p:spPr bwMode="auto">
            <a:xfrm>
              <a:off x="2784" y="172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4"/>
            <p:cNvSpPr>
              <a:spLocks noChangeShapeType="1"/>
            </p:cNvSpPr>
            <p:nvPr/>
          </p:nvSpPr>
          <p:spPr bwMode="auto">
            <a:xfrm>
              <a:off x="1104" y="2736"/>
              <a:ext cx="326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5"/>
            <p:cNvSpPr>
              <a:spLocks noChangeShapeType="1"/>
            </p:cNvSpPr>
            <p:nvPr/>
          </p:nvSpPr>
          <p:spPr bwMode="auto">
            <a:xfrm flipV="1">
              <a:off x="4368" y="254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1920" y="1257"/>
              <a:ext cx="1821" cy="5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4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Arial"/>
                </a:rPr>
                <a:t>Health Condition</a:t>
              </a:r>
            </a:p>
            <a:p>
              <a:pPr algn="ctr" eaLnBrk="1" hangingPunct="1">
                <a:defRPr/>
              </a:pPr>
              <a:r>
                <a:rPr lang="en-US" altLang="en-US" sz="14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Arial"/>
                </a:rPr>
                <a:t>(</a:t>
              </a:r>
              <a:r>
                <a:rPr lang="en-US" altLang="en-US" sz="1400" dirty="0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Arial"/>
                </a:rPr>
                <a:t>disorder/disease</a:t>
              </a:r>
              <a:endParaRPr lang="en-US" altLang="en-US" sz="1400" dirty="0">
                <a:solidFill>
                  <a:srgbClr val="8D8E8D"/>
                </a:solidFill>
                <a:latin typeface="+mn-lt"/>
                <a:ea typeface="+mn-ea"/>
                <a:cs typeface="Arial"/>
              </a:endParaRPr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76" y="2112"/>
              <a:ext cx="2173" cy="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r>
                <a:rPr lang="en-US" altLang="en-US" sz="14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Arial"/>
                </a:rPr>
                <a:t>Body Function &amp;</a:t>
              </a:r>
            </a:p>
            <a:p>
              <a:pPr algn="ctr">
                <a:defRPr/>
              </a:pPr>
              <a:r>
                <a:rPr lang="en-US" altLang="en-US" sz="14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Arial"/>
                </a:rPr>
                <a:t>Structure (Impairment</a:t>
              </a:r>
              <a:r>
                <a:rPr lang="en-US" altLang="en-US" sz="1400" dirty="0">
                  <a:solidFill>
                    <a:schemeClr val="bg1">
                      <a:lumMod val="50000"/>
                    </a:schemeClr>
                  </a:solidFill>
                  <a:latin typeface="Arial"/>
                  <a:ea typeface="+mn-ea"/>
                  <a:cs typeface="Arial"/>
                </a:rPr>
                <a:t>)</a:t>
              </a:r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2240" y="2135"/>
              <a:ext cx="1224" cy="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r>
                <a:rPr lang="en-US" altLang="en-US" sz="1400" b="1" dirty="0">
                  <a:solidFill>
                    <a:srgbClr val="3908C2"/>
                  </a:solidFill>
                  <a:latin typeface="+mn-lt"/>
                  <a:ea typeface="+mn-ea"/>
                  <a:cs typeface="Arial"/>
                </a:rPr>
                <a:t>Activities</a:t>
              </a:r>
            </a:p>
            <a:p>
              <a:pPr algn="ctr">
                <a:defRPr/>
              </a:pPr>
              <a:r>
                <a:rPr lang="en-US" altLang="en-US" sz="1400" b="1" dirty="0">
                  <a:solidFill>
                    <a:srgbClr val="3908C2"/>
                  </a:solidFill>
                  <a:latin typeface="+mn-lt"/>
                  <a:ea typeface="+mn-ea"/>
                  <a:cs typeface="Arial"/>
                </a:rPr>
                <a:t>(Limitation</a:t>
              </a:r>
              <a:r>
                <a:rPr lang="en-US" altLang="en-US" sz="1400" dirty="0">
                  <a:solidFill>
                    <a:srgbClr val="3908C2"/>
                  </a:solidFill>
                  <a:latin typeface="Arial"/>
                  <a:ea typeface="+mn-ea"/>
                  <a:cs typeface="Arial"/>
                </a:rPr>
                <a:t>)</a:t>
              </a: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3687" y="2087"/>
              <a:ext cx="1288" cy="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r>
                <a:rPr lang="en-US" altLang="en-US" sz="14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Arial"/>
                </a:rPr>
                <a:t>Participation</a:t>
              </a:r>
            </a:p>
            <a:p>
              <a:pPr algn="ctr">
                <a:defRPr/>
              </a:pPr>
              <a:r>
                <a:rPr lang="en-US" altLang="en-US" sz="14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Arial"/>
                </a:rPr>
                <a:t>(Restriction)</a:t>
              </a:r>
            </a:p>
          </p:txBody>
        </p:sp>
        <p:sp>
          <p:nvSpPr>
            <p:cNvPr id="22" name="Line 10"/>
            <p:cNvSpPr>
              <a:spLocks noChangeShapeType="1"/>
            </p:cNvSpPr>
            <p:nvPr/>
          </p:nvSpPr>
          <p:spPr bwMode="auto">
            <a:xfrm flipV="1">
              <a:off x="2784" y="273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1"/>
            <p:cNvSpPr>
              <a:spLocks noChangeShapeType="1"/>
            </p:cNvSpPr>
            <p:nvPr/>
          </p:nvSpPr>
          <p:spPr bwMode="auto">
            <a:xfrm flipV="1">
              <a:off x="1968" y="3024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>
              <a:off x="1968" y="3024"/>
              <a:ext cx="158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13"/>
            <p:cNvSpPr>
              <a:spLocks noChangeShapeType="1"/>
            </p:cNvSpPr>
            <p:nvPr/>
          </p:nvSpPr>
          <p:spPr bwMode="auto">
            <a:xfrm>
              <a:off x="3549" y="3024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2978" y="3168"/>
              <a:ext cx="1526" cy="5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r>
                <a:rPr lang="en-US" altLang="en-US" sz="14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Arial"/>
                </a:rPr>
                <a:t>Environmental</a:t>
              </a:r>
            </a:p>
            <a:p>
              <a:pPr algn="ctr">
                <a:defRPr/>
              </a:pPr>
              <a:r>
                <a:rPr lang="en-US" altLang="en-US" sz="14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Arial"/>
                </a:rPr>
                <a:t>Factors</a:t>
              </a: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971" y="3168"/>
              <a:ext cx="1304" cy="5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r>
                <a:rPr lang="en-US" altLang="en-US" sz="14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Arial"/>
                </a:rPr>
                <a:t>Personal</a:t>
              </a:r>
            </a:p>
            <a:p>
              <a:pPr algn="ctr">
                <a:defRPr/>
              </a:pPr>
              <a:r>
                <a:rPr lang="en-US" altLang="en-US" sz="14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Arial"/>
                </a:rPr>
                <a:t>Factors</a:t>
              </a:r>
            </a:p>
          </p:txBody>
        </p: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>
              <a:off x="1920" y="2304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>
              <a:off x="3312" y="2304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" name="Group 18"/>
            <p:cNvGrpSpPr>
              <a:grpSpLocks/>
            </p:cNvGrpSpPr>
            <p:nvPr/>
          </p:nvGrpSpPr>
          <p:grpSpPr bwMode="auto">
            <a:xfrm>
              <a:off x="1151" y="1920"/>
              <a:ext cx="3217" cy="192"/>
              <a:chOff x="1151" y="1920"/>
              <a:chExt cx="3217" cy="192"/>
            </a:xfrm>
          </p:grpSpPr>
          <p:sp>
            <p:nvSpPr>
              <p:cNvPr id="32" name="Line 19"/>
              <p:cNvSpPr>
                <a:spLocks noChangeShapeType="1"/>
              </p:cNvSpPr>
              <p:nvPr/>
            </p:nvSpPr>
            <p:spPr bwMode="auto">
              <a:xfrm rot="10800000" flipV="1">
                <a:off x="4368" y="1920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0"/>
              <p:cNvSpPr>
                <a:spLocks noChangeShapeType="1"/>
              </p:cNvSpPr>
              <p:nvPr/>
            </p:nvSpPr>
            <p:spPr bwMode="auto">
              <a:xfrm rot="10800000">
                <a:off x="1151" y="1920"/>
                <a:ext cx="321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1"/>
              <p:cNvSpPr>
                <a:spLocks noChangeShapeType="1"/>
              </p:cNvSpPr>
              <p:nvPr/>
            </p:nvSpPr>
            <p:spPr bwMode="auto">
              <a:xfrm rot="10800000" flipH="1" flipV="1">
                <a:off x="1151" y="1920"/>
                <a:ext cx="1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" name="Line 22"/>
            <p:cNvSpPr>
              <a:spLocks noChangeShapeType="1"/>
            </p:cNvSpPr>
            <p:nvPr/>
          </p:nvSpPr>
          <p:spPr bwMode="auto">
            <a:xfrm flipV="1">
              <a:off x="1104" y="254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" name="Rettangolo arrotondato 34"/>
          <p:cNvSpPr/>
          <p:nvPr/>
        </p:nvSpPr>
        <p:spPr>
          <a:xfrm>
            <a:off x="107504" y="1818752"/>
            <a:ext cx="456025" cy="2938986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/>
          <a:lstStyle/>
          <a:p>
            <a:pPr algn="ctr"/>
            <a:r>
              <a:rPr lang="it-IT" b="1" dirty="0" smtClean="0"/>
              <a:t>The ICF Model (WHO, 2001)</a:t>
            </a:r>
            <a:endParaRPr lang="en-US" b="1" dirty="0"/>
          </a:p>
        </p:txBody>
      </p:sp>
      <p:cxnSp>
        <p:nvCxnSpPr>
          <p:cNvPr id="36" name="Straight Arrow Connector 3"/>
          <p:cNvCxnSpPr>
            <a:cxnSpLocks noChangeShapeType="1"/>
          </p:cNvCxnSpPr>
          <p:nvPr/>
        </p:nvCxnSpPr>
        <p:spPr bwMode="auto">
          <a:xfrm flipV="1">
            <a:off x="3331273" y="2642488"/>
            <a:ext cx="677142" cy="628708"/>
          </a:xfrm>
          <a:prstGeom prst="straightConnector1">
            <a:avLst/>
          </a:prstGeom>
          <a:noFill/>
          <a:ln w="38100" algn="ctr">
            <a:solidFill>
              <a:srgbClr val="3908C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ttangolo 1"/>
          <p:cNvSpPr/>
          <p:nvPr/>
        </p:nvSpPr>
        <p:spPr>
          <a:xfrm>
            <a:off x="5292840" y="4808301"/>
            <a:ext cx="356699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16</a:t>
            </a:r>
            <a:r>
              <a:rPr lang="en-US" sz="1200" baseline="30000" dirty="0">
                <a:solidFill>
                  <a:prstClr val="black">
                    <a:tint val="75000"/>
                  </a:prstClr>
                </a:solidFill>
              </a:rPr>
              <a:t>th</a:t>
            </a: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 WG meeting, Pretoria (South </a:t>
            </a:r>
            <a:r>
              <a:rPr lang="en-US" sz="1200" dirty="0" smtClean="0">
                <a:solidFill>
                  <a:prstClr val="black">
                    <a:tint val="75000"/>
                  </a:prstClr>
                </a:solidFill>
              </a:rPr>
              <a:t>Africa)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63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615164572"/>
              </p:ext>
            </p:extLst>
          </p:nvPr>
        </p:nvGraphicFramePr>
        <p:xfrm>
          <a:off x="539552" y="956022"/>
          <a:ext cx="6984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Fumetto 1 7"/>
          <p:cNvSpPr/>
          <p:nvPr/>
        </p:nvSpPr>
        <p:spPr>
          <a:xfrm>
            <a:off x="5724128" y="974800"/>
            <a:ext cx="3096344" cy="2317030"/>
          </a:xfrm>
          <a:prstGeom prst="wedgeRectCallout">
            <a:avLst>
              <a:gd name="adj1" fmla="val -59607"/>
              <a:gd name="adj2" fmla="val -82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lvl="0" indent="-180975">
              <a:buFont typeface="Arial" pitchFamily="34" charset="0"/>
              <a:buChar char="•"/>
            </a:pPr>
            <a:r>
              <a:rPr lang="en-US" b="1" dirty="0"/>
              <a:t>Established guiding principles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en-US" b="1" dirty="0"/>
              <a:t>Reviewed literature 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en-US" b="1" dirty="0" smtClean="0"/>
              <a:t>Assessed </a:t>
            </a:r>
            <a:r>
              <a:rPr lang="en-US" b="1" dirty="0"/>
              <a:t>existing questions</a:t>
            </a:r>
            <a:r>
              <a:rPr lang="en-US" b="1" dirty="0" smtClean="0"/>
              <a:t>/ tools</a:t>
            </a:r>
            <a:endParaRPr lang="en-US" b="1" dirty="0"/>
          </a:p>
          <a:p>
            <a:pPr marL="180975" lvl="0" indent="-180975">
              <a:buFont typeface="Arial" pitchFamily="34" charset="0"/>
              <a:buChar char="•"/>
            </a:pPr>
            <a:r>
              <a:rPr lang="en-US" b="1" dirty="0"/>
              <a:t>Consulted child development </a:t>
            </a:r>
            <a:r>
              <a:rPr lang="en-US" b="1" dirty="0" smtClean="0"/>
              <a:t>specialists/ other survey methodologists</a:t>
            </a:r>
            <a:endParaRPr lang="it-IT" b="1" dirty="0"/>
          </a:p>
        </p:txBody>
      </p:sp>
      <p:sp>
        <p:nvSpPr>
          <p:cNvPr id="14" name="Fumetto 1 13"/>
          <p:cNvSpPr/>
          <p:nvPr/>
        </p:nvSpPr>
        <p:spPr>
          <a:xfrm>
            <a:off x="251520" y="1877438"/>
            <a:ext cx="2592288" cy="2926559"/>
          </a:xfrm>
          <a:prstGeom prst="wedgeRectCallout">
            <a:avLst>
              <a:gd name="adj1" fmla="val 59141"/>
              <a:gd name="adj2" fmla="val -8735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lvl="0" indent="-180975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Drafted/Revised </a:t>
            </a:r>
            <a:r>
              <a:rPr lang="en-US" b="1" dirty="0">
                <a:solidFill>
                  <a:schemeClr val="tx1"/>
                </a:solidFill>
              </a:rPr>
              <a:t>the </a:t>
            </a:r>
            <a:r>
              <a:rPr lang="en-US" b="1" dirty="0" smtClean="0">
                <a:solidFill>
                  <a:schemeClr val="tx1"/>
                </a:solidFill>
              </a:rPr>
              <a:t>questions</a:t>
            </a:r>
            <a:endParaRPr lang="en-US" b="1" dirty="0">
              <a:solidFill>
                <a:schemeClr val="tx1"/>
              </a:solidFill>
            </a:endParaRPr>
          </a:p>
          <a:p>
            <a:pPr marL="180975" lvl="0" indent="-180975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Conducted Multiple </a:t>
            </a:r>
            <a:r>
              <a:rPr lang="en-US" b="1" dirty="0">
                <a:solidFill>
                  <a:schemeClr val="tx1"/>
                </a:solidFill>
              </a:rPr>
              <a:t>rounds of </a:t>
            </a:r>
            <a:r>
              <a:rPr lang="en-US" b="1" dirty="0" smtClean="0">
                <a:solidFill>
                  <a:schemeClr val="tx1"/>
                </a:solidFill>
              </a:rPr>
              <a:t>CTs 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Finalized the questions</a:t>
            </a:r>
            <a:endParaRPr lang="en-US" b="1" dirty="0">
              <a:solidFill>
                <a:schemeClr val="tx1"/>
              </a:solidFill>
            </a:endParaRPr>
          </a:p>
          <a:p>
            <a:pPr marL="180975" lvl="0" indent="-180975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Conducted Field </a:t>
            </a:r>
            <a:r>
              <a:rPr lang="en-US" b="1" dirty="0">
                <a:solidFill>
                  <a:schemeClr val="tx1"/>
                </a:solidFill>
              </a:rPr>
              <a:t>T</a:t>
            </a:r>
            <a:r>
              <a:rPr lang="en-US" b="1" dirty="0" smtClean="0">
                <a:solidFill>
                  <a:schemeClr val="tx1"/>
                </a:solidFill>
              </a:rPr>
              <a:t>ests 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Finalized the </a:t>
            </a:r>
            <a:r>
              <a:rPr lang="en-US" b="1" dirty="0" smtClean="0">
                <a:solidFill>
                  <a:schemeClr val="tx1"/>
                </a:solidFill>
              </a:rPr>
              <a:t>Module 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en-GB" b="1" dirty="0" smtClean="0">
                <a:solidFill>
                  <a:schemeClr val="tx1"/>
                </a:solidFill>
              </a:rPr>
              <a:t>Established </a:t>
            </a:r>
            <a:r>
              <a:rPr lang="en-GB" b="1" dirty="0">
                <a:solidFill>
                  <a:schemeClr val="tx1"/>
                </a:solidFill>
              </a:rPr>
              <a:t>analytic properties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Fumetto 1 14"/>
          <p:cNvSpPr/>
          <p:nvPr/>
        </p:nvSpPr>
        <p:spPr>
          <a:xfrm>
            <a:off x="5724128" y="3455895"/>
            <a:ext cx="3096344" cy="1605054"/>
          </a:xfrm>
          <a:prstGeom prst="wedgeRectCallout">
            <a:avLst>
              <a:gd name="adj1" fmla="val -59607"/>
              <a:gd name="adj2" fmla="val -887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>
              <a:buFont typeface="Arial" pitchFamily="34" charset="0"/>
              <a:buChar char="•"/>
            </a:pPr>
            <a:r>
              <a:rPr lang="en-US" b="1" dirty="0"/>
              <a:t>Developed interviewer guidelines/user manual </a:t>
            </a:r>
            <a:endParaRPr lang="en-US" b="1" dirty="0" smtClean="0"/>
          </a:p>
          <a:p>
            <a:pPr marL="180975" lvl="1" indent="-180975">
              <a:buFont typeface="Arial" pitchFamily="34" charset="0"/>
              <a:buChar char="•"/>
            </a:pPr>
            <a:r>
              <a:rPr lang="en-GB" b="1" dirty="0" smtClean="0"/>
              <a:t>Carried out professional translations </a:t>
            </a:r>
            <a:r>
              <a:rPr lang="en-GB" b="1" dirty="0"/>
              <a:t>of the module</a:t>
            </a:r>
            <a:endParaRPr lang="en-US" b="1" dirty="0"/>
          </a:p>
          <a:p>
            <a:pPr marL="180975" lvl="0" indent="-180975">
              <a:buFont typeface="Arial" pitchFamily="34" charset="0"/>
              <a:buChar char="•"/>
            </a:pPr>
            <a:r>
              <a:rPr lang="en-US" b="1" dirty="0" smtClean="0"/>
              <a:t>Planned capacity building activities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059832" y="51470"/>
            <a:ext cx="5904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600" b="1" dirty="0"/>
              <a:t>In order to </a:t>
            </a:r>
            <a:r>
              <a:rPr lang="en-GB" sz="1600" b="1" dirty="0"/>
              <a:t>ensure that the set of questions will yield valid, reliable and internationally comparable results,</a:t>
            </a:r>
            <a:r>
              <a:rPr lang="en-US" altLang="en-US" sz="1600" b="1" dirty="0"/>
              <a:t> t</a:t>
            </a:r>
            <a:r>
              <a:rPr lang="en-US" altLang="en-US" sz="1600" b="1" dirty="0" smtClean="0"/>
              <a:t>he </a:t>
            </a:r>
            <a:r>
              <a:rPr lang="en-US" altLang="en-US" sz="1600" b="1" dirty="0"/>
              <a:t>w</a:t>
            </a:r>
            <a:r>
              <a:rPr lang="en-US" altLang="en-US" sz="1600" b="1" dirty="0" smtClean="0"/>
              <a:t>orking </a:t>
            </a:r>
            <a:r>
              <a:rPr lang="en-US" altLang="en-US" sz="1600" b="1" dirty="0"/>
              <a:t>g</a:t>
            </a:r>
            <a:r>
              <a:rPr lang="en-US" altLang="en-US" sz="1600" b="1" dirty="0" smtClean="0"/>
              <a:t>roup followed </a:t>
            </a:r>
            <a:r>
              <a:rPr lang="en-US" altLang="en-US" sz="1600" b="1" dirty="0"/>
              <a:t>these main steps:</a:t>
            </a:r>
            <a:endParaRPr lang="it-IT" sz="1600" b="1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07504" y="142608"/>
            <a:ext cx="2843808" cy="745815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000" b="1" dirty="0" smtClean="0">
                <a:solidFill>
                  <a:srgbClr val="C00000"/>
                </a:solidFill>
              </a:rPr>
              <a:t>Development of the Module: main steps</a:t>
            </a:r>
            <a:endParaRPr lang="en-US" altLang="en-US" sz="3000" dirty="0" smtClean="0">
              <a:solidFill>
                <a:srgbClr val="C00000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107504" y="4803998"/>
            <a:ext cx="27494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16</a:t>
            </a:r>
            <a:r>
              <a:rPr lang="en-US" sz="1200" baseline="30000" dirty="0">
                <a:solidFill>
                  <a:prstClr val="black">
                    <a:tint val="75000"/>
                  </a:prstClr>
                </a:solidFill>
              </a:rPr>
              <a:t>th</a:t>
            </a: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 WG meeting, Pretoria (South Africa) </a:t>
            </a:r>
          </a:p>
        </p:txBody>
      </p:sp>
    </p:spTree>
    <p:extLst>
      <p:ext uri="{BB962C8B-B14F-4D97-AF65-F5344CB8AC3E}">
        <p14:creationId xmlns:p14="http://schemas.microsoft.com/office/powerpoint/2010/main" val="160720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/>
          <p:cNvGrpSpPr/>
          <p:nvPr/>
        </p:nvGrpSpPr>
        <p:grpSpPr>
          <a:xfrm>
            <a:off x="107504" y="140968"/>
            <a:ext cx="456025" cy="4616770"/>
            <a:chOff x="0" y="0"/>
            <a:chExt cx="456025" cy="4730888"/>
          </a:xfrm>
        </p:grpSpPr>
        <p:sp>
          <p:nvSpPr>
            <p:cNvPr id="7" name="Rettangolo arrotondato 6"/>
            <p:cNvSpPr/>
            <p:nvPr/>
          </p:nvSpPr>
          <p:spPr>
            <a:xfrm>
              <a:off x="0" y="0"/>
              <a:ext cx="456025" cy="473088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ttangolo 7"/>
            <p:cNvSpPr/>
            <p:nvPr/>
          </p:nvSpPr>
          <p:spPr>
            <a:xfrm>
              <a:off x="22261" y="22261"/>
              <a:ext cx="411503" cy="46863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167640" tIns="83820" rIns="167640" bIns="83820" numCol="1" spcCol="1270" anchor="ctr" anchorCtr="0">
              <a:noAutofit/>
            </a:bodyPr>
            <a:lstStyle/>
            <a:p>
              <a:pPr lvl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b="1" kern="1200" dirty="0" smtClean="0"/>
                <a:t>Challenges</a:t>
              </a:r>
              <a:endParaRPr lang="it-IT" sz="3000" kern="1200" dirty="0"/>
            </a:p>
          </p:txBody>
        </p:sp>
      </p:grpSp>
      <p:sp>
        <p:nvSpPr>
          <p:cNvPr id="12" name="Rettangolo 11"/>
          <p:cNvSpPr/>
          <p:nvPr/>
        </p:nvSpPr>
        <p:spPr>
          <a:xfrm>
            <a:off x="107504" y="4803998"/>
            <a:ext cx="2749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16</a:t>
            </a:r>
            <a:r>
              <a:rPr lang="en-US" sz="1200" baseline="30000" dirty="0">
                <a:solidFill>
                  <a:prstClr val="black">
                    <a:tint val="75000"/>
                  </a:prstClr>
                </a:solidFill>
              </a:rPr>
              <a:t>th</a:t>
            </a: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 WG meeting, Pretoria (South Africa) </a:t>
            </a:r>
          </a:p>
          <a:p>
            <a:pPr lvl="0">
              <a:defRPr/>
            </a:pPr>
            <a:endParaRPr lang="en-US" sz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83569" y="2267731"/>
            <a:ext cx="832365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200" b="1" dirty="0">
                <a:solidFill>
                  <a:srgbClr val="C00000"/>
                </a:solidFill>
              </a:rPr>
              <a:t>Selection of feasible domains &amp; production of a concise module</a:t>
            </a:r>
            <a:endParaRPr lang="en-US" altLang="en-US" sz="2200" b="1" dirty="0">
              <a:solidFill>
                <a:srgbClr val="C00000"/>
              </a:solidFill>
            </a:endParaRPr>
          </a:p>
          <a:p>
            <a:pPr marL="269875"/>
            <a:r>
              <a:rPr lang="en-US" b="1" dirty="0" smtClean="0">
                <a:solidFill>
                  <a:srgbClr val="0070C0"/>
                </a:solidFill>
              </a:rPr>
              <a:t>Because child </a:t>
            </a:r>
            <a:r>
              <a:rPr lang="en-US" b="1" dirty="0">
                <a:solidFill>
                  <a:srgbClr val="0070C0"/>
                </a:solidFill>
              </a:rPr>
              <a:t>disability comprises a wide range of domains, some of which may require more than one question for an accurate assessment, there was the need to identify an essential set of domains.</a:t>
            </a:r>
            <a:r>
              <a:rPr lang="en-US" altLang="en-US" b="1" dirty="0">
                <a:solidFill>
                  <a:srgbClr val="0070C0"/>
                </a:solidFill>
              </a:rPr>
              <a:t> </a:t>
            </a:r>
          </a:p>
          <a:p>
            <a:pPr marL="269875">
              <a:spcAft>
                <a:spcPts val="1200"/>
              </a:spcAft>
            </a:pPr>
            <a:r>
              <a:rPr lang="en-US" b="1" i="1" dirty="0"/>
              <a:t>A review of the literature and a mapping of the questions in use vs. the ICF-CY checklists led to a parsimonious set of domains that reliably describe the main functional difficulties faced by </a:t>
            </a:r>
            <a:r>
              <a:rPr lang="en-US" b="1" i="1" dirty="0" smtClean="0"/>
              <a:t>children</a:t>
            </a:r>
            <a:endParaRPr lang="en-US" altLang="en-US" b="1" i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3569" y="201199"/>
            <a:ext cx="83236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en-US" sz="2200" b="1" dirty="0">
                <a:solidFill>
                  <a:srgbClr val="C00000"/>
                </a:solidFill>
              </a:rPr>
              <a:t>Determination of the appropriate target population</a:t>
            </a:r>
          </a:p>
          <a:p>
            <a:pPr marL="269875"/>
            <a:r>
              <a:rPr lang="en-US" altLang="en-US" b="1" dirty="0">
                <a:solidFill>
                  <a:srgbClr val="0070C0"/>
                </a:solidFill>
              </a:rPr>
              <a:t>Despite the importance of early detection, child development itself makes it </a:t>
            </a:r>
            <a:r>
              <a:rPr lang="en-US" altLang="en-US" b="1" dirty="0" smtClean="0">
                <a:solidFill>
                  <a:srgbClr val="0070C0"/>
                </a:solidFill>
              </a:rPr>
              <a:t>difficult </a:t>
            </a:r>
            <a:r>
              <a:rPr lang="en-US" altLang="en-US" b="1" dirty="0">
                <a:solidFill>
                  <a:srgbClr val="0070C0"/>
                </a:solidFill>
              </a:rPr>
              <a:t>to distinguish between significant functional limitations  and variations in normal developmental process, especially in children under 2 years.</a:t>
            </a:r>
          </a:p>
          <a:p>
            <a:pPr marL="269875">
              <a:spcAft>
                <a:spcPts val="1200"/>
              </a:spcAft>
            </a:pPr>
            <a:r>
              <a:rPr lang="en-US" altLang="en-US" b="1" i="1" dirty="0"/>
              <a:t>As targeting children aged 0-2 is likely to produce inconsistent and ambiguous results, these were not included in the target </a:t>
            </a:r>
            <a:r>
              <a:rPr lang="en-US" altLang="en-US" b="1" i="1" dirty="0" smtClean="0"/>
              <a:t>population (2-17 years)</a:t>
            </a:r>
            <a:endParaRPr lang="en-GB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169780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/>
          <p:cNvGrpSpPr/>
          <p:nvPr/>
        </p:nvGrpSpPr>
        <p:grpSpPr>
          <a:xfrm>
            <a:off x="107504" y="130577"/>
            <a:ext cx="456025" cy="4632595"/>
            <a:chOff x="0" y="0"/>
            <a:chExt cx="456025" cy="4730888"/>
          </a:xfrm>
        </p:grpSpPr>
        <p:sp>
          <p:nvSpPr>
            <p:cNvPr id="7" name="Rettangolo arrotondato 6"/>
            <p:cNvSpPr/>
            <p:nvPr/>
          </p:nvSpPr>
          <p:spPr>
            <a:xfrm>
              <a:off x="0" y="0"/>
              <a:ext cx="456025" cy="473088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ttangolo 7"/>
            <p:cNvSpPr/>
            <p:nvPr/>
          </p:nvSpPr>
          <p:spPr>
            <a:xfrm>
              <a:off x="22261" y="22261"/>
              <a:ext cx="411503" cy="46863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167640" tIns="83820" rIns="167640" bIns="83820" numCol="1" spcCol="1270" anchor="ctr" anchorCtr="0">
              <a:noAutofit/>
            </a:bodyPr>
            <a:lstStyle/>
            <a:p>
              <a:pPr lvl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b="1" kern="1200" dirty="0" smtClean="0"/>
                <a:t>Challenges</a:t>
              </a:r>
              <a:endParaRPr lang="it-IT" sz="3000" kern="1200" dirty="0"/>
            </a:p>
          </p:txBody>
        </p:sp>
      </p:grpSp>
      <p:sp>
        <p:nvSpPr>
          <p:cNvPr id="11" name="Rettangolo 10"/>
          <p:cNvSpPr/>
          <p:nvPr/>
        </p:nvSpPr>
        <p:spPr>
          <a:xfrm>
            <a:off x="683569" y="391312"/>
            <a:ext cx="8323659" cy="21636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4000" tIns="123825" rIns="216000" bIns="123825" numCol="1" spcCol="1270" anchor="ctr" anchorCtr="0"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en-US" sz="2200" b="1" dirty="0">
                <a:solidFill>
                  <a:srgbClr val="C00000"/>
                </a:solidFill>
              </a:rPr>
              <a:t>Self </a:t>
            </a:r>
            <a:r>
              <a:rPr lang="en-US" altLang="en-US" sz="2200" b="1" dirty="0" smtClean="0">
                <a:solidFill>
                  <a:srgbClr val="C00000"/>
                </a:solidFill>
              </a:rPr>
              <a:t>vs. </a:t>
            </a:r>
            <a:r>
              <a:rPr lang="en-US" altLang="en-US" sz="2200" b="1" dirty="0">
                <a:solidFill>
                  <a:srgbClr val="C00000"/>
                </a:solidFill>
              </a:rPr>
              <a:t>Proxy </a:t>
            </a:r>
            <a:r>
              <a:rPr lang="en-US" altLang="en-US" sz="2200" b="1" dirty="0" smtClean="0">
                <a:solidFill>
                  <a:srgbClr val="C00000"/>
                </a:solidFill>
              </a:rPr>
              <a:t>respondent </a:t>
            </a:r>
            <a:endParaRPr lang="en-US" altLang="en-US" sz="2200" b="1" dirty="0">
              <a:solidFill>
                <a:srgbClr val="C00000"/>
              </a:solidFill>
            </a:endParaRPr>
          </a:p>
          <a:p>
            <a:pPr marL="269875"/>
            <a:r>
              <a:rPr lang="en-US" altLang="en-US" b="1" dirty="0">
                <a:solidFill>
                  <a:srgbClr val="0070C0"/>
                </a:solidFill>
              </a:rPr>
              <a:t>Generally, disability measurement for children takes place through proxy. Even though this may introduce some bias, parents can actually facilitate the assessment of children over a wide age range.</a:t>
            </a:r>
          </a:p>
          <a:p>
            <a:pPr marL="269875">
              <a:spcAft>
                <a:spcPts val="1200"/>
              </a:spcAft>
            </a:pPr>
            <a:r>
              <a:rPr lang="en-US" altLang="en-US" b="1" i="1" dirty="0">
                <a:solidFill>
                  <a:schemeClr val="tx1"/>
                </a:solidFill>
              </a:rPr>
              <a:t>Considering t</a:t>
            </a:r>
            <a:r>
              <a:rPr lang="en-US" altLang="en-US" b="1" i="1" dirty="0" smtClean="0">
                <a:solidFill>
                  <a:schemeClr val="tx1"/>
                </a:solidFill>
              </a:rPr>
              <a:t>he standard </a:t>
            </a:r>
            <a:r>
              <a:rPr lang="en-US" altLang="en-US" b="1" i="1" dirty="0">
                <a:solidFill>
                  <a:schemeClr val="tx1"/>
                </a:solidFill>
              </a:rPr>
              <a:t>survey methodology, </a:t>
            </a:r>
            <a:r>
              <a:rPr lang="en-US" altLang="en-US" b="1" i="1" dirty="0" smtClean="0">
                <a:solidFill>
                  <a:schemeClr val="tx1"/>
                </a:solidFill>
              </a:rPr>
              <a:t>ethical </a:t>
            </a:r>
            <a:r>
              <a:rPr lang="en-US" altLang="en-US" b="1" i="1" dirty="0">
                <a:solidFill>
                  <a:schemeClr val="tx1"/>
                </a:solidFill>
              </a:rPr>
              <a:t>considerations, </a:t>
            </a:r>
            <a:r>
              <a:rPr lang="en-US" altLang="en-US" b="1" i="1" dirty="0" smtClean="0">
                <a:solidFill>
                  <a:schemeClr val="tx1"/>
                </a:solidFill>
              </a:rPr>
              <a:t>children's </a:t>
            </a:r>
            <a:r>
              <a:rPr lang="en-US" altLang="en-US" b="1" i="1" dirty="0">
                <a:solidFill>
                  <a:schemeClr val="tx1"/>
                </a:solidFill>
              </a:rPr>
              <a:t>ability to answer questions about their </a:t>
            </a:r>
            <a:r>
              <a:rPr lang="en-US" altLang="en-US" b="1" i="1" dirty="0" smtClean="0">
                <a:solidFill>
                  <a:schemeClr val="tx1"/>
                </a:solidFill>
              </a:rPr>
              <a:t>own difficulties </a:t>
            </a:r>
            <a:r>
              <a:rPr lang="en-US" altLang="en-US" b="1" i="1" dirty="0">
                <a:solidFill>
                  <a:schemeClr val="tx1"/>
                </a:solidFill>
              </a:rPr>
              <a:t>in relation to their </a:t>
            </a:r>
            <a:r>
              <a:rPr lang="en-US" altLang="en-US" b="1" i="1" dirty="0" smtClean="0">
                <a:solidFill>
                  <a:schemeClr val="tx1"/>
                </a:solidFill>
              </a:rPr>
              <a:t>peers, and their health condition, </a:t>
            </a:r>
            <a:r>
              <a:rPr lang="en-US" altLang="en-US" b="1" i="1" dirty="0">
                <a:solidFill>
                  <a:schemeClr val="tx1"/>
                </a:solidFill>
              </a:rPr>
              <a:t>it was decided to use </a:t>
            </a:r>
            <a:r>
              <a:rPr lang="en-US" altLang="en-US" b="1" i="1" dirty="0" smtClean="0">
                <a:solidFill>
                  <a:schemeClr val="tx1"/>
                </a:solidFill>
              </a:rPr>
              <a:t>parents/primary caregivers </a:t>
            </a:r>
            <a:r>
              <a:rPr lang="en-US" altLang="en-US" b="1" i="1" dirty="0">
                <a:solidFill>
                  <a:schemeClr val="tx1"/>
                </a:solidFill>
              </a:rPr>
              <a:t>as </a:t>
            </a:r>
            <a:r>
              <a:rPr lang="en-US" altLang="en-US" b="1" i="1" dirty="0" smtClean="0">
                <a:solidFill>
                  <a:schemeClr val="tx1"/>
                </a:solidFill>
              </a:rPr>
              <a:t>proxy</a:t>
            </a:r>
            <a:endParaRPr lang="en-GB" altLang="en-US" b="1" i="1" dirty="0">
              <a:solidFill>
                <a:schemeClr val="tx1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07504" y="4803998"/>
            <a:ext cx="27494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16</a:t>
            </a:r>
            <a:r>
              <a:rPr lang="en-US" sz="1200" baseline="30000" dirty="0">
                <a:solidFill>
                  <a:prstClr val="black">
                    <a:tint val="75000"/>
                  </a:prstClr>
                </a:solidFill>
              </a:rPr>
              <a:t>th</a:t>
            </a: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 WG meeting, Pretoria (South Africa)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683569" y="2810435"/>
            <a:ext cx="820493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en-US" sz="2200" b="1" dirty="0">
                <a:solidFill>
                  <a:srgbClr val="C00000"/>
                </a:solidFill>
              </a:rPr>
              <a:t>Steering proxy-respondents</a:t>
            </a:r>
          </a:p>
          <a:p>
            <a:pPr marL="269875"/>
            <a:r>
              <a:rPr lang="en-US" altLang="en-US" b="1" dirty="0">
                <a:solidFill>
                  <a:srgbClr val="0070C0"/>
                </a:solidFill>
              </a:rPr>
              <a:t>Parents rely on their observation and expectations for the child. </a:t>
            </a:r>
          </a:p>
          <a:p>
            <a:pPr marL="269875">
              <a:spcAft>
                <a:spcPts val="1200"/>
              </a:spcAft>
            </a:pPr>
            <a:r>
              <a:rPr lang="en-US" altLang="en-US" b="1" i="1" dirty="0"/>
              <a:t>Some questions were prefaced with: “Compared with children of the same age…” in order to provide a point of reference in terms of child development in general and reduce the chance of the respondent making comparisons with children of other developmental stages</a:t>
            </a:r>
          </a:p>
        </p:txBody>
      </p:sp>
    </p:spTree>
    <p:extLst>
      <p:ext uri="{BB962C8B-B14F-4D97-AF65-F5344CB8AC3E}">
        <p14:creationId xmlns:p14="http://schemas.microsoft.com/office/powerpoint/2010/main" val="143524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/>
          <p:cNvGrpSpPr/>
          <p:nvPr/>
        </p:nvGrpSpPr>
        <p:grpSpPr>
          <a:xfrm>
            <a:off x="107504" y="140968"/>
            <a:ext cx="456025" cy="4622204"/>
            <a:chOff x="0" y="0"/>
            <a:chExt cx="456025" cy="4730888"/>
          </a:xfrm>
        </p:grpSpPr>
        <p:sp>
          <p:nvSpPr>
            <p:cNvPr id="7" name="Rettangolo arrotondato 6"/>
            <p:cNvSpPr/>
            <p:nvPr/>
          </p:nvSpPr>
          <p:spPr>
            <a:xfrm>
              <a:off x="0" y="0"/>
              <a:ext cx="456025" cy="473088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ttangolo 7"/>
            <p:cNvSpPr/>
            <p:nvPr/>
          </p:nvSpPr>
          <p:spPr>
            <a:xfrm>
              <a:off x="22261" y="22261"/>
              <a:ext cx="411503" cy="46863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167640" tIns="83820" rIns="167640" bIns="83820" numCol="1" spcCol="1270" anchor="ctr" anchorCtr="0">
              <a:noAutofit/>
            </a:bodyPr>
            <a:lstStyle/>
            <a:p>
              <a:pPr lvl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b="1" kern="1200" dirty="0" smtClean="0"/>
                <a:t>Challenges</a:t>
              </a:r>
              <a:endParaRPr lang="it-IT" sz="3000" kern="1200" dirty="0"/>
            </a:p>
          </p:txBody>
        </p:sp>
      </p:grpSp>
      <p:sp>
        <p:nvSpPr>
          <p:cNvPr id="12" name="Rettangolo 11"/>
          <p:cNvSpPr/>
          <p:nvPr/>
        </p:nvSpPr>
        <p:spPr>
          <a:xfrm>
            <a:off x="107504" y="4803998"/>
            <a:ext cx="27494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16</a:t>
            </a:r>
            <a:r>
              <a:rPr lang="en-US" sz="1200" baseline="30000" dirty="0">
                <a:solidFill>
                  <a:prstClr val="black">
                    <a:tint val="75000"/>
                  </a:prstClr>
                </a:solidFill>
              </a:rPr>
              <a:t>th</a:t>
            </a: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 WG meeting, Pretoria (South Africa) </a:t>
            </a:r>
          </a:p>
        </p:txBody>
      </p:sp>
      <p:sp>
        <p:nvSpPr>
          <p:cNvPr id="3" name="Rettangolo 2"/>
          <p:cNvSpPr/>
          <p:nvPr/>
        </p:nvSpPr>
        <p:spPr>
          <a:xfrm>
            <a:off x="1111250" y="623184"/>
            <a:ext cx="7656232" cy="1394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lvl="1" indent="-269875" defTabSz="800100">
              <a:lnSpc>
                <a:spcPct val="90000"/>
              </a:lnSpc>
              <a:spcBef>
                <a:spcPct val="0"/>
              </a:spcBef>
              <a:buFontTx/>
              <a:buChar char="••"/>
            </a:pPr>
            <a:r>
              <a:rPr lang="en-US" sz="2200" b="1" dirty="0">
                <a:solidFill>
                  <a:srgbClr val="C00000"/>
                </a:solidFill>
              </a:rPr>
              <a:t>International comparability </a:t>
            </a:r>
          </a:p>
          <a:p>
            <a:pPr marL="269875" lvl="1" defTabSz="800100"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rgbClr val="0070C0"/>
                </a:solidFill>
              </a:rPr>
              <a:t>Children </a:t>
            </a:r>
            <a:r>
              <a:rPr lang="en-GB" b="1" dirty="0">
                <a:solidFill>
                  <a:srgbClr val="0070C0"/>
                </a:solidFill>
              </a:rPr>
              <a:t>learn to perform actions </a:t>
            </a:r>
            <a:r>
              <a:rPr lang="en-US" b="1" dirty="0">
                <a:solidFill>
                  <a:srgbClr val="0070C0"/>
                </a:solidFill>
              </a:rPr>
              <a:t>at different speeds, influenced also by specific socio-cultural factors. So, while reviewing survey questions/tools… </a:t>
            </a:r>
            <a:endParaRPr lang="en-US" altLang="en-US" b="1" dirty="0">
              <a:solidFill>
                <a:srgbClr val="0070C0"/>
              </a:solidFill>
            </a:endParaRPr>
          </a:p>
          <a:p>
            <a:pPr marL="269875" lvl="1" defTabSz="800100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altLang="en-US" b="1" i="1" dirty="0"/>
              <a:t>… actions applicable to all children regardless of nationality/culture were identified, with the help of child development experts</a:t>
            </a:r>
          </a:p>
        </p:txBody>
      </p:sp>
      <p:sp>
        <p:nvSpPr>
          <p:cNvPr id="5" name="Rettangolo 4"/>
          <p:cNvSpPr/>
          <p:nvPr/>
        </p:nvSpPr>
        <p:spPr>
          <a:xfrm>
            <a:off x="1111250" y="2301774"/>
            <a:ext cx="7656232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lvl="1" indent="-269875" defTabSz="800100">
              <a:lnSpc>
                <a:spcPct val="90000"/>
              </a:lnSpc>
              <a:spcBef>
                <a:spcPct val="0"/>
              </a:spcBef>
              <a:buFontTx/>
              <a:buChar char="••"/>
            </a:pPr>
            <a:r>
              <a:rPr lang="en-US" sz="2200" b="1" dirty="0">
                <a:solidFill>
                  <a:srgbClr val="C00000"/>
                </a:solidFill>
              </a:rPr>
              <a:t>Reduction of complexity </a:t>
            </a:r>
          </a:p>
          <a:p>
            <a:pPr marL="269875" lvl="1" defTabSz="800100"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rgbClr val="0070C0"/>
                </a:solidFill>
              </a:rPr>
              <a:t>To obtain precise information on functional limitations, questions must address actions that are specific to narrow age ranges, but…</a:t>
            </a:r>
          </a:p>
          <a:p>
            <a:pPr marL="269875" lvl="1" defTabSz="800100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b="1" i="1" dirty="0"/>
              <a:t>… to make the Module easier to administer, it was sought to balance accuracy and usability targeting actions applicable to wider age ranges: 2-4 and 5-17 years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308133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otonda angolo diagonale rettangolo 9"/>
          <p:cNvSpPr/>
          <p:nvPr/>
        </p:nvSpPr>
        <p:spPr>
          <a:xfrm rot="5400000">
            <a:off x="2920132" y="-1269101"/>
            <a:ext cx="3747959" cy="8422968"/>
          </a:xfrm>
          <a:prstGeom prst="round2DiagRect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Rettangolo 2"/>
          <p:cNvSpPr/>
          <p:nvPr/>
        </p:nvSpPr>
        <p:spPr>
          <a:xfrm>
            <a:off x="2951312" y="142608"/>
            <a:ext cx="6061736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8001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20000"/>
            </a:pPr>
            <a:r>
              <a:rPr lang="en-US" sz="1600" b="1" i="1" dirty="0"/>
              <a:t>Testing and </a:t>
            </a:r>
            <a:r>
              <a:rPr lang="en-US" sz="1600" b="1" i="1" dirty="0" smtClean="0"/>
              <a:t>validation, </a:t>
            </a:r>
            <a:r>
              <a:rPr lang="en-US" sz="1600" b="1" i="1" dirty="0"/>
              <a:t>with involvement of different stakeholders, were </a:t>
            </a:r>
            <a:r>
              <a:rPr lang="en-US" sz="1600" b="1" i="1" dirty="0" smtClean="0"/>
              <a:t>carried </a:t>
            </a:r>
            <a:r>
              <a:rPr lang="en-US" sz="1600" b="1" i="1" dirty="0"/>
              <a:t>out </a:t>
            </a:r>
            <a:r>
              <a:rPr lang="en-US" sz="1600" b="1" i="1" dirty="0" smtClean="0"/>
              <a:t>worldwide </a:t>
            </a:r>
            <a:r>
              <a:rPr lang="en-US" sz="1600" b="1" i="1" dirty="0"/>
              <a:t>since 2012 </a:t>
            </a:r>
            <a:r>
              <a:rPr lang="en-US" sz="1600" b="1" i="1" dirty="0" smtClean="0"/>
              <a:t>by:</a:t>
            </a:r>
          </a:p>
          <a:p>
            <a:pPr marL="0" lvl="1" defTabSz="8001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20000"/>
            </a:pPr>
            <a:r>
              <a:rPr lang="en-US" sz="1600" b="1" i="1" dirty="0" smtClean="0"/>
              <a:t> </a:t>
            </a:r>
            <a:r>
              <a:rPr lang="en-US" sz="1600" b="1" i="1" dirty="0"/>
              <a:t>		</a:t>
            </a:r>
            <a:r>
              <a:rPr lang="en-US" sz="1600" b="1" i="1" dirty="0">
                <a:solidFill>
                  <a:srgbClr val="C00000"/>
                </a:solidFill>
              </a:rPr>
              <a:t>Cognitive tests   </a:t>
            </a:r>
            <a:r>
              <a:rPr lang="en-US" sz="1600" b="1" i="1" dirty="0"/>
              <a:t>and     </a:t>
            </a:r>
            <a:r>
              <a:rPr lang="en-US" sz="1600" b="1" i="1" dirty="0">
                <a:solidFill>
                  <a:srgbClr val="C00000"/>
                </a:solidFill>
              </a:rPr>
              <a:t>Field Tests</a:t>
            </a:r>
            <a:endParaRPr lang="it-IT" sz="1600" b="1" i="1" dirty="0">
              <a:solidFill>
                <a:srgbClr val="C0000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07504" y="142608"/>
            <a:ext cx="2500942" cy="745815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000" b="1" dirty="0" smtClean="0">
                <a:solidFill>
                  <a:srgbClr val="C00000"/>
                </a:solidFill>
              </a:rPr>
              <a:t>Validation of the Module</a:t>
            </a:r>
            <a:endParaRPr lang="en-US" altLang="en-US" sz="3000" dirty="0" smtClean="0">
              <a:solidFill>
                <a:srgbClr val="C0000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107504" y="4803998"/>
            <a:ext cx="27735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16</a:t>
            </a:r>
            <a:r>
              <a:rPr lang="en-US" sz="1200" baseline="30000" dirty="0">
                <a:solidFill>
                  <a:prstClr val="black">
                    <a:tint val="75000"/>
                  </a:prstClr>
                </a:solidFill>
              </a:rPr>
              <a:t>th</a:t>
            </a: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 WG meeting, Pretoria (South </a:t>
            </a:r>
            <a:r>
              <a:rPr lang="en-US" sz="1200" dirty="0" smtClean="0">
                <a:solidFill>
                  <a:prstClr val="black">
                    <a:tint val="75000"/>
                  </a:prstClr>
                </a:solidFill>
              </a:rPr>
              <a:t>Africa) </a:t>
            </a:r>
            <a:endParaRPr lang="en-US" sz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82627" y="2121404"/>
            <a:ext cx="824374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lvl="1" indent="-269875" defTabSz="8001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CTs were used to evaluate the cross-cultural equivalence of the Module</a:t>
            </a:r>
            <a:r>
              <a:rPr lang="en-US" b="1" dirty="0">
                <a:solidFill>
                  <a:schemeClr val="tx2"/>
                </a:solidFill>
              </a:rPr>
              <a:t>, verifying that the questions were understood according to their intent, and </a:t>
            </a:r>
            <a:r>
              <a:rPr lang="en-US" b="1" dirty="0" smtClean="0">
                <a:solidFill>
                  <a:schemeClr val="tx2"/>
                </a:solidFill>
              </a:rPr>
              <a:t>are applicable </a:t>
            </a:r>
            <a:r>
              <a:rPr lang="en-US" b="1" dirty="0">
                <a:solidFill>
                  <a:schemeClr val="tx2"/>
                </a:solidFill>
              </a:rPr>
              <a:t>to the widest range of </a:t>
            </a:r>
            <a:r>
              <a:rPr lang="en-US" b="1" dirty="0" smtClean="0">
                <a:solidFill>
                  <a:schemeClr val="tx2"/>
                </a:solidFill>
              </a:rPr>
              <a:t>respondents’ </a:t>
            </a:r>
            <a:r>
              <a:rPr lang="en-US" b="1" dirty="0">
                <a:solidFill>
                  <a:schemeClr val="tx2"/>
                </a:solidFill>
              </a:rPr>
              <a:t>life contexts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82627" y="3054126"/>
            <a:ext cx="824374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lvl="1" indent="-269875" defTabSz="8001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Cognitive test</a:t>
            </a:r>
            <a:r>
              <a:rPr lang="en-US" b="1" dirty="0"/>
              <a:t> </a:t>
            </a:r>
            <a:r>
              <a:rPr lang="en-US" b="1" dirty="0">
                <a:solidFill>
                  <a:schemeClr val="tx2"/>
                </a:solidFill>
              </a:rPr>
              <a:t>in the USA (2015) </a:t>
            </a:r>
            <a:r>
              <a:rPr lang="en-US" b="1" dirty="0">
                <a:solidFill>
                  <a:srgbClr val="C00000"/>
                </a:solidFill>
              </a:rPr>
              <a:t>to evaluate the differences in how the same questions are interpreted/answered by </a:t>
            </a:r>
            <a:r>
              <a:rPr lang="en-US" b="1" dirty="0" smtClean="0">
                <a:solidFill>
                  <a:srgbClr val="C00000"/>
                </a:solidFill>
              </a:rPr>
              <a:t>teens </a:t>
            </a:r>
            <a:r>
              <a:rPr lang="en-US" b="1" dirty="0">
                <a:solidFill>
                  <a:srgbClr val="C00000"/>
                </a:solidFill>
              </a:rPr>
              <a:t>and by their </a:t>
            </a:r>
            <a:r>
              <a:rPr lang="en-US" b="1" dirty="0" smtClean="0">
                <a:solidFill>
                  <a:srgbClr val="C00000"/>
                </a:solidFill>
              </a:rPr>
              <a:t>parent-proxy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82627" y="3827937"/>
            <a:ext cx="8430421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lvl="1" indent="-269875" defTabSz="8001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Field tests to gather information that could improve the implementation of the </a:t>
            </a:r>
            <a:r>
              <a:rPr lang="en-US" b="1" dirty="0" smtClean="0">
                <a:solidFill>
                  <a:srgbClr val="C00000"/>
                </a:solidFill>
              </a:rPr>
              <a:t>module </a:t>
            </a:r>
            <a:r>
              <a:rPr lang="en-US" b="1" dirty="0" smtClean="0">
                <a:solidFill>
                  <a:schemeClr val="tx2"/>
                </a:solidFill>
              </a:rPr>
              <a:t>by identifying  </a:t>
            </a:r>
            <a:r>
              <a:rPr lang="en-US" b="1" dirty="0">
                <a:solidFill>
                  <a:schemeClr val="tx2"/>
                </a:solidFill>
              </a:rPr>
              <a:t>data patterns in a population and </a:t>
            </a:r>
            <a:r>
              <a:rPr lang="en-US" b="1" dirty="0" smtClean="0">
                <a:solidFill>
                  <a:schemeClr val="tx2"/>
                </a:solidFill>
              </a:rPr>
              <a:t>challenges when using the module </a:t>
            </a:r>
            <a:r>
              <a:rPr lang="en-US" b="1" dirty="0">
                <a:solidFill>
                  <a:schemeClr val="tx2"/>
                </a:solidFill>
              </a:rPr>
              <a:t>under field </a:t>
            </a:r>
            <a:r>
              <a:rPr lang="en-US" b="1" dirty="0" smtClean="0">
                <a:solidFill>
                  <a:schemeClr val="tx2"/>
                </a:solidFill>
              </a:rPr>
              <a:t>conditions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82627" y="1155032"/>
            <a:ext cx="8128236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lvl="1" indent="-269875" defTabSz="8001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The Questionnaire Design Research Laboratory of the US NCHS </a:t>
            </a:r>
            <a:r>
              <a:rPr lang="en-US" b="1" dirty="0">
                <a:solidFill>
                  <a:srgbClr val="C00000"/>
                </a:solidFill>
              </a:rPr>
              <a:t>provided intensive training courses</a:t>
            </a:r>
            <a:r>
              <a:rPr lang="en-US" b="1" dirty="0"/>
              <a:t> </a:t>
            </a:r>
            <a:r>
              <a:rPr lang="en-US" b="1" dirty="0">
                <a:solidFill>
                  <a:schemeClr val="tx2"/>
                </a:solidFill>
              </a:rPr>
              <a:t>in each country </a:t>
            </a:r>
            <a:r>
              <a:rPr lang="en-US" b="1" dirty="0">
                <a:solidFill>
                  <a:srgbClr val="C00000"/>
                </a:solidFill>
              </a:rPr>
              <a:t>for cognitive interviewers </a:t>
            </a:r>
            <a:r>
              <a:rPr lang="en-US" b="1" dirty="0">
                <a:solidFill>
                  <a:schemeClr val="tx2"/>
                </a:solidFill>
              </a:rPr>
              <a:t>to ensure comparability of the data </a:t>
            </a:r>
            <a:r>
              <a:rPr lang="en-US" b="1" dirty="0" smtClean="0">
                <a:solidFill>
                  <a:schemeClr val="tx2"/>
                </a:solidFill>
              </a:rPr>
              <a:t>collected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7" name="Fine 6">
            <a:hlinkClick r:id="rId3" action="ppaction://hlinksldjump" highlightClick="1"/>
          </p:cNvPr>
          <p:cNvSpPr/>
          <p:nvPr/>
        </p:nvSpPr>
        <p:spPr>
          <a:xfrm>
            <a:off x="6121668" y="2677688"/>
            <a:ext cx="288758" cy="264695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5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2778</TotalTime>
  <Words>1860</Words>
  <Application>Microsoft Office PowerPoint</Application>
  <PresentationFormat>On-screen Show (16:9)</PresentationFormat>
  <Paragraphs>189</Paragraphs>
  <Slides>16</Slides>
  <Notes>16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Tema di Office</vt:lpstr>
      <vt:lpstr>“UNICEF-WG Module on Child Functioning”: rationale and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ISTAT Istituto Nazionale di Statistica ROMA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depalma</dc:creator>
  <cp:lastModifiedBy>Emma Bird</cp:lastModifiedBy>
  <cp:revision>216</cp:revision>
  <cp:lastPrinted>2016-11-25T16:34:36Z</cp:lastPrinted>
  <dcterms:created xsi:type="dcterms:W3CDTF">2016-10-31T20:01:32Z</dcterms:created>
  <dcterms:modified xsi:type="dcterms:W3CDTF">2016-12-19T11:24:53Z</dcterms:modified>
</cp:coreProperties>
</file>