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61" r:id="rId1"/>
  </p:sldMasterIdLst>
  <p:sldIdLst>
    <p:sldId id="256" r:id="rId2"/>
    <p:sldId id="266" r:id="rId3"/>
    <p:sldId id="257" r:id="rId4"/>
    <p:sldId id="258" r:id="rId5"/>
    <p:sldId id="260" r:id="rId6"/>
    <p:sldId id="261" r:id="rId7"/>
    <p:sldId id="267" r:id="rId8"/>
    <p:sldId id="268" r:id="rId9"/>
    <p:sldId id="283" r:id="rId10"/>
    <p:sldId id="270" r:id="rId11"/>
    <p:sldId id="272" r:id="rId12"/>
    <p:sldId id="273" r:id="rId13"/>
    <p:sldId id="274" r:id="rId14"/>
    <p:sldId id="275" r:id="rId15"/>
    <p:sldId id="277" r:id="rId16"/>
    <p:sldId id="278" r:id="rId17"/>
    <p:sldId id="269" r:id="rId18"/>
    <p:sldId id="279" r:id="rId19"/>
    <p:sldId id="282" r:id="rId20"/>
    <p:sldId id="280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65" autoAdjust="0"/>
    <p:restoredTop sz="94660"/>
  </p:normalViewPr>
  <p:slideViewPr>
    <p:cSldViewPr snapToGrid="0">
      <p:cViewPr>
        <p:scale>
          <a:sx n="82" d="100"/>
          <a:sy n="82" d="100"/>
        </p:scale>
        <p:origin x="-2454" y="-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01410406\Documents\WG%20Documents\Mental%20health%20group\systematic%20review\data%20extraction\TD_EDP_MS_data%20extraction%20full%20text%20articles_3%20dec2016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01410406\Documents\WG%20Documents\Mental%20health%20group\systematic%20review\data%20extraction\TD_EDP_MS_data%20extraction%20full%20text%20articles_3%20dec2016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01410406\Documents\WG%20Documents\Mental%20health%20group\systematic%20review\data%20extraction\TD_EDP_MS_data%20extraction%20full%20text%20articles_3%20dec2016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01410406\Documents\WG%20Documents\Mental%20health%20group\systematic%20review\data%20extraction\TD_EDP_MS_data%20extraction%20full%20text%20articles_3%20dec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Types of disorders covered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graphs!$B$19:$B$27</c:f>
              <c:strCache>
                <c:ptCount val="9"/>
                <c:pt idx="0">
                  <c:v>Anxiety disorder</c:v>
                </c:pt>
                <c:pt idx="1">
                  <c:v>Mild to moderate depressive disorder</c:v>
                </c:pt>
                <c:pt idx="2">
                  <c:v>Post-traumatic stress disorder</c:v>
                </c:pt>
                <c:pt idx="3">
                  <c:v>Schizophrenia</c:v>
                </c:pt>
                <c:pt idx="4">
                  <c:v>Major depressive disorder</c:v>
                </c:pt>
                <c:pt idx="5">
                  <c:v>Bipolar mood disorder</c:v>
                </c:pt>
                <c:pt idx="6">
                  <c:v>Obsessive Compulsive disorder</c:v>
                </c:pt>
                <c:pt idx="7">
                  <c:v>SMDs general</c:v>
                </c:pt>
                <c:pt idx="8">
                  <c:v>Other </c:v>
                </c:pt>
              </c:strCache>
            </c:strRef>
          </c:cat>
          <c:val>
            <c:numRef>
              <c:f>graphs!$C$19:$C$27</c:f>
              <c:numCache>
                <c:formatCode>General</c:formatCode>
                <c:ptCount val="9"/>
                <c:pt idx="0">
                  <c:v>9</c:v>
                </c:pt>
                <c:pt idx="1">
                  <c:v>7</c:v>
                </c:pt>
                <c:pt idx="2">
                  <c:v>3</c:v>
                </c:pt>
                <c:pt idx="3">
                  <c:v>7</c:v>
                </c:pt>
                <c:pt idx="4">
                  <c:v>9</c:v>
                </c:pt>
                <c:pt idx="5">
                  <c:v>6</c:v>
                </c:pt>
                <c:pt idx="6">
                  <c:v>5</c:v>
                </c:pt>
                <c:pt idx="7">
                  <c:v>1</c:v>
                </c:pt>
                <c:pt idx="8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896576"/>
        <c:axId val="165898112"/>
      </c:barChart>
      <c:catAx>
        <c:axId val="16589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98112"/>
        <c:crosses val="autoZero"/>
        <c:auto val="1"/>
        <c:lblAlgn val="ctr"/>
        <c:lblOffset val="100"/>
        <c:noMultiLvlLbl val="0"/>
      </c:catAx>
      <c:valAx>
        <c:axId val="16589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papers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96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graphs!$B$30:$B$32</c:f>
              <c:strCache>
                <c:ptCount val="3"/>
                <c:pt idx="0">
                  <c:v>HIC</c:v>
                </c:pt>
                <c:pt idx="1">
                  <c:v>LMIC</c:v>
                </c:pt>
                <c:pt idx="2">
                  <c:v>Unspecified</c:v>
                </c:pt>
              </c:strCache>
            </c:strRef>
          </c:cat>
          <c:val>
            <c:numRef>
              <c:f>graphs!$C$30:$C$32</c:f>
              <c:numCache>
                <c:formatCode>General</c:formatCode>
                <c:ptCount val="3"/>
                <c:pt idx="0">
                  <c:v>18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714752"/>
        <c:axId val="164720640"/>
      </c:barChart>
      <c:catAx>
        <c:axId val="16471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20640"/>
        <c:crosses val="autoZero"/>
        <c:auto val="1"/>
        <c:lblAlgn val="ctr"/>
        <c:lblOffset val="100"/>
        <c:noMultiLvlLbl val="0"/>
      </c:catAx>
      <c:valAx>
        <c:axId val="16472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ZA" sz="1500" baseline="0" dirty="0" smtClean="0"/>
                  <a:t>Number of papers </a:t>
                </a:r>
              </a:p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ZA" sz="1500" baseline="0" dirty="0"/>
              </a:p>
            </c:rich>
          </c:tx>
          <c:layout>
            <c:manualLayout>
              <c:xMode val="edge"/>
              <c:yMode val="edge"/>
              <c:x val="3.7719669146930666E-2"/>
              <c:y val="0.3394977392330006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14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graphs!$B$37:$B$42</c:f>
              <c:strCache>
                <c:ptCount val="6"/>
                <c:pt idx="0">
                  <c:v>rural</c:v>
                </c:pt>
                <c:pt idx="1">
                  <c:v>semi-rural</c:v>
                </c:pt>
                <c:pt idx="2">
                  <c:v>urban</c:v>
                </c:pt>
                <c:pt idx="3">
                  <c:v>both specified</c:v>
                </c:pt>
                <c:pt idx="4">
                  <c:v>not specified</c:v>
                </c:pt>
                <c:pt idx="5">
                  <c:v>Not applicable</c:v>
                </c:pt>
              </c:strCache>
            </c:strRef>
          </c:cat>
          <c:val>
            <c:numRef>
              <c:f>graphs!$C$37:$C$42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13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732288"/>
        <c:axId val="164734080"/>
      </c:barChart>
      <c:catAx>
        <c:axId val="16473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34080"/>
        <c:crosses val="autoZero"/>
        <c:auto val="1"/>
        <c:lblAlgn val="ctr"/>
        <c:lblOffset val="100"/>
        <c:noMultiLvlLbl val="0"/>
      </c:catAx>
      <c:valAx>
        <c:axId val="16473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ZA" sz="1500" baseline="0" dirty="0" smtClean="0"/>
                  <a:t>Number of papers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3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Study type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graphs!$B$3:$B$8</c:f>
              <c:strCache>
                <c:ptCount val="5"/>
                <c:pt idx="0">
                  <c:v>Survey</c:v>
                </c:pt>
                <c:pt idx="1">
                  <c:v>qualitative</c:v>
                </c:pt>
                <c:pt idx="2">
                  <c:v>clinical study</c:v>
                </c:pt>
                <c:pt idx="3">
                  <c:v>systematic or general review</c:v>
                </c:pt>
                <c:pt idx="4">
                  <c:v>meta-analysis</c:v>
                </c:pt>
              </c:strCache>
            </c:strRef>
          </c:cat>
          <c:val>
            <c:numRef>
              <c:f>graphs!$C$3:$C$8</c:f>
              <c:numCache>
                <c:formatCode>General</c:formatCode>
                <c:ptCount val="6"/>
                <c:pt idx="0">
                  <c:v>10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747520"/>
        <c:axId val="164765696"/>
      </c:barChart>
      <c:catAx>
        <c:axId val="16474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65696"/>
        <c:crosses val="autoZero"/>
        <c:auto val="1"/>
        <c:lblAlgn val="ctr"/>
        <c:lblOffset val="100"/>
        <c:noMultiLvlLbl val="0"/>
      </c:catAx>
      <c:valAx>
        <c:axId val="16476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papers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47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012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7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75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64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73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9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-310296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49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15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4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0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4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59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Mental health workgroup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dirty="0" smtClean="0"/>
              <a:t>Update</a:t>
            </a:r>
          </a:p>
          <a:p>
            <a:r>
              <a:rPr lang="en-ZA" dirty="0" smtClean="0"/>
              <a:t>16</a:t>
            </a:r>
            <a:r>
              <a:rPr lang="en-ZA" baseline="30000" dirty="0" smtClean="0"/>
              <a:t>th</a:t>
            </a:r>
            <a:r>
              <a:rPr lang="en-ZA" dirty="0" smtClean="0"/>
              <a:t> Washington Group meeting</a:t>
            </a:r>
          </a:p>
          <a:p>
            <a:r>
              <a:rPr lang="en-ZA" dirty="0" smtClean="0"/>
              <a:t>7 – 9 December 2016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29093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68640" cy="1450757"/>
          </a:xfrm>
        </p:spPr>
        <p:txBody>
          <a:bodyPr/>
          <a:lstStyle/>
          <a:p>
            <a:r>
              <a:rPr lang="en-ZA" dirty="0" smtClean="0"/>
              <a:t>Description of studies reviewed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ZA" dirty="0" smtClean="0"/>
              <a:t>WB Country classification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791971"/>
            <a:ext cx="3703320" cy="736282"/>
          </a:xfrm>
        </p:spPr>
        <p:txBody>
          <a:bodyPr/>
          <a:lstStyle/>
          <a:p>
            <a:pPr algn="ctr"/>
            <a:r>
              <a:rPr lang="en-ZA" dirty="0" smtClean="0"/>
              <a:t>Urban vs rural</a:t>
            </a:r>
            <a:endParaRPr lang="en-Z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9007612"/>
              </p:ext>
            </p:extLst>
          </p:nvPr>
        </p:nvGraphicFramePr>
        <p:xfrm>
          <a:off x="685165" y="2582333"/>
          <a:ext cx="3703638" cy="3689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39584505"/>
              </p:ext>
            </p:extLst>
          </p:nvPr>
        </p:nvGraphicFramePr>
        <p:xfrm>
          <a:off x="4664075" y="2582862"/>
          <a:ext cx="3702050" cy="3882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1020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626270"/>
              </p:ext>
            </p:extLst>
          </p:nvPr>
        </p:nvGraphicFramePr>
        <p:xfrm>
          <a:off x="695460" y="437882"/>
          <a:ext cx="7804596" cy="5434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4698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29" y="926306"/>
            <a:ext cx="3703320" cy="736282"/>
          </a:xfrm>
        </p:spPr>
        <p:txBody>
          <a:bodyPr>
            <a:normAutofit/>
          </a:bodyPr>
          <a:lstStyle/>
          <a:p>
            <a:pPr algn="ctr"/>
            <a:r>
              <a:rPr lang="en-ZA" sz="2800" dirty="0" smtClean="0">
                <a:solidFill>
                  <a:schemeClr val="tx1"/>
                </a:solidFill>
              </a:rPr>
              <a:t>Anxiety</a:t>
            </a:r>
            <a:endParaRPr lang="en-ZA" sz="28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18951"/>
            <a:ext cx="3703320" cy="4224271"/>
          </a:xfrm>
        </p:spPr>
        <p:txBody>
          <a:bodyPr/>
          <a:lstStyle/>
          <a:p>
            <a:r>
              <a:rPr lang="en-ZA" sz="2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Activity Limitations/Participation Restrictions (AL/PR)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/>
              <a:t>S</a:t>
            </a:r>
            <a:r>
              <a:rPr lang="en-ZA" sz="2200" dirty="0" smtClean="0"/>
              <a:t>ocial relationships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/>
              <a:t>Social Role </a:t>
            </a:r>
            <a:r>
              <a:rPr lang="en-ZA" sz="2200" dirty="0"/>
              <a:t>functioning </a:t>
            </a:r>
            <a:endParaRPr lang="en-ZA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/>
              <a:t>Work</a:t>
            </a:r>
          </a:p>
          <a:p>
            <a:endParaRPr lang="en-ZA" sz="22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ZA" sz="2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Environmental factors (EFs)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/>
              <a:t>Low social support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907108"/>
            <a:ext cx="3703320" cy="736282"/>
          </a:xfrm>
        </p:spPr>
        <p:txBody>
          <a:bodyPr>
            <a:normAutofit/>
          </a:bodyPr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Severe anxiety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54" y="1918951"/>
            <a:ext cx="3703320" cy="42242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AL/PR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/>
              <a:t>Emotional </a:t>
            </a:r>
            <a:r>
              <a:rPr lang="en-ZA" sz="2400" dirty="0" smtClean="0"/>
              <a:t>state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Memory </a:t>
            </a:r>
            <a:r>
              <a:rPr lang="en-ZA" sz="2400" dirty="0"/>
              <a:t>and </a:t>
            </a:r>
            <a:r>
              <a:rPr lang="en-ZA" sz="2400" dirty="0" smtClean="0"/>
              <a:t>thinking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/>
              <a:t>S</a:t>
            </a:r>
            <a:r>
              <a:rPr lang="en-ZA" sz="2400" dirty="0" smtClean="0"/>
              <a:t>ocial relationships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Self care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Communication </a:t>
            </a:r>
          </a:p>
          <a:p>
            <a:pPr marL="0" indent="0">
              <a:buNone/>
            </a:pPr>
            <a:endParaRPr lang="en-ZA" sz="24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ZA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EFs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??</a:t>
            </a:r>
            <a:endParaRPr lang="en-ZA" sz="22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062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29" y="926306"/>
            <a:ext cx="3703320" cy="736282"/>
          </a:xfrm>
        </p:spPr>
        <p:txBody>
          <a:bodyPr>
            <a:noAutofit/>
          </a:bodyPr>
          <a:lstStyle/>
          <a:p>
            <a:pPr algn="ctr"/>
            <a:r>
              <a:rPr lang="en-ZA" sz="2800" dirty="0" smtClean="0">
                <a:solidFill>
                  <a:schemeClr val="tx1"/>
                </a:solidFill>
              </a:rPr>
              <a:t>Mild/Moderate depression</a:t>
            </a:r>
            <a:endParaRPr lang="en-ZA" sz="28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075" y="1785601"/>
            <a:ext cx="3973830" cy="44913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AL/PR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/>
              <a:t>Mobility</a:t>
            </a:r>
            <a:r>
              <a:rPr lang="en-ZA" sz="2400" dirty="0" smtClean="0"/>
              <a:t>: move </a:t>
            </a:r>
            <a:r>
              <a:rPr lang="en-ZA" sz="2400" dirty="0"/>
              <a:t>from </a:t>
            </a:r>
            <a:r>
              <a:rPr lang="en-ZA" sz="2400" dirty="0" smtClean="0"/>
              <a:t>place to place (e.g. to market)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 Social relationships    </a:t>
            </a:r>
            <a:endParaRPr lang="en-ZA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Community </a:t>
            </a:r>
            <a:r>
              <a:rPr lang="en-ZA" sz="2400" dirty="0"/>
              <a:t>life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>
                <a:solidFill>
                  <a:schemeClr val="tx1"/>
                </a:solidFill>
              </a:rPr>
              <a:t>Memory and thinking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>
                <a:solidFill>
                  <a:schemeClr val="tx1"/>
                </a:solidFill>
              </a:rPr>
              <a:t>Executive function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>
                <a:solidFill>
                  <a:schemeClr val="tx1"/>
                </a:solidFill>
              </a:rPr>
              <a:t>Attention difficulties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>
                <a:solidFill>
                  <a:schemeClr val="tx1"/>
                </a:solidFill>
              </a:rPr>
              <a:t>Verbal and visual memory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Language </a:t>
            </a:r>
            <a:r>
              <a:rPr lang="en-ZA" sz="2400" dirty="0"/>
              <a:t>functions</a:t>
            </a:r>
            <a:endParaRPr lang="en-ZA" sz="2400" dirty="0" smtClean="0"/>
          </a:p>
          <a:p>
            <a:pPr marL="0" indent="0">
              <a:buNone/>
            </a:pPr>
            <a:r>
              <a:rPr lang="en-ZA" sz="2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EFs </a:t>
            </a:r>
            <a:r>
              <a:rPr lang="en-ZA" sz="2400" dirty="0" smtClean="0"/>
              <a:t>??</a:t>
            </a:r>
            <a:endParaRPr lang="en-ZA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907108"/>
            <a:ext cx="3703320" cy="736282"/>
          </a:xfrm>
        </p:spPr>
        <p:txBody>
          <a:bodyPr>
            <a:normAutofit/>
          </a:bodyPr>
          <a:lstStyle/>
          <a:p>
            <a:pPr algn="ctr"/>
            <a:r>
              <a:rPr lang="en-ZA" sz="2800" dirty="0" smtClean="0">
                <a:solidFill>
                  <a:schemeClr val="tx1"/>
                </a:solidFill>
              </a:rPr>
              <a:t>major depression </a:t>
            </a:r>
            <a:endParaRPr lang="en-ZA" sz="2800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54" y="1918951"/>
            <a:ext cx="3917646" cy="41083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AL/PR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/>
              <a:t>Social </a:t>
            </a:r>
            <a:r>
              <a:rPr lang="en-ZA" sz="2400" dirty="0" smtClean="0"/>
              <a:t>relationships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Leisure</a:t>
            </a:r>
            <a:endParaRPr lang="en-ZA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Social Role </a:t>
            </a:r>
            <a:r>
              <a:rPr lang="en-ZA" sz="2400" dirty="0"/>
              <a:t>functioning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/>
              <a:t>Work and </a:t>
            </a:r>
            <a:endParaRPr lang="en-ZA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/>
              <a:t>H</a:t>
            </a:r>
            <a:r>
              <a:rPr lang="en-ZA" sz="2400" dirty="0" smtClean="0"/>
              <a:t>ousehold </a:t>
            </a:r>
            <a:r>
              <a:rPr lang="en-ZA" sz="2400" dirty="0"/>
              <a:t>activities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Mobility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400" dirty="0" smtClean="0"/>
              <a:t>Self </a:t>
            </a:r>
            <a:r>
              <a:rPr lang="en-ZA" sz="2400" dirty="0"/>
              <a:t>care</a:t>
            </a:r>
          </a:p>
          <a:p>
            <a:pPr marL="0" indent="0">
              <a:buNone/>
            </a:pPr>
            <a:r>
              <a:rPr lang="en-ZA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EFs </a:t>
            </a:r>
            <a:r>
              <a:rPr lang="en-ZA" sz="22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??</a:t>
            </a:r>
            <a:endParaRPr lang="en-ZA" sz="22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9917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91540" y="165954"/>
            <a:ext cx="7543800" cy="1450757"/>
          </a:xfrm>
        </p:spPr>
        <p:txBody>
          <a:bodyPr/>
          <a:lstStyle/>
          <a:p>
            <a:r>
              <a:rPr lang="en-ZA" dirty="0" smtClean="0">
                <a:solidFill>
                  <a:schemeClr val="tx1"/>
                </a:solidFill>
              </a:rPr>
              <a:t>Psychosis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sz="2200" dirty="0">
                <a:solidFill>
                  <a:schemeClr val="accent1"/>
                </a:solidFill>
              </a:rPr>
              <a:t>AL/PR:</a:t>
            </a:r>
          </a:p>
          <a:p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73487" y="2324099"/>
            <a:ext cx="4152793" cy="406382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Self care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Communication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Social relationships (including intimate partners)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Work</a:t>
            </a:r>
            <a:endParaRPr lang="en-ZA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Social role functioning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Physical functioning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>
                <a:solidFill>
                  <a:schemeClr val="tx1"/>
                </a:solidFill>
              </a:rPr>
              <a:t>Memory and thinking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>
                <a:solidFill>
                  <a:schemeClr val="tx1"/>
                </a:solidFill>
              </a:rPr>
              <a:t>Executive function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>
                <a:solidFill>
                  <a:schemeClr val="tx1"/>
                </a:solidFill>
              </a:rPr>
              <a:t>Attention difficulties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>
                <a:solidFill>
                  <a:schemeClr val="tx1"/>
                </a:solidFill>
              </a:rPr>
              <a:t>Verbal and visual memory</a:t>
            </a:r>
          </a:p>
          <a:p>
            <a:pPr>
              <a:buFont typeface="Wingdings" panose="05000000000000000000" pitchFamily="2" charset="2"/>
              <a:buChar char="§"/>
            </a:pPr>
            <a:endParaRPr lang="en-ZA" dirty="0">
              <a:solidFill>
                <a:schemeClr val="accent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sz="2200" dirty="0" err="1">
                <a:solidFill>
                  <a:schemeClr val="accent1"/>
                </a:solidFill>
              </a:rPr>
              <a:t>Efs</a:t>
            </a:r>
            <a:r>
              <a:rPr lang="en-ZA" sz="2200" dirty="0">
                <a:solidFill>
                  <a:schemeClr val="accent1"/>
                </a:solidFill>
              </a:rPr>
              <a:t>:</a:t>
            </a:r>
          </a:p>
          <a:p>
            <a:endParaRPr lang="en-ZA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63440" y="2214193"/>
            <a:ext cx="4274498" cy="417372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ZA" dirty="0" smtClean="0">
                <a:solidFill>
                  <a:schemeClr val="accent1"/>
                </a:solidFill>
              </a:rPr>
              <a:t>Attitudes: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/>
              <a:t>P</a:t>
            </a:r>
            <a:r>
              <a:rPr lang="en-ZA" sz="1900" dirty="0" smtClean="0"/>
              <a:t>ublic </a:t>
            </a:r>
            <a:r>
              <a:rPr lang="en-ZA" sz="1900" dirty="0"/>
              <a:t>image of MI (e.g. being </a:t>
            </a:r>
            <a:r>
              <a:rPr lang="en-ZA" sz="1900" dirty="0" smtClean="0"/>
              <a:t>violent)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/>
              <a:t>H</a:t>
            </a:r>
            <a:r>
              <a:rPr lang="en-ZA" sz="1900" dirty="0" smtClean="0"/>
              <a:t>ostile </a:t>
            </a:r>
            <a:r>
              <a:rPr lang="en-ZA" sz="1900" dirty="0"/>
              <a:t>social </a:t>
            </a:r>
            <a:r>
              <a:rPr lang="en-ZA" sz="1900" dirty="0" smtClean="0"/>
              <a:t>climate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/>
              <a:t>N</a:t>
            </a:r>
            <a:r>
              <a:rPr lang="en-ZA" sz="1900" dirty="0" smtClean="0"/>
              <a:t>o </a:t>
            </a:r>
            <a:r>
              <a:rPr lang="en-ZA" sz="1900" dirty="0"/>
              <a:t>differentiation between MI and intellectual impairment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1900" dirty="0">
                <a:solidFill>
                  <a:schemeClr val="accent1"/>
                </a:solidFill>
              </a:rPr>
              <a:t>Services: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/>
              <a:t>P</a:t>
            </a:r>
            <a:r>
              <a:rPr lang="en-ZA" sz="1900" dirty="0" smtClean="0"/>
              <a:t>oor </a:t>
            </a:r>
            <a:r>
              <a:rPr lang="en-ZA" sz="1900" dirty="0"/>
              <a:t>quality of mental health </a:t>
            </a:r>
            <a:r>
              <a:rPr lang="en-ZA" sz="1900" dirty="0" smtClean="0"/>
              <a:t>services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/>
              <a:t>I</a:t>
            </a:r>
            <a:r>
              <a:rPr lang="en-ZA" sz="1900" dirty="0" smtClean="0"/>
              <a:t>nadequate </a:t>
            </a:r>
            <a:r>
              <a:rPr lang="en-ZA" sz="1900" dirty="0"/>
              <a:t>help in crisis </a:t>
            </a:r>
            <a:r>
              <a:rPr lang="en-ZA" sz="1900" dirty="0" smtClean="0"/>
              <a:t>situations </a:t>
            </a:r>
            <a:endParaRPr lang="en-ZA" sz="19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/>
              <a:t>I</a:t>
            </a:r>
            <a:r>
              <a:rPr lang="en-ZA" sz="1900" dirty="0" smtClean="0"/>
              <a:t>nequitable </a:t>
            </a:r>
            <a:r>
              <a:rPr lang="en-ZA" sz="1900" dirty="0"/>
              <a:t>distribution of resources in </a:t>
            </a:r>
            <a:r>
              <a:rPr lang="en-ZA" sz="1900" dirty="0" smtClean="0"/>
              <a:t>health </a:t>
            </a:r>
            <a:r>
              <a:rPr lang="en-ZA" sz="1900" dirty="0"/>
              <a:t>care system</a:t>
            </a:r>
          </a:p>
          <a:p>
            <a:r>
              <a:rPr lang="en-ZA" sz="1900" dirty="0">
                <a:solidFill>
                  <a:schemeClr val="accent1"/>
                </a:solidFill>
              </a:rPr>
              <a:t>Four dimensions of stigma:</a:t>
            </a:r>
            <a:r>
              <a:rPr lang="en-ZA" sz="1900" dirty="0"/>
              <a:t> </a:t>
            </a:r>
            <a:endParaRPr lang="en-ZA" sz="19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/>
              <a:t>I</a:t>
            </a:r>
            <a:r>
              <a:rPr lang="en-ZA" sz="1900" dirty="0" smtClean="0"/>
              <a:t>nterpersonal </a:t>
            </a:r>
            <a:r>
              <a:rPr lang="en-ZA" sz="1900" dirty="0"/>
              <a:t>interaction, </a:t>
            </a:r>
            <a:endParaRPr lang="en-ZA" sz="19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/>
              <a:t>T</a:t>
            </a:r>
            <a:r>
              <a:rPr lang="en-ZA" sz="1900" dirty="0" smtClean="0"/>
              <a:t>he </a:t>
            </a:r>
            <a:r>
              <a:rPr lang="en-ZA" sz="1900" dirty="0"/>
              <a:t>public image of mental illness, </a:t>
            </a:r>
            <a:endParaRPr lang="en-ZA" sz="19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/>
              <a:t>S</a:t>
            </a:r>
            <a:r>
              <a:rPr lang="en-ZA" sz="1900" dirty="0" smtClean="0"/>
              <a:t>tructural </a:t>
            </a:r>
            <a:r>
              <a:rPr lang="en-ZA" sz="1900" dirty="0"/>
              <a:t>discrimination, and </a:t>
            </a:r>
            <a:endParaRPr lang="en-ZA" sz="19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/>
              <a:t>A</a:t>
            </a:r>
            <a:r>
              <a:rPr lang="en-ZA" sz="1900" dirty="0" smtClean="0"/>
              <a:t>ccess </a:t>
            </a:r>
            <a:r>
              <a:rPr lang="en-ZA" sz="1900" dirty="0"/>
              <a:t>to </a:t>
            </a:r>
            <a:r>
              <a:rPr lang="en-ZA" sz="1900" dirty="0" smtClean="0"/>
              <a:t>social services </a:t>
            </a:r>
            <a:endParaRPr lang="en-ZA" sz="19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51813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91540" y="165954"/>
            <a:ext cx="7543800" cy="1450757"/>
          </a:xfrm>
        </p:spPr>
        <p:txBody>
          <a:bodyPr/>
          <a:lstStyle/>
          <a:p>
            <a:r>
              <a:rPr lang="en-ZA" dirty="0" smtClean="0">
                <a:solidFill>
                  <a:schemeClr val="tx1"/>
                </a:solidFill>
              </a:rPr>
              <a:t>Bipolar mood disorder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sz="2200" dirty="0">
                <a:solidFill>
                  <a:schemeClr val="accent1"/>
                </a:solidFill>
              </a:rPr>
              <a:t>AL/PR:</a:t>
            </a:r>
          </a:p>
          <a:p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95300" y="2143124"/>
            <a:ext cx="4065270" cy="423862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Self-care (less affected)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Social relationships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Communication/language functions </a:t>
            </a:r>
            <a:endParaRPr lang="en-ZA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Leisure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Household/domestic tasks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Memory </a:t>
            </a:r>
            <a:r>
              <a:rPr lang="en-ZA" sz="2200" dirty="0">
                <a:solidFill>
                  <a:schemeClr val="tx1"/>
                </a:solidFill>
              </a:rPr>
              <a:t>and thinking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 smtClean="0">
                <a:solidFill>
                  <a:schemeClr val="tx1"/>
                </a:solidFill>
              </a:rPr>
              <a:t>Executive function</a:t>
            </a:r>
            <a:endParaRPr lang="en-ZA" sz="19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>
                <a:solidFill>
                  <a:schemeClr val="tx1"/>
                </a:solidFill>
              </a:rPr>
              <a:t>Attention </a:t>
            </a:r>
            <a:r>
              <a:rPr lang="en-ZA" sz="1900" dirty="0" smtClean="0">
                <a:solidFill>
                  <a:schemeClr val="tx1"/>
                </a:solidFill>
              </a:rPr>
              <a:t>difficulties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sz="1900" dirty="0" smtClean="0">
                <a:solidFill>
                  <a:schemeClr val="tx1"/>
                </a:solidFill>
              </a:rPr>
              <a:t>Verbal and visual memory</a:t>
            </a:r>
            <a:endParaRPr lang="en-ZA" sz="1900" dirty="0">
              <a:solidFill>
                <a:schemeClr val="tx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sz="2200" dirty="0" err="1">
                <a:solidFill>
                  <a:schemeClr val="accent1"/>
                </a:solidFill>
              </a:rPr>
              <a:t>Efs</a:t>
            </a:r>
            <a:r>
              <a:rPr lang="en-ZA" sz="2200" dirty="0">
                <a:solidFill>
                  <a:schemeClr val="accent1"/>
                </a:solidFill>
              </a:rPr>
              <a:t>:</a:t>
            </a:r>
          </a:p>
          <a:p>
            <a:endParaRPr lang="en-ZA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732020" y="2214193"/>
            <a:ext cx="3703320" cy="39675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ZA" dirty="0" smtClean="0">
                <a:solidFill>
                  <a:schemeClr val="tx1"/>
                </a:solidFill>
              </a:rPr>
              <a:t>??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dirty="0" smtClean="0"/>
              <a:t>Likely to be similar to Psychosis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22414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91540" y="165954"/>
            <a:ext cx="7543800" cy="1450757"/>
          </a:xfrm>
        </p:spPr>
        <p:txBody>
          <a:bodyPr/>
          <a:lstStyle/>
          <a:p>
            <a:r>
              <a:rPr lang="en-ZA" dirty="0" smtClean="0">
                <a:solidFill>
                  <a:schemeClr val="tx1"/>
                </a:solidFill>
              </a:rPr>
              <a:t>Obsessive Compulsive Disorder (OCD)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sz="2400" dirty="0">
                <a:solidFill>
                  <a:schemeClr val="accent1"/>
                </a:solidFill>
              </a:rPr>
              <a:t>AL/PR:</a:t>
            </a:r>
          </a:p>
          <a:p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95300" y="2143124"/>
            <a:ext cx="4065270" cy="42386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ZA" sz="22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Sleep </a:t>
            </a:r>
            <a:r>
              <a:rPr lang="en-ZA" sz="2200" dirty="0">
                <a:solidFill>
                  <a:schemeClr val="tx1"/>
                </a:solidFill>
              </a:rPr>
              <a:t>disturbance (insomnia),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Work/Occupational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Educational functioning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Social Relationships (family and friends)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Social Role functioning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Leisure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Household/domestic activities</a:t>
            </a:r>
          </a:p>
          <a:p>
            <a:pPr>
              <a:buFont typeface="Wingdings" panose="05000000000000000000" pitchFamily="2" charset="2"/>
              <a:buChar char="§"/>
            </a:pPr>
            <a:endParaRPr lang="en-ZA" sz="1900" dirty="0">
              <a:solidFill>
                <a:schemeClr val="tx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sz="2400" dirty="0" err="1">
                <a:solidFill>
                  <a:schemeClr val="accent1"/>
                </a:solidFill>
              </a:rPr>
              <a:t>Efs</a:t>
            </a:r>
            <a:r>
              <a:rPr lang="en-ZA" sz="2400" dirty="0">
                <a:solidFill>
                  <a:schemeClr val="accent1"/>
                </a:solidFill>
              </a:rPr>
              <a:t>:</a:t>
            </a:r>
          </a:p>
          <a:p>
            <a:endParaRPr lang="en-ZA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732020" y="2214193"/>
            <a:ext cx="3703320" cy="39675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ZA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ZA" sz="2200" dirty="0" smtClean="0">
                <a:solidFill>
                  <a:schemeClr val="tx1"/>
                </a:solidFill>
              </a:rPr>
              <a:t>Formal and information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2434107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5" y="222210"/>
            <a:ext cx="8744755" cy="1490680"/>
          </a:xfrm>
        </p:spPr>
        <p:txBody>
          <a:bodyPr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Severe mental disorders in general</a:t>
            </a:r>
            <a:br>
              <a:rPr lang="en-ZA" dirty="0" smtClean="0">
                <a:solidFill>
                  <a:schemeClr val="tx1"/>
                </a:solidFill>
              </a:rPr>
            </a:br>
            <a:r>
              <a:rPr lang="en-ZA" dirty="0" smtClean="0">
                <a:solidFill>
                  <a:schemeClr val="tx1"/>
                </a:solidFill>
              </a:rPr>
              <a:t>AL/PRs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45" y="1712890"/>
            <a:ext cx="8603087" cy="4713668"/>
          </a:xfrm>
        </p:spPr>
        <p:txBody>
          <a:bodyPr>
            <a:normAutofit lnSpcReduction="10000"/>
          </a:bodyPr>
          <a:lstStyle/>
          <a:p>
            <a:pPr marL="749808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2100" b="1" dirty="0" smtClean="0"/>
              <a:t>Domestic/household </a:t>
            </a:r>
            <a:r>
              <a:rPr lang="en-ZA" sz="2100" b="1" dirty="0"/>
              <a:t>activities: </a:t>
            </a:r>
            <a:r>
              <a:rPr lang="en-ZA" sz="2100" dirty="0" smtClean="0"/>
              <a:t>washing clothes</a:t>
            </a:r>
            <a:r>
              <a:rPr lang="en-ZA" sz="2100" dirty="0"/>
              <a:t>, </a:t>
            </a:r>
            <a:r>
              <a:rPr lang="en-ZA" sz="2100" dirty="0" smtClean="0"/>
              <a:t>preparing food, daily routine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b="1" dirty="0" smtClean="0"/>
              <a:t>Self-care:</a:t>
            </a:r>
            <a:r>
              <a:rPr lang="en-ZA" sz="2100" dirty="0" smtClean="0"/>
              <a:t> washing self, carrying out daily routine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b="1" dirty="0" smtClean="0"/>
              <a:t>Social functioning and relationships/Communication: </a:t>
            </a:r>
            <a:r>
              <a:rPr lang="en-ZA" sz="2100" dirty="0" smtClean="0"/>
              <a:t>family, friends, community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b="1" dirty="0" smtClean="0"/>
              <a:t>Communication</a:t>
            </a:r>
            <a:r>
              <a:rPr lang="en-ZA" sz="2100" dirty="0" smtClean="0"/>
              <a:t>: Verbal fluency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b="1" dirty="0" smtClean="0"/>
              <a:t>Memory </a:t>
            </a:r>
            <a:r>
              <a:rPr lang="en-ZA" sz="2100" b="1" dirty="0"/>
              <a:t>and </a:t>
            </a:r>
            <a:r>
              <a:rPr lang="en-ZA" sz="2100" b="1" dirty="0" smtClean="0"/>
              <a:t>thinking (</a:t>
            </a:r>
            <a:r>
              <a:rPr lang="en-ZA" dirty="0" smtClean="0">
                <a:solidFill>
                  <a:schemeClr val="tx1"/>
                </a:solidFill>
              </a:rPr>
              <a:t>Executive function, Attention difficulties, Verbal </a:t>
            </a:r>
            <a:r>
              <a:rPr lang="en-ZA" dirty="0">
                <a:solidFill>
                  <a:schemeClr val="tx1"/>
                </a:solidFill>
              </a:rPr>
              <a:t>and visual </a:t>
            </a:r>
            <a:r>
              <a:rPr lang="en-ZA" dirty="0" smtClean="0">
                <a:solidFill>
                  <a:schemeClr val="tx1"/>
                </a:solidFill>
              </a:rPr>
              <a:t>memory)</a:t>
            </a:r>
            <a:endParaRPr lang="en-ZA" dirty="0">
              <a:solidFill>
                <a:schemeClr val="tx1"/>
              </a:solidFill>
            </a:endParaRPr>
          </a:p>
          <a:p>
            <a:pPr marL="749808" lvl="1" indent="-457200">
              <a:buFont typeface="+mj-lt"/>
              <a:buAutoNum type="arabicPeriod"/>
            </a:pPr>
            <a:r>
              <a:rPr lang="en-ZA" sz="2100" b="1" dirty="0" smtClean="0"/>
              <a:t>Controlling </a:t>
            </a:r>
            <a:r>
              <a:rPr lang="en-ZA" sz="2100" b="1" dirty="0"/>
              <a:t>behaviour:</a:t>
            </a:r>
            <a:r>
              <a:rPr lang="en-ZA" sz="2100" dirty="0"/>
              <a:t> </a:t>
            </a:r>
            <a:r>
              <a:rPr lang="en-ZA" sz="2100" dirty="0" smtClean="0"/>
              <a:t>getting </a:t>
            </a:r>
            <a:r>
              <a:rPr lang="en-ZA" sz="2100" dirty="0"/>
              <a:t>upset, </a:t>
            </a:r>
            <a:r>
              <a:rPr lang="en-ZA" sz="2100" dirty="0" smtClean="0"/>
              <a:t>conflict </a:t>
            </a:r>
            <a:r>
              <a:rPr lang="en-ZA" sz="2100" dirty="0"/>
              <a:t>with others, </a:t>
            </a:r>
            <a:r>
              <a:rPr lang="en-ZA" sz="2100" dirty="0" smtClean="0"/>
              <a:t>misinterpretations, violent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b="1" dirty="0" smtClean="0"/>
              <a:t>Mobility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b="1" dirty="0" smtClean="0"/>
              <a:t>Formal work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b="1" dirty="0" smtClean="0"/>
              <a:t>Informal work (farming) and domestic activities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b="1" dirty="0" smtClean="0"/>
              <a:t>Community Activities</a:t>
            </a:r>
          </a:p>
          <a:p>
            <a:pPr marL="292608" lvl="1" indent="0">
              <a:buNone/>
            </a:pPr>
            <a:endParaRPr lang="en-ZA" dirty="0" smtClean="0"/>
          </a:p>
          <a:p>
            <a:pPr marL="749808" lvl="1" indent="-457200">
              <a:buFont typeface="+mj-lt"/>
              <a:buAutoNum type="arabicPeriod"/>
            </a:pPr>
            <a:endParaRPr lang="en-ZA" dirty="0"/>
          </a:p>
          <a:p>
            <a:pPr marL="457200" indent="-45720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4345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Severe mental disorders in general</a:t>
            </a:r>
            <a:br>
              <a:rPr lang="en-ZA" dirty="0" smtClean="0">
                <a:solidFill>
                  <a:schemeClr val="tx1"/>
                </a:solidFill>
              </a:rPr>
            </a:br>
            <a:r>
              <a:rPr lang="en-ZA" dirty="0" smtClean="0">
                <a:solidFill>
                  <a:schemeClr val="tx1"/>
                </a:solidFill>
              </a:rPr>
              <a:t>EFs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851" y="1845734"/>
            <a:ext cx="5112912" cy="4402666"/>
          </a:xfrm>
        </p:spPr>
        <p:txBody>
          <a:bodyPr>
            <a:normAutofit lnSpcReduction="10000"/>
          </a:bodyPr>
          <a:lstStyle/>
          <a:p>
            <a:pPr marL="749808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2200" dirty="0" smtClean="0"/>
              <a:t>Attitudes</a:t>
            </a:r>
            <a:r>
              <a:rPr lang="en-ZA" sz="2200" dirty="0"/>
              <a:t>: </a:t>
            </a:r>
            <a:endParaRPr lang="en-ZA" sz="2200" dirty="0" smtClean="0"/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community </a:t>
            </a:r>
            <a:r>
              <a:rPr lang="en-ZA" sz="2000" dirty="0"/>
              <a:t>beliefs and </a:t>
            </a:r>
            <a:r>
              <a:rPr lang="en-ZA" sz="2000" dirty="0" smtClean="0"/>
              <a:t>attitudes 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stigma </a:t>
            </a:r>
            <a:endParaRPr lang="en-ZA" sz="2000" dirty="0"/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family/caregivers </a:t>
            </a:r>
            <a:r>
              <a:rPr lang="en-ZA" sz="2000" dirty="0"/>
              <a:t>attitudes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/>
              <a:t>lowered expectations </a:t>
            </a:r>
            <a:r>
              <a:rPr lang="en-ZA" sz="2000" dirty="0" smtClean="0"/>
              <a:t>of </a:t>
            </a:r>
            <a:r>
              <a:rPr lang="en-ZA" sz="2000" dirty="0"/>
              <a:t>the person with </a:t>
            </a:r>
            <a:r>
              <a:rPr lang="en-ZA" sz="2000" dirty="0" smtClean="0"/>
              <a:t>SMD 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exaggerated </a:t>
            </a:r>
            <a:r>
              <a:rPr lang="en-ZA" sz="2000" dirty="0"/>
              <a:t>fear </a:t>
            </a:r>
            <a:r>
              <a:rPr lang="en-ZA" sz="2000" dirty="0" smtClean="0"/>
              <a:t>(unnecessary </a:t>
            </a:r>
            <a:r>
              <a:rPr lang="en-ZA" sz="2000" dirty="0"/>
              <a:t>restraint</a:t>
            </a:r>
            <a:r>
              <a:rPr lang="en-ZA" sz="2000" dirty="0" smtClean="0"/>
              <a:t>)  </a:t>
            </a:r>
            <a:endParaRPr lang="en-ZA" sz="2000" dirty="0"/>
          </a:p>
          <a:p>
            <a:pPr marL="749808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2200" dirty="0"/>
              <a:t>Support: 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Lack of support (no autonomy </a:t>
            </a:r>
            <a:r>
              <a:rPr lang="en-ZA" sz="2000" dirty="0"/>
              <a:t>or </a:t>
            </a:r>
            <a:r>
              <a:rPr lang="en-ZA" sz="2000" dirty="0" smtClean="0"/>
              <a:t>freedom)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Professionals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Family  </a:t>
            </a:r>
            <a:endParaRPr lang="en-ZA" sz="2000" dirty="0"/>
          </a:p>
          <a:p>
            <a:pPr marL="292608" lvl="1" indent="0">
              <a:buNone/>
            </a:pPr>
            <a:endParaRPr lang="en-ZA" dirty="0"/>
          </a:p>
          <a:p>
            <a:pPr marL="457200" indent="-457200">
              <a:buFont typeface="+mj-lt"/>
              <a:buAutoNum type="alphaUcPeriod"/>
            </a:pP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9694" y="1862668"/>
            <a:ext cx="3213735" cy="402336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endParaRPr lang="en-ZA" sz="2200" dirty="0" smtClean="0">
              <a:solidFill>
                <a:schemeClr val="accent1"/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r>
              <a:rPr lang="en-ZA" sz="2000" dirty="0" smtClean="0">
                <a:solidFill>
                  <a:schemeClr val="accent1"/>
                </a:solidFill>
              </a:rPr>
              <a:t>3.  </a:t>
            </a:r>
            <a:r>
              <a:rPr lang="en-ZA" sz="2000" dirty="0" smtClean="0"/>
              <a:t>Poverty </a:t>
            </a:r>
            <a:endParaRPr lang="en-ZA" sz="2000" dirty="0"/>
          </a:p>
          <a:p>
            <a:pPr marL="292608" lvl="1" indent="0">
              <a:lnSpc>
                <a:spcPct val="100000"/>
              </a:lnSpc>
              <a:buNone/>
            </a:pPr>
            <a:r>
              <a:rPr lang="en-ZA" sz="2000" dirty="0" smtClean="0">
                <a:solidFill>
                  <a:schemeClr val="accent1"/>
                </a:solidFill>
              </a:rPr>
              <a:t>4.  </a:t>
            </a:r>
            <a:r>
              <a:rPr lang="en-ZA" sz="2000" dirty="0" smtClean="0"/>
              <a:t>Medication </a:t>
            </a:r>
            <a:endParaRPr lang="en-ZA" sz="2000" dirty="0"/>
          </a:p>
          <a:p>
            <a:pPr marL="0" indent="0">
              <a:lnSpc>
                <a:spcPct val="100000"/>
              </a:lnSpc>
              <a:buNone/>
            </a:pPr>
            <a:endParaRPr lang="en-ZA" sz="22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ZA" sz="2200" dirty="0" smtClean="0">
                <a:solidFill>
                  <a:schemeClr val="accent1"/>
                </a:solidFill>
              </a:rPr>
              <a:t>Personal </a:t>
            </a:r>
            <a:r>
              <a:rPr lang="en-ZA" sz="2200" dirty="0">
                <a:solidFill>
                  <a:schemeClr val="accent1"/>
                </a:solidFill>
              </a:rPr>
              <a:t>factors</a:t>
            </a:r>
            <a:r>
              <a:rPr lang="en-ZA" sz="2200" dirty="0"/>
              <a:t>: </a:t>
            </a:r>
          </a:p>
          <a:p>
            <a:pPr marL="749808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1900" dirty="0"/>
              <a:t>Underestimating self</a:t>
            </a:r>
          </a:p>
          <a:p>
            <a:pPr marL="749808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ZA" dirty="0"/>
              <a:t>Impact of medication side effects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9289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tx1"/>
                </a:solidFill>
              </a:rPr>
              <a:t>Some recommendations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90672"/>
          </a:xfrm>
        </p:spPr>
        <p:txBody>
          <a:bodyPr/>
          <a:lstStyle/>
          <a:p>
            <a:pPr marL="0" indent="0">
              <a:buNone/>
            </a:pPr>
            <a:r>
              <a:rPr lang="en-ZA" sz="2300" b="1" dirty="0">
                <a:solidFill>
                  <a:schemeClr val="accent1"/>
                </a:solidFill>
              </a:rPr>
              <a:t>Additional domains for WG Extended set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dirty="0"/>
              <a:t>Social functioning and </a:t>
            </a:r>
            <a:r>
              <a:rPr lang="en-ZA" sz="2100" dirty="0" smtClean="0"/>
              <a:t>relationships (family, friends and community)</a:t>
            </a:r>
          </a:p>
          <a:p>
            <a:pPr marL="0" indent="0">
              <a:buNone/>
            </a:pPr>
            <a:r>
              <a:rPr lang="en-ZA" sz="2300" b="1" dirty="0" smtClean="0">
                <a:solidFill>
                  <a:schemeClr val="accent1"/>
                </a:solidFill>
              </a:rPr>
              <a:t>More detailed domains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dirty="0" smtClean="0"/>
              <a:t>Communication</a:t>
            </a:r>
            <a:r>
              <a:rPr lang="en-ZA" sz="2100" dirty="0"/>
              <a:t>: Verbal fluency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dirty="0"/>
              <a:t>Memory and attention </a:t>
            </a:r>
            <a:endParaRPr lang="en-ZA" sz="2100" dirty="0" smtClean="0"/>
          </a:p>
          <a:p>
            <a:pPr marL="0" indent="0">
              <a:buNone/>
            </a:pPr>
            <a:r>
              <a:rPr lang="en-ZA" sz="2300" dirty="0" smtClean="0"/>
              <a:t> </a:t>
            </a:r>
            <a:r>
              <a:rPr lang="en-ZA" sz="2300" b="1" dirty="0">
                <a:solidFill>
                  <a:schemeClr val="accent1"/>
                </a:solidFill>
              </a:rPr>
              <a:t>Environmental factors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dirty="0" smtClean="0"/>
              <a:t>Attitudes/Stigma</a:t>
            </a:r>
            <a:endParaRPr lang="en-ZA" sz="2100" dirty="0"/>
          </a:p>
          <a:p>
            <a:pPr marL="749808" lvl="1" indent="-457200">
              <a:buFont typeface="+mj-lt"/>
              <a:buAutoNum type="arabicPeriod"/>
            </a:pPr>
            <a:r>
              <a:rPr lang="en-ZA" sz="2100" dirty="0" smtClean="0"/>
              <a:t>Services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ZA" sz="2100" dirty="0" smtClean="0"/>
              <a:t>Support (including medication)</a:t>
            </a:r>
            <a:endParaRPr lang="en-ZA" sz="2100" dirty="0"/>
          </a:p>
          <a:p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36555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Session structure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ZA" sz="2400" dirty="0" smtClean="0"/>
              <a:t>Overview of purpose and strategies to meet the purpose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 smtClean="0"/>
              <a:t>Update </a:t>
            </a:r>
            <a:r>
              <a:rPr lang="en-ZA" sz="2400" dirty="0"/>
              <a:t>on scoping review of functional limitations associated with common and severe mental disorders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 smtClean="0"/>
              <a:t>Review of analyses comparing WG ES Affect data to that for other MH scales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 smtClean="0"/>
              <a:t>Discussion on work so far and suggestions for way forward 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699976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65835" y="1801079"/>
            <a:ext cx="7543800" cy="1450757"/>
          </a:xfrm>
        </p:spPr>
        <p:txBody>
          <a:bodyPr/>
          <a:lstStyle/>
          <a:p>
            <a:r>
              <a:rPr lang="en-ZA" b="1" dirty="0" smtClean="0">
                <a:solidFill>
                  <a:schemeClr val="accent1"/>
                </a:solidFill>
              </a:rPr>
              <a:t>What next? </a:t>
            </a:r>
            <a:endParaRPr lang="en-ZA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80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>
                <a:solidFill>
                  <a:schemeClr val="tx1"/>
                </a:solidFill>
              </a:rPr>
              <a:t>Workplan</a:t>
            </a:r>
            <a:r>
              <a:rPr lang="en-ZA" dirty="0" smtClean="0">
                <a:solidFill>
                  <a:schemeClr val="tx1"/>
                </a:solidFill>
              </a:rPr>
              <a:t> for 2017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9575" y="1845733"/>
            <a:ext cx="8486775" cy="4450291"/>
          </a:xfrm>
        </p:spPr>
        <p:txBody>
          <a:bodyPr>
            <a:normAutofit lnSpcReduction="10000"/>
          </a:bodyPr>
          <a:lstStyle/>
          <a:p>
            <a:pPr marL="749808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2400" b="1" dirty="0" smtClean="0">
                <a:solidFill>
                  <a:srgbClr val="C00000"/>
                </a:solidFill>
              </a:rPr>
              <a:t>Further </a:t>
            </a:r>
            <a:r>
              <a:rPr lang="en-ZA" sz="2400" b="1" dirty="0">
                <a:solidFill>
                  <a:srgbClr val="C00000"/>
                </a:solidFill>
              </a:rPr>
              <a:t>review of </a:t>
            </a:r>
            <a:r>
              <a:rPr lang="en-ZA" sz="2400" b="1" dirty="0" smtClean="0">
                <a:solidFill>
                  <a:srgbClr val="C00000"/>
                </a:solidFill>
              </a:rPr>
              <a:t>journal </a:t>
            </a:r>
            <a:r>
              <a:rPr lang="en-ZA" sz="2400" b="1" dirty="0">
                <a:solidFill>
                  <a:srgbClr val="C00000"/>
                </a:solidFill>
              </a:rPr>
              <a:t>articles – non-English </a:t>
            </a:r>
            <a:endParaRPr lang="en-ZA" sz="2400" b="1" dirty="0" smtClean="0">
              <a:solidFill>
                <a:srgbClr val="C00000"/>
              </a:solidFill>
            </a:endParaRPr>
          </a:p>
          <a:p>
            <a:pPr marL="749808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2400" b="1" dirty="0" smtClean="0">
                <a:solidFill>
                  <a:srgbClr val="C00000"/>
                </a:solidFill>
              </a:rPr>
              <a:t>Further analyses of data sets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More detailed trends with covariates (physical co-morbidities, smoking, etc.)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Comparison with other MH measurement scales</a:t>
            </a:r>
          </a:p>
          <a:p>
            <a:pPr marL="749808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2400" b="1" dirty="0" smtClean="0">
                <a:solidFill>
                  <a:srgbClr val="C00000"/>
                </a:solidFill>
              </a:rPr>
              <a:t>Review of existing measures to cover additional and more detailed domains</a:t>
            </a:r>
          </a:p>
          <a:p>
            <a:pPr marL="749808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2400" b="1" dirty="0" smtClean="0">
                <a:solidFill>
                  <a:srgbClr val="C00000"/>
                </a:solidFill>
              </a:rPr>
              <a:t>Analysis of typical profiles for people with SMDs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Functional profile predicting a diagnosis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Description of typical profiles</a:t>
            </a:r>
          </a:p>
          <a:p>
            <a:pPr marL="932688" lvl="2" indent="-457200">
              <a:lnSpc>
                <a:spcPct val="100000"/>
              </a:lnSpc>
            </a:pPr>
            <a:r>
              <a:rPr lang="en-ZA" sz="2000" dirty="0" smtClean="0"/>
              <a:t>Determine extent to which WG SS and WG ES currently identify people with SMDs</a:t>
            </a:r>
          </a:p>
          <a:p>
            <a:pPr marL="932688" lvl="2" indent="-457200">
              <a:lnSpc>
                <a:spcPct val="100000"/>
              </a:lnSpc>
              <a:buFont typeface="+mj-lt"/>
              <a:buAutoNum type="arabicPeriod"/>
            </a:pPr>
            <a:endParaRPr lang="en-ZA" sz="1700" dirty="0"/>
          </a:p>
        </p:txBody>
      </p:sp>
    </p:spTree>
    <p:extLst>
      <p:ext uri="{BB962C8B-B14F-4D97-AF65-F5344CB8AC3E}">
        <p14:creationId xmlns:p14="http://schemas.microsoft.com/office/powerpoint/2010/main" val="166392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Purpose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ZA" sz="2800" dirty="0" smtClean="0"/>
              <a:t>Ensure adequate coverage of common and severe mental disorders in the </a:t>
            </a:r>
            <a:r>
              <a:rPr lang="en-ZA" sz="2800" dirty="0" err="1" smtClean="0"/>
              <a:t>WG</a:t>
            </a:r>
            <a:r>
              <a:rPr lang="en-ZA" sz="2800" dirty="0" smtClean="0"/>
              <a:t> disability measures </a:t>
            </a:r>
          </a:p>
          <a:p>
            <a:pPr marL="749808" lvl="1" indent="-457200"/>
            <a:r>
              <a:rPr lang="en-ZA" sz="2600" dirty="0" smtClean="0"/>
              <a:t>Symptoms are covered by Affect questions on anxiety and depression</a:t>
            </a:r>
          </a:p>
          <a:p>
            <a:pPr marL="749808" lvl="1" indent="-457200"/>
            <a:r>
              <a:rPr lang="en-ZA" sz="2600" dirty="0" smtClean="0"/>
              <a:t>Functional consequences of these symptoms – activity limitations, participation restrictions and effect of environmental factors; e.g. difficulty with social interactions, negative impact of stigma, etc. 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800" dirty="0" smtClean="0"/>
              <a:t>Add further measures to the WG Extended set if coverage is not adequate for functional consequences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800" dirty="0" smtClean="0"/>
              <a:t>Review the performance of the WG Affect (anxiety and depression) measures in the Extended Set relative to common scales used in surveys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35915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Strategy for ensuring adequate coverage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5" y="1845734"/>
            <a:ext cx="8305800" cy="447886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ZA" sz="2200" dirty="0" smtClean="0">
                <a:solidFill>
                  <a:schemeClr val="accent2"/>
                </a:solidFill>
              </a:rPr>
              <a:t>Scoping review </a:t>
            </a:r>
            <a:r>
              <a:rPr lang="en-ZA" sz="2200" dirty="0" smtClean="0"/>
              <a:t>of activity limitations, participation restrictions and environmental barriers commonly associated with common and severe mental disorders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200" dirty="0" smtClean="0">
                <a:solidFill>
                  <a:schemeClr val="accent2"/>
                </a:solidFill>
              </a:rPr>
              <a:t>If </a:t>
            </a:r>
            <a:r>
              <a:rPr lang="en-ZA" sz="2200" dirty="0">
                <a:solidFill>
                  <a:schemeClr val="accent2"/>
                </a:solidFill>
              </a:rPr>
              <a:t>coverage is not adequate</a:t>
            </a:r>
            <a:r>
              <a:rPr lang="en-ZA" sz="2200" dirty="0" smtClean="0"/>
              <a:t>, develop a strategy to add 1 – 3 measures to the Extended Set and to environmental factors module (being developed)</a:t>
            </a:r>
          </a:p>
          <a:p>
            <a:pPr marL="749808" lvl="1" indent="-457200"/>
            <a:r>
              <a:rPr lang="en-ZA" sz="2000" dirty="0" smtClean="0"/>
              <a:t>Review existing survey measures and scales</a:t>
            </a:r>
          </a:p>
          <a:p>
            <a:pPr marL="749808" lvl="1" indent="-457200"/>
            <a:r>
              <a:rPr lang="en-ZA" sz="2000" dirty="0" smtClean="0"/>
              <a:t>Select and test additional measures for the </a:t>
            </a:r>
            <a:r>
              <a:rPr lang="en-ZA" sz="2000" dirty="0" err="1" smtClean="0"/>
              <a:t>WG</a:t>
            </a:r>
            <a:r>
              <a:rPr lang="en-ZA" sz="2000" dirty="0" smtClean="0"/>
              <a:t> Extended Set</a:t>
            </a:r>
          </a:p>
          <a:p>
            <a:pPr marL="292608" lvl="1" indent="0">
              <a:buNone/>
            </a:pPr>
            <a:r>
              <a:rPr lang="en-ZA" sz="2000" dirty="0" smtClean="0"/>
              <a:t>OR</a:t>
            </a:r>
          </a:p>
          <a:p>
            <a:pPr marL="749808" lvl="1" indent="-457200"/>
            <a:r>
              <a:rPr lang="en-ZA" sz="2000" dirty="0"/>
              <a:t>Develop new measures</a:t>
            </a:r>
          </a:p>
        </p:txBody>
      </p:sp>
    </p:spTree>
    <p:extLst>
      <p:ext uri="{BB962C8B-B14F-4D97-AF65-F5344CB8AC3E}">
        <p14:creationId xmlns:p14="http://schemas.microsoft.com/office/powerpoint/2010/main" val="89364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Scoping review: functioning and mental disorders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50744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ZA" sz="2200" dirty="0" smtClean="0"/>
              <a:t>Do the search and collect all the articles identified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200" dirty="0" smtClean="0"/>
              <a:t>Review the collected articles for:</a:t>
            </a:r>
          </a:p>
          <a:p>
            <a:pPr marL="749808" lvl="1" indent="-457200"/>
            <a:r>
              <a:rPr lang="en-ZA" sz="2200" dirty="0" smtClean="0"/>
              <a:t>Type and severity of mental disorder</a:t>
            </a:r>
          </a:p>
          <a:p>
            <a:pPr marL="749808" lvl="1" indent="-457200"/>
            <a:r>
              <a:rPr lang="en-ZA" sz="2200" dirty="0" smtClean="0"/>
              <a:t>Nature of activity limitation, participation restriction and environmental barriers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200" dirty="0" err="1" smtClean="0"/>
              <a:t>Analyze</a:t>
            </a:r>
            <a:r>
              <a:rPr lang="en-ZA" sz="2200" dirty="0" smtClean="0"/>
              <a:t> the data to extract: </a:t>
            </a:r>
          </a:p>
          <a:p>
            <a:pPr marL="749808" lvl="1" indent="-457200"/>
            <a:r>
              <a:rPr lang="en-ZA" sz="2200" dirty="0" smtClean="0"/>
              <a:t>Typical profiles of functioning for different types and severity of mental disorders</a:t>
            </a:r>
          </a:p>
          <a:p>
            <a:pPr marL="749808" lvl="1" indent="-457200"/>
            <a:r>
              <a:rPr lang="en-ZA" sz="2200" dirty="0" smtClean="0"/>
              <a:t>Differences by region, income status of countries, age, urban/rural 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200" dirty="0" smtClean="0"/>
              <a:t>Compare the common functional difficulties to the WG Short and Extended sets  </a:t>
            </a:r>
          </a:p>
          <a:p>
            <a:pPr marL="749808" lvl="1" indent="-457200"/>
            <a:endParaRPr lang="en-ZA" sz="2200" dirty="0"/>
          </a:p>
        </p:txBody>
      </p:sp>
    </p:spTree>
    <p:extLst>
      <p:ext uri="{BB962C8B-B14F-4D97-AF65-F5344CB8AC3E}">
        <p14:creationId xmlns:p14="http://schemas.microsoft.com/office/powerpoint/2010/main" val="2056872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Search strategy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37409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Z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Search for articles: </a:t>
            </a:r>
          </a:p>
          <a:p>
            <a:pPr marL="749808" lvl="1" indent="-457200"/>
            <a:r>
              <a:rPr lang="en-ZA" sz="2200" dirty="0" smtClean="0">
                <a:solidFill>
                  <a:schemeClr val="tx1"/>
                </a:solidFill>
              </a:rPr>
              <a:t>Electronic databases</a:t>
            </a:r>
          </a:p>
          <a:p>
            <a:pPr marL="749808" lvl="1" indent="-457200"/>
            <a:r>
              <a:rPr lang="en-ZA" sz="2200" dirty="0" smtClean="0">
                <a:solidFill>
                  <a:schemeClr val="tx1"/>
                </a:solidFill>
              </a:rPr>
              <a:t>Manual searches 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Reviewing </a:t>
            </a:r>
            <a:r>
              <a:rPr lang="en-ZA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</a:t>
            </a:r>
            <a:r>
              <a:rPr lang="en-Z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documents</a:t>
            </a:r>
          </a:p>
          <a:p>
            <a:pPr marL="749808" lvl="1" indent="-457200"/>
            <a:r>
              <a:rPr lang="en-ZA" sz="2200" dirty="0">
                <a:solidFill>
                  <a:schemeClr val="tx1"/>
                </a:solidFill>
              </a:rPr>
              <a:t>Review titles and exclude non-relevant articles</a:t>
            </a:r>
          </a:p>
          <a:p>
            <a:pPr marL="749808" lvl="1" indent="-457200"/>
            <a:r>
              <a:rPr lang="en-ZA" sz="2200" dirty="0">
                <a:solidFill>
                  <a:schemeClr val="tx1"/>
                </a:solidFill>
              </a:rPr>
              <a:t>Review abstracts of remaining articles and exclude non-relevant ones</a:t>
            </a:r>
          </a:p>
          <a:p>
            <a:pPr marL="749808" lvl="1" indent="-457200"/>
            <a:r>
              <a:rPr lang="en-ZA" sz="2200" dirty="0">
                <a:solidFill>
                  <a:schemeClr val="tx1"/>
                </a:solidFill>
              </a:rPr>
              <a:t>Review full text of articles and exclude non-relevant ones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Extract </a:t>
            </a:r>
            <a:r>
              <a:rPr lang="en-ZA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information from all relevant articles </a:t>
            </a:r>
            <a:endParaRPr lang="en-ZA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749808" lvl="1" indent="-457200">
              <a:lnSpc>
                <a:spcPct val="100000"/>
              </a:lnSpc>
            </a:pPr>
            <a:r>
              <a:rPr lang="en-ZA" sz="2200" dirty="0" smtClean="0">
                <a:solidFill>
                  <a:schemeClr val="tx1"/>
                </a:solidFill>
              </a:rPr>
              <a:t>Excel spreadsheet</a:t>
            </a:r>
          </a:p>
          <a:p>
            <a:pPr marL="749808" lvl="1" indent="-457200">
              <a:lnSpc>
                <a:spcPct val="100000"/>
              </a:lnSpc>
            </a:pPr>
            <a:r>
              <a:rPr lang="en-ZA" sz="2200" dirty="0" smtClean="0">
                <a:solidFill>
                  <a:schemeClr val="tx1"/>
                </a:solidFill>
              </a:rPr>
              <a:t>Review trends in data </a:t>
            </a:r>
            <a:endParaRPr lang="en-Z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03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Summary of articles found and analysed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ZA" sz="2400" dirty="0" smtClean="0">
                <a:solidFill>
                  <a:schemeClr val="tx1"/>
                </a:solidFill>
              </a:rPr>
              <a:t>Collected </a:t>
            </a:r>
            <a:r>
              <a:rPr lang="en-ZA" sz="2400" dirty="0">
                <a:solidFill>
                  <a:schemeClr val="tx1"/>
                </a:solidFill>
              </a:rPr>
              <a:t>and reviewed 83 </a:t>
            </a:r>
            <a:r>
              <a:rPr lang="en-ZA" sz="2400" dirty="0" smtClean="0">
                <a:solidFill>
                  <a:schemeClr val="tx1"/>
                </a:solidFill>
              </a:rPr>
              <a:t>full text articles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 smtClean="0">
                <a:solidFill>
                  <a:schemeClr val="tx1"/>
                </a:solidFill>
              </a:rPr>
              <a:t>60 were excluded as not relevant </a:t>
            </a:r>
            <a:r>
              <a:rPr lang="en-ZA" sz="2100" dirty="0" smtClean="0">
                <a:solidFill>
                  <a:schemeClr val="tx1"/>
                </a:solidFill>
              </a:rPr>
              <a:t>(reporting on MH scale validation, about policy, not reporting clear functional limitation examples, etc.)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 smtClean="0">
                <a:solidFill>
                  <a:schemeClr val="tx1"/>
                </a:solidFill>
              </a:rPr>
              <a:t>All English papers (for now)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 smtClean="0">
                <a:solidFill>
                  <a:schemeClr val="tx1"/>
                </a:solidFill>
              </a:rPr>
              <a:t>23 were reviewed as relevant: </a:t>
            </a:r>
          </a:p>
          <a:p>
            <a:pPr marL="749808" lvl="1" indent="-457200"/>
            <a:r>
              <a:rPr lang="en-ZA" sz="2200" dirty="0" smtClean="0">
                <a:solidFill>
                  <a:schemeClr val="tx1"/>
                </a:solidFill>
              </a:rPr>
              <a:t>Focused on common or severe mental illness</a:t>
            </a:r>
          </a:p>
          <a:p>
            <a:pPr marL="749808" lvl="1" indent="-457200"/>
            <a:r>
              <a:rPr lang="en-ZA" sz="2200" dirty="0" smtClean="0">
                <a:solidFill>
                  <a:schemeClr val="tx1"/>
                </a:solidFill>
              </a:rPr>
              <a:t>Described functional status directly related to the mental illness</a:t>
            </a:r>
          </a:p>
          <a:p>
            <a:pPr marL="749808" lvl="1" indent="-457200">
              <a:lnSpc>
                <a:spcPct val="110000"/>
              </a:lnSpc>
            </a:pPr>
            <a:r>
              <a:rPr lang="en-ZA" sz="2200" dirty="0" smtClean="0">
                <a:solidFill>
                  <a:schemeClr val="tx1"/>
                </a:solidFill>
              </a:rPr>
              <a:t>Identified clear domains that are difficult for people with mental illness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>
                <a:solidFill>
                  <a:schemeClr val="tx1"/>
                </a:solidFill>
              </a:rPr>
              <a:t>Excluded: </a:t>
            </a:r>
          </a:p>
          <a:p>
            <a:pPr marL="749808" lvl="1" indent="-457200">
              <a:lnSpc>
                <a:spcPct val="100000"/>
              </a:lnSpc>
            </a:pPr>
            <a:r>
              <a:rPr lang="en-ZA" sz="2200" dirty="0">
                <a:solidFill>
                  <a:schemeClr val="tx1"/>
                </a:solidFill>
              </a:rPr>
              <a:t>Intellectual impairments</a:t>
            </a:r>
          </a:p>
          <a:p>
            <a:pPr marL="749808" lvl="1" indent="-457200">
              <a:lnSpc>
                <a:spcPct val="100000"/>
              </a:lnSpc>
            </a:pPr>
            <a:r>
              <a:rPr lang="en-ZA" sz="2200" dirty="0">
                <a:solidFill>
                  <a:schemeClr val="tx1"/>
                </a:solidFill>
              </a:rPr>
              <a:t>Alcohol and drug abuse</a:t>
            </a:r>
          </a:p>
          <a:p>
            <a:pPr marL="749808" lvl="1" indent="-457200">
              <a:lnSpc>
                <a:spcPct val="100000"/>
              </a:lnSpc>
            </a:pPr>
            <a:r>
              <a:rPr lang="en-ZA" sz="2200" dirty="0">
                <a:solidFill>
                  <a:schemeClr val="tx1"/>
                </a:solidFill>
              </a:rPr>
              <a:t>dementia</a:t>
            </a:r>
          </a:p>
          <a:p>
            <a:pPr marL="457200" indent="-457200"/>
            <a:endParaRPr lang="en-ZA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45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15" y="286604"/>
            <a:ext cx="8680360" cy="1450757"/>
          </a:xfrm>
        </p:spPr>
        <p:txBody>
          <a:bodyPr>
            <a:normAutofit fontScale="90000"/>
          </a:bodyPr>
          <a:lstStyle/>
          <a:p>
            <a:r>
              <a:rPr lang="en-ZA" dirty="0">
                <a:solidFill>
                  <a:schemeClr val="tx1"/>
                </a:solidFill>
              </a:rPr>
              <a:t>Primary </a:t>
            </a:r>
            <a:r>
              <a:rPr lang="en-ZA" dirty="0" smtClean="0">
                <a:solidFill>
                  <a:schemeClr val="tx1"/>
                </a:solidFill>
              </a:rPr>
              <a:t>types </a:t>
            </a:r>
            <a:r>
              <a:rPr lang="en-ZA" dirty="0">
                <a:solidFill>
                  <a:schemeClr val="tx1"/>
                </a:solidFill>
              </a:rPr>
              <a:t>of mental </a:t>
            </a:r>
            <a:r>
              <a:rPr lang="en-ZA" dirty="0" smtClean="0">
                <a:solidFill>
                  <a:schemeClr val="tx1"/>
                </a:solidFill>
              </a:rPr>
              <a:t>disorder/ illness addressed (i.e</a:t>
            </a:r>
            <a:r>
              <a:rPr lang="en-ZA" dirty="0">
                <a:solidFill>
                  <a:schemeClr val="tx1"/>
                </a:solidFill>
              </a:rPr>
              <a:t>. the   </a:t>
            </a:r>
            <a:r>
              <a:rPr lang="en-ZA" dirty="0" smtClean="0">
                <a:solidFill>
                  <a:schemeClr val="tx1"/>
                </a:solidFill>
              </a:rPr>
              <a:t>diagnosis)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737361"/>
            <a:ext cx="7543801" cy="47020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ZA" sz="2400" b="1" dirty="0" smtClean="0">
              <a:solidFill>
                <a:srgbClr val="FF0000"/>
              </a:solidFill>
            </a:endParaRPr>
          </a:p>
          <a:p>
            <a:pPr marL="749808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ZA" sz="4200" dirty="0" smtClean="0">
                <a:solidFill>
                  <a:schemeClr val="tx1"/>
                </a:solidFill>
              </a:rPr>
              <a:t>Anxiety</a:t>
            </a:r>
          </a:p>
          <a:p>
            <a:pPr marL="749808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ZA" sz="4200" dirty="0" smtClean="0">
                <a:solidFill>
                  <a:schemeClr val="tx1"/>
                </a:solidFill>
              </a:rPr>
              <a:t>Severe anxiety</a:t>
            </a:r>
          </a:p>
          <a:p>
            <a:pPr marL="749808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ZA" sz="4200" dirty="0">
                <a:solidFill>
                  <a:schemeClr val="tx1"/>
                </a:solidFill>
              </a:rPr>
              <a:t>Depression (mild to moderate)</a:t>
            </a:r>
          </a:p>
          <a:p>
            <a:pPr marL="749808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ZA" sz="4200" dirty="0">
                <a:solidFill>
                  <a:schemeClr val="tx1"/>
                </a:solidFill>
              </a:rPr>
              <a:t>Major depression</a:t>
            </a:r>
          </a:p>
          <a:p>
            <a:pPr marL="749808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ZA" sz="4200" dirty="0" smtClean="0">
                <a:solidFill>
                  <a:schemeClr val="tx1"/>
                </a:solidFill>
              </a:rPr>
              <a:t>Post </a:t>
            </a:r>
            <a:r>
              <a:rPr lang="en-ZA" sz="4200" dirty="0">
                <a:solidFill>
                  <a:schemeClr val="tx1"/>
                </a:solidFill>
              </a:rPr>
              <a:t>Traumatic Syndrome Disorder (PTSD)</a:t>
            </a:r>
          </a:p>
          <a:p>
            <a:pPr marL="749808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ZA" sz="4200" dirty="0">
                <a:solidFill>
                  <a:schemeClr val="tx1"/>
                </a:solidFill>
              </a:rPr>
              <a:t>Psychosis (e.g. schizophrenia)</a:t>
            </a:r>
          </a:p>
          <a:p>
            <a:pPr marL="749808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ZA" sz="4200" dirty="0" smtClean="0">
                <a:solidFill>
                  <a:schemeClr val="tx1"/>
                </a:solidFill>
              </a:rPr>
              <a:t>Bipolar </a:t>
            </a:r>
            <a:r>
              <a:rPr lang="en-ZA" sz="4200" dirty="0">
                <a:solidFill>
                  <a:schemeClr val="tx1"/>
                </a:solidFill>
              </a:rPr>
              <a:t>mood disorder</a:t>
            </a:r>
          </a:p>
          <a:p>
            <a:pPr marL="749808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ZA" sz="4200" dirty="0">
                <a:solidFill>
                  <a:schemeClr val="tx1"/>
                </a:solidFill>
              </a:rPr>
              <a:t>Obsessive Compulsive Disorder (OCD)</a:t>
            </a:r>
          </a:p>
          <a:p>
            <a:pPr marL="749808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ZA" sz="4200" dirty="0" smtClean="0">
                <a:solidFill>
                  <a:schemeClr val="tx1"/>
                </a:solidFill>
              </a:rPr>
              <a:t>Other (e.g. personality disorder, somatoform disorders, phobia, panic disorder)</a:t>
            </a:r>
            <a:r>
              <a:rPr lang="en-ZA" sz="4200" dirty="0">
                <a:solidFill>
                  <a:schemeClr val="tx1"/>
                </a:solidFill>
              </a:rPr>
              <a:t/>
            </a:r>
            <a:br>
              <a:rPr lang="en-ZA" sz="4200" dirty="0">
                <a:solidFill>
                  <a:schemeClr val="tx1"/>
                </a:solidFill>
              </a:rPr>
            </a:br>
            <a:r>
              <a:rPr lang="en-ZA" sz="2400" dirty="0">
                <a:solidFill>
                  <a:schemeClr val="accent1"/>
                </a:solidFill>
              </a:rPr>
              <a:t/>
            </a:r>
            <a:br>
              <a:rPr lang="en-ZA" sz="2400" dirty="0">
                <a:solidFill>
                  <a:schemeClr val="accent1"/>
                </a:solidFill>
              </a:rPr>
            </a:br>
            <a:r>
              <a:rPr lang="en-ZA" dirty="0" smtClean="0"/>
              <a:t> </a:t>
            </a: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99665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251972"/>
              </p:ext>
            </p:extLst>
          </p:nvPr>
        </p:nvGraphicFramePr>
        <p:xfrm>
          <a:off x="553791" y="489397"/>
          <a:ext cx="8049295" cy="5460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70978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2566</TotalTime>
  <Words>1053</Words>
  <Application>Microsoft Office PowerPoint</Application>
  <PresentationFormat>On-screen Show (4:3)</PresentationFormat>
  <Paragraphs>220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Retrospect</vt:lpstr>
      <vt:lpstr>Mental health workgroup</vt:lpstr>
      <vt:lpstr>Session structure</vt:lpstr>
      <vt:lpstr>Purpose </vt:lpstr>
      <vt:lpstr>Strategy for ensuring adequate coverage</vt:lpstr>
      <vt:lpstr>Scoping review: functioning and mental disorders</vt:lpstr>
      <vt:lpstr>Search strategy</vt:lpstr>
      <vt:lpstr>Summary of articles found and analysed</vt:lpstr>
      <vt:lpstr>Primary types of mental disorder/ illness addressed (i.e. the   diagnosis)</vt:lpstr>
      <vt:lpstr>PowerPoint Presentation</vt:lpstr>
      <vt:lpstr>Description of studies reviewed</vt:lpstr>
      <vt:lpstr>PowerPoint Presentation</vt:lpstr>
      <vt:lpstr>PowerPoint Presentation</vt:lpstr>
      <vt:lpstr>PowerPoint Presentation</vt:lpstr>
      <vt:lpstr>Psychosis</vt:lpstr>
      <vt:lpstr>Bipolar mood disorder</vt:lpstr>
      <vt:lpstr>Obsessive Compulsive Disorder (OCD)</vt:lpstr>
      <vt:lpstr>Severe mental disorders in general AL/PRs</vt:lpstr>
      <vt:lpstr>Severe mental disorders in general EFs</vt:lpstr>
      <vt:lpstr>Some recommendations</vt:lpstr>
      <vt:lpstr>What next? </vt:lpstr>
      <vt:lpstr>Workplan for 2017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Margie</dc:creator>
  <cp:lastModifiedBy>Emma Bird</cp:lastModifiedBy>
  <cp:revision>82</cp:revision>
  <dcterms:created xsi:type="dcterms:W3CDTF">2015-10-16T06:13:27Z</dcterms:created>
  <dcterms:modified xsi:type="dcterms:W3CDTF">2016-12-19T11:23:59Z</dcterms:modified>
</cp:coreProperties>
</file>