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6" r:id="rId4"/>
    <p:sldId id="257" r:id="rId5"/>
    <p:sldId id="271" r:id="rId6"/>
    <p:sldId id="258" r:id="rId7"/>
    <p:sldId id="260" r:id="rId8"/>
    <p:sldId id="261" r:id="rId9"/>
    <p:sldId id="263" r:id="rId10"/>
    <p:sldId id="269" r:id="rId11"/>
    <p:sldId id="270" r:id="rId12"/>
    <p:sldId id="277" r:id="rId13"/>
    <p:sldId id="280" r:id="rId14"/>
    <p:sldId id="262" r:id="rId15"/>
    <p:sldId id="284" r:id="rId16"/>
    <p:sldId id="264" r:id="rId17"/>
    <p:sldId id="273" r:id="rId18"/>
    <p:sldId id="274" r:id="rId19"/>
    <p:sldId id="285" r:id="rId20"/>
    <p:sldId id="286" r:id="rId21"/>
    <p:sldId id="265" r:id="rId22"/>
    <p:sldId id="26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Madans" initials="JM" lastIdx="43" clrIdx="0">
    <p:extLst>
      <p:ext uri="{19B8F6BF-5375-455C-9EA6-DF929625EA0E}">
        <p15:presenceInfo xmlns:p15="http://schemas.microsoft.com/office/powerpoint/2012/main" userId="933cd1dea7d96209" providerId="Windows Live"/>
      </p:ext>
    </p:extLst>
  </p:cmAuthor>
  <p:cmAuthor id="2" name="Ullmann, Heidi (CDC/DDPHSS/NCHS/DAE)" initials="UH(" lastIdx="15" clrIdx="1">
    <p:extLst>
      <p:ext uri="{19B8F6BF-5375-455C-9EA6-DF929625EA0E}">
        <p15:presenceInfo xmlns:p15="http://schemas.microsoft.com/office/powerpoint/2012/main" userId="S::qot4@cdc.gov::ce93757a-4daf-4917-9f47-515c8db316c3" providerId="AD"/>
      </p:ext>
    </p:extLst>
  </p:cmAuthor>
  <p:cmAuthor id="3" name="Weeks, Julie A. (CDC/DDPHSS/NCHS/DAE)" initials="WJA(" lastIdx="2" clrIdx="2">
    <p:extLst>
      <p:ext uri="{19B8F6BF-5375-455C-9EA6-DF929625EA0E}">
        <p15:presenceInfo xmlns:p15="http://schemas.microsoft.com/office/powerpoint/2012/main" userId="S::jad3@cdc.gov::1f17309e-9d9c-4216-b411-1b8f099c3ca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7C8550-B687-4C31-8D6D-3BFE6C40B92F}" v="30" dt="2021-05-27T15:07:20.2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2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dc-my.sharepoint.com/personal/qot4_cdc_gov/Documents/Documents/WG/Misc/Copy%20of%20Crude%20and%20AA%20Disability%20Prevalence%20US%20Kenya%20Phillipines_with%20formul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dc-my.sharepoint.com/personal/qot4_cdc_gov/Documents/Documents/WG/Misc/Copy%20of%20Crude%20and%20AA%20Disability%20Prevalence%20US%20Kenya%20Phillipines_with%20formula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cdc-my.sharepoint.com/personal/qot4_cdc_gov/Documents/Documents/WG/Misc/Copy%20of%20Crude%20and%20AA%20Disability%20Prevalence%20US%20Kenya%20Phillipines_with%20formul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cdc-my.sharepoint.com/personal/qot4_cdc_gov/Documents/Documents/WG/Misc/Copy%20of%20Crude%20and%20AA%20Disability%20Prevalence%20US%20Kenya%20Phillipines_with%20formula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cdc-my.sharepoint.com/personal/qot4_cdc_gov/Documents/Documents/WG/Misc/Copy%20of%20Crude%20and%20AA%20Disability%20Prevalence%20US%20Kenya%20Phillipines_with%20formula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cdc-my.sharepoint.com/personal/qot4_cdc_gov/Documents/Documents/WG/Misc/Copy%20of%20Crude%20and%20AA%20Disability%20Prevalence%20US%20Kenya%20Phillipines_with%20formula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'Figure 2'!$B$3</c:f>
              <c:strCache>
                <c:ptCount val="1"/>
                <c:pt idx="0">
                  <c:v>Crude disability rate</c:v>
                </c:pt>
              </c:strCache>
            </c:strRef>
          </c:tx>
          <c:spPr>
            <a:solidFill>
              <a:schemeClr val="accent1"/>
            </a:solidFill>
            <a:ln w="76200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762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273-4DC1-9AB4-53F6558380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2'!$A$4:$A$5</c:f>
              <c:strCache>
                <c:ptCount val="2"/>
                <c:pt idx="0">
                  <c:v>Country A</c:v>
                </c:pt>
                <c:pt idx="1">
                  <c:v>Country C</c:v>
                </c:pt>
              </c:strCache>
            </c:strRef>
          </c:cat>
          <c:val>
            <c:numRef>
              <c:f>'Figure 2'!$B$4:$B$5</c:f>
              <c:numCache>
                <c:formatCode>General</c:formatCode>
                <c:ptCount val="2"/>
                <c:pt idx="0">
                  <c:v>1.8</c:v>
                </c:pt>
                <c:pt idx="1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73-4DC1-9AB4-53F655838022}"/>
            </c:ext>
          </c:extLst>
        </c:ser>
        <c:ser>
          <c:idx val="1"/>
          <c:order val="1"/>
          <c:tx>
            <c:strRef>
              <c:f>'Figure 2'!$C$3</c:f>
              <c:strCache>
                <c:ptCount val="1"/>
                <c:pt idx="0">
                  <c:v>Age-Adjusted rate (using Country C distribution for Country A, and Country A distribution for Country C)</c:v>
                </c:pt>
              </c:strCache>
            </c:strRef>
          </c:tx>
          <c:spPr>
            <a:solidFill>
              <a:schemeClr val="accent2"/>
            </a:solidFill>
            <a:ln w="47625">
              <a:solidFill>
                <a:schemeClr val="accent6">
                  <a:lumMod val="60000"/>
                  <a:lumOff val="4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dkDnDiag">
                <a:fgClr>
                  <a:schemeClr val="accent1"/>
                </a:fgClr>
                <a:bgClr>
                  <a:schemeClr val="bg1"/>
                </a:bgClr>
              </a:pattFill>
              <a:ln w="7620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273-4DC1-9AB4-53F655838022}"/>
              </c:ext>
            </c:extLst>
          </c:dPt>
          <c:dPt>
            <c:idx val="1"/>
            <c:invertIfNegative val="0"/>
            <c:bubble3D val="0"/>
            <c:spPr>
              <a:pattFill prst="dkDnDiag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762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4273-4DC1-9AB4-53F6558380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2'!$A$4:$A$5</c:f>
              <c:strCache>
                <c:ptCount val="2"/>
                <c:pt idx="0">
                  <c:v>Country A</c:v>
                </c:pt>
                <c:pt idx="1">
                  <c:v>Country C</c:v>
                </c:pt>
              </c:strCache>
            </c:strRef>
          </c:cat>
          <c:val>
            <c:numRef>
              <c:f>'Figure 2'!$C$4:$C$5</c:f>
              <c:numCache>
                <c:formatCode>0.0</c:formatCode>
                <c:ptCount val="2"/>
                <c:pt idx="0">
                  <c:v>4.2628347527883559</c:v>
                </c:pt>
                <c:pt idx="1">
                  <c:v>5.0698658070933522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273-4DC1-9AB4-53F6558380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2495344"/>
        <c:axId val="1239999216"/>
      </c:barChart>
      <c:catAx>
        <c:axId val="18249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9999216"/>
        <c:crosses val="autoZero"/>
        <c:auto val="1"/>
        <c:lblAlgn val="ctr"/>
        <c:lblOffset val="100"/>
        <c:noMultiLvlLbl val="0"/>
      </c:catAx>
      <c:valAx>
        <c:axId val="123999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49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8737820443677419E-2"/>
          <c:y val="0.76060640950187308"/>
          <c:w val="0.9288890087369216"/>
          <c:h val="0.21292189089430366"/>
        </c:manualLayout>
      </c:layout>
      <c:overlay val="0"/>
      <c:spPr>
        <a:noFill/>
        <a:ln cmpd="sng"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'Figure 1'!$A$3</c:f>
              <c:strCache>
                <c:ptCount val="1"/>
                <c:pt idx="0">
                  <c:v>Country 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1'!$B$2:$C$2</c:f>
              <c:strCache>
                <c:ptCount val="2"/>
                <c:pt idx="0">
                  <c:v>5 years and over</c:v>
                </c:pt>
                <c:pt idx="1">
                  <c:v>18 years and over</c:v>
                </c:pt>
              </c:strCache>
            </c:strRef>
          </c:cat>
          <c:val>
            <c:numRef>
              <c:f>'Figure 1'!$B$3:$C$3</c:f>
              <c:numCache>
                <c:formatCode>General</c:formatCode>
                <c:ptCount val="2"/>
                <c:pt idx="0">
                  <c:v>1.8</c:v>
                </c:pt>
                <c:pt idx="1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33-4815-86AF-874937E1DFE4}"/>
            </c:ext>
          </c:extLst>
        </c:ser>
        <c:ser>
          <c:idx val="1"/>
          <c:order val="1"/>
          <c:tx>
            <c:strRef>
              <c:f>'Figure 1'!$A$4</c:f>
              <c:strCache>
                <c:ptCount val="1"/>
                <c:pt idx="0">
                  <c:v>Country 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1'!$B$2:$C$2</c:f>
              <c:strCache>
                <c:ptCount val="2"/>
                <c:pt idx="0">
                  <c:v>5 years and over</c:v>
                </c:pt>
                <c:pt idx="1">
                  <c:v>18 years and over</c:v>
                </c:pt>
              </c:strCache>
            </c:strRef>
          </c:cat>
          <c:val>
            <c:numRef>
              <c:f>'Figure 1'!$B$4:$C$4</c:f>
              <c:numCache>
                <c:formatCode>General</c:formatCode>
                <c:ptCount val="2"/>
                <c:pt idx="1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33-4815-86AF-874937E1DFE4}"/>
            </c:ext>
          </c:extLst>
        </c:ser>
        <c:ser>
          <c:idx val="2"/>
          <c:order val="2"/>
          <c:tx>
            <c:strRef>
              <c:f>'Figure 1'!$A$5</c:f>
              <c:strCache>
                <c:ptCount val="1"/>
                <c:pt idx="0">
                  <c:v>Country C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C8969175-CC35-41C3-B2EC-C939994CCFED}" type="VALUE">
                      <a:rPr lang="en-US" smtClean="0"/>
                      <a:pPr/>
                      <a:t>[VALUE]</a:t>
                    </a:fld>
                    <a:r>
                      <a:rPr lang="en-US"/>
                      <a:t>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633-4815-86AF-874937E1DF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1'!$B$2:$C$2</c:f>
              <c:strCache>
                <c:ptCount val="2"/>
                <c:pt idx="0">
                  <c:v>5 years and over</c:v>
                </c:pt>
                <c:pt idx="1">
                  <c:v>18 years and over</c:v>
                </c:pt>
              </c:strCache>
            </c:strRef>
          </c:cat>
          <c:val>
            <c:numRef>
              <c:f>'Figure 1'!$B$5:$C$5</c:f>
              <c:numCache>
                <c:formatCode>General</c:formatCode>
                <c:ptCount val="2"/>
                <c:pt idx="0">
                  <c:v>8.1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33-4815-86AF-874937E1DF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2293696"/>
        <c:axId val="1239997968"/>
      </c:barChart>
      <c:catAx>
        <c:axId val="30229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9997968"/>
        <c:crosses val="autoZero"/>
        <c:auto val="1"/>
        <c:lblAlgn val="ctr"/>
        <c:lblOffset val="100"/>
        <c:noMultiLvlLbl val="0"/>
      </c:catAx>
      <c:valAx>
        <c:axId val="123999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29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'Figure 2'!$B$3</c:f>
              <c:strCache>
                <c:ptCount val="1"/>
                <c:pt idx="0">
                  <c:v>Crude disability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D2D-4DDE-B5EE-0521329E27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2'!$A$4:$A$5</c:f>
              <c:strCache>
                <c:ptCount val="2"/>
                <c:pt idx="0">
                  <c:v>Country A</c:v>
                </c:pt>
                <c:pt idx="1">
                  <c:v>Country C</c:v>
                </c:pt>
              </c:strCache>
            </c:strRef>
          </c:cat>
          <c:val>
            <c:numRef>
              <c:f>'Figure 2'!$B$4:$B$5</c:f>
              <c:numCache>
                <c:formatCode>General</c:formatCode>
                <c:ptCount val="2"/>
                <c:pt idx="0">
                  <c:v>1.8</c:v>
                </c:pt>
                <c:pt idx="1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2D-4DDE-B5EE-0521329E2716}"/>
            </c:ext>
          </c:extLst>
        </c:ser>
        <c:ser>
          <c:idx val="1"/>
          <c:order val="1"/>
          <c:tx>
            <c:strRef>
              <c:f>'Figure 2'!$C$3</c:f>
              <c:strCache>
                <c:ptCount val="1"/>
                <c:pt idx="0">
                  <c:v>Age-Adjusted rate (using Country C distribution for Country A, and Country A distribution for Country C)</c:v>
                </c:pt>
              </c:strCache>
            </c:strRef>
          </c:tx>
          <c:spPr>
            <a:solidFill>
              <a:schemeClr val="accent2"/>
            </a:solidFill>
            <a:ln w="38100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dkDnDiag">
                <a:fgClr>
                  <a:schemeClr val="accent1"/>
                </a:fgClr>
                <a:bgClr>
                  <a:schemeClr val="bg1"/>
                </a:bgClr>
              </a:pattFill>
              <a:ln w="38100"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2D-4DDE-B5EE-0521329E2716}"/>
              </c:ext>
            </c:extLst>
          </c:dPt>
          <c:dPt>
            <c:idx val="1"/>
            <c:invertIfNegative val="0"/>
            <c:bubble3D val="0"/>
            <c:spPr>
              <a:pattFill prst="dkDnDiag">
                <a:fgClr>
                  <a:schemeClr val="accent6"/>
                </a:fgClr>
                <a:bgClr>
                  <a:schemeClr val="bg1"/>
                </a:bgClr>
              </a:pattFill>
              <a:ln w="381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2D-4DDE-B5EE-0521329E27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2'!$A$4:$A$5</c:f>
              <c:strCache>
                <c:ptCount val="2"/>
                <c:pt idx="0">
                  <c:v>Country A</c:v>
                </c:pt>
                <c:pt idx="1">
                  <c:v>Country C</c:v>
                </c:pt>
              </c:strCache>
            </c:strRef>
          </c:cat>
          <c:val>
            <c:numRef>
              <c:f>'Figure 2'!$C$4:$C$5</c:f>
              <c:numCache>
                <c:formatCode>0.0</c:formatCode>
                <c:ptCount val="2"/>
                <c:pt idx="0">
                  <c:v>4.2628347527883559</c:v>
                </c:pt>
                <c:pt idx="1">
                  <c:v>5.0698658070933522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2D-4DDE-B5EE-0521329E27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2495344"/>
        <c:axId val="1239999216"/>
      </c:barChart>
      <c:catAx>
        <c:axId val="18249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9999216"/>
        <c:crosses val="autoZero"/>
        <c:auto val="1"/>
        <c:lblAlgn val="ctr"/>
        <c:lblOffset val="100"/>
        <c:noMultiLvlLbl val="0"/>
      </c:catAx>
      <c:valAx>
        <c:axId val="123999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49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CFD-4679-9447-0E66EBC88F8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>
                    <a:alpha val="87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FD-4679-9447-0E66EBC88F8F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9.0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CFD-4679-9447-0E66EBC88F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17'!$A$1:$C$1</c:f>
              <c:strCache>
                <c:ptCount val="3"/>
                <c:pt idx="0">
                  <c:v>Country A</c:v>
                </c:pt>
                <c:pt idx="1">
                  <c:v>Country B</c:v>
                </c:pt>
                <c:pt idx="2">
                  <c:v>Country C</c:v>
                </c:pt>
              </c:strCache>
            </c:strRef>
          </c:cat>
          <c:val>
            <c:numRef>
              <c:f>'Slide 17'!$A$2:$C$2</c:f>
              <c:numCache>
                <c:formatCode>General</c:formatCode>
                <c:ptCount val="3"/>
                <c:pt idx="0">
                  <c:v>2.4</c:v>
                </c:pt>
                <c:pt idx="1">
                  <c:v>9.1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FD-4679-9447-0E66EBC88F8F}"/>
            </c:ext>
          </c:extLst>
        </c:ser>
        <c:ser>
          <c:idx val="1"/>
          <c:order val="1"/>
          <c:spPr>
            <a:pattFill prst="dk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dkDnDiag">
                <a:fgClr>
                  <a:schemeClr val="accent1"/>
                </a:fgClr>
                <a:bgClr>
                  <a:schemeClr val="bg1"/>
                </a:bgClr>
              </a:pattFill>
              <a:ln w="3810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DCFD-4679-9447-0E66EBC88F8F}"/>
              </c:ext>
            </c:extLst>
          </c:dPt>
          <c:dPt>
            <c:idx val="1"/>
            <c:invertIfNegative val="0"/>
            <c:bubble3D val="0"/>
            <c:spPr>
              <a:pattFill prst="dkDnDiag">
                <a:fgClr>
                  <a:schemeClr val="accent2"/>
                </a:fgClr>
                <a:bgClr>
                  <a:schemeClr val="bg1"/>
                </a:bgClr>
              </a:pattFill>
              <a:ln w="381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DCFD-4679-9447-0E66EBC88F8F}"/>
              </c:ext>
            </c:extLst>
          </c:dPt>
          <c:dPt>
            <c:idx val="2"/>
            <c:invertIfNegative val="0"/>
            <c:bubble3D val="0"/>
            <c:spPr>
              <a:pattFill prst="dkDnDiag">
                <a:fgClr>
                  <a:schemeClr val="accent6"/>
                </a:fgClr>
                <a:bgClr>
                  <a:schemeClr val="bg1"/>
                </a:bgClr>
              </a:pattFill>
              <a:ln w="381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DCFD-4679-9447-0E66EBC88F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17'!$A$1:$C$1</c:f>
              <c:strCache>
                <c:ptCount val="3"/>
                <c:pt idx="0">
                  <c:v>Country A</c:v>
                </c:pt>
                <c:pt idx="1">
                  <c:v>Country B</c:v>
                </c:pt>
                <c:pt idx="2">
                  <c:v>Country C</c:v>
                </c:pt>
              </c:strCache>
            </c:strRef>
          </c:cat>
          <c:val>
            <c:numRef>
              <c:f>'Slide 17'!$A$3:$C$3</c:f>
              <c:numCache>
                <c:formatCode>General</c:formatCode>
                <c:ptCount val="3"/>
                <c:pt idx="0">
                  <c:v>3.4</c:v>
                </c:pt>
                <c:pt idx="1">
                  <c:v>6.7</c:v>
                </c:pt>
                <c:pt idx="2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CFD-4679-9447-0E66EBC88F8F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dkDnDiag">
                <a:fgClr>
                  <a:schemeClr val="accent1"/>
                </a:fgClr>
                <a:bgClr>
                  <a:schemeClr val="bg1"/>
                </a:bgClr>
              </a:pattFill>
              <a:ln w="38100"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CFD-4679-9447-0E66EBC88F8F}"/>
              </c:ext>
            </c:extLst>
          </c:dPt>
          <c:dPt>
            <c:idx val="1"/>
            <c:invertIfNegative val="0"/>
            <c:bubble3D val="0"/>
            <c:spPr>
              <a:pattFill prst="dkDnDiag">
                <a:fgClr>
                  <a:schemeClr val="accent2"/>
                </a:fgClr>
                <a:bgClr>
                  <a:schemeClr val="bg1"/>
                </a:bgClr>
              </a:pattFill>
              <a:ln w="38100"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CFD-4679-9447-0E66EBC88F8F}"/>
              </c:ext>
            </c:extLst>
          </c:dPt>
          <c:dPt>
            <c:idx val="2"/>
            <c:invertIfNegative val="0"/>
            <c:bubble3D val="0"/>
            <c:spPr>
              <a:pattFill prst="dkDnDiag">
                <a:fgClr>
                  <a:schemeClr val="accent6"/>
                </a:fgClr>
                <a:bgClr>
                  <a:schemeClr val="bg1"/>
                </a:bgClr>
              </a:pattFill>
              <a:ln w="3810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CFD-4679-9447-0E66EBC88F8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DCFD-4679-9447-0E66EBC88F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17'!$A$1:$C$1</c:f>
              <c:strCache>
                <c:ptCount val="3"/>
                <c:pt idx="0">
                  <c:v>Country A</c:v>
                </c:pt>
                <c:pt idx="1">
                  <c:v>Country B</c:v>
                </c:pt>
                <c:pt idx="2">
                  <c:v>Country C</c:v>
                </c:pt>
              </c:strCache>
            </c:strRef>
          </c:cat>
          <c:val>
            <c:numRef>
              <c:f>'Slide 17'!$A$4:$C$4</c:f>
              <c:numCache>
                <c:formatCode>General</c:formatCode>
                <c:ptCount val="3"/>
                <c:pt idx="0">
                  <c:v>5</c:v>
                </c:pt>
                <c:pt idx="1">
                  <c:v>12.4</c:v>
                </c:pt>
                <c:pt idx="2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CFD-4679-9447-0E66EBC88F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40559248"/>
        <c:axId val="2123239664"/>
      </c:barChart>
      <c:catAx>
        <c:axId val="194055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3239664"/>
        <c:crosses val="autoZero"/>
        <c:auto val="1"/>
        <c:lblAlgn val="ctr"/>
        <c:lblOffset val="100"/>
        <c:noMultiLvlLbl val="0"/>
      </c:catAx>
      <c:valAx>
        <c:axId val="212323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055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Country 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61-48BD-85F5-C42A9293AA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Sheet2!$B$1:$D$1</c:f>
              <c:strCache>
                <c:ptCount val="3"/>
                <c:pt idx="0">
                  <c:v>Crude rates</c:v>
                </c:pt>
                <c:pt idx="1">
                  <c:v>Country A age distribution</c:v>
                </c:pt>
                <c:pt idx="2">
                  <c:v>Country C age distribution</c:v>
                </c:pt>
              </c:strCache>
            </c:strRef>
          </c:cat>
          <c:val>
            <c:numRef>
              <c:f>Sheet2!$B$2:$D$2</c:f>
              <c:numCache>
                <c:formatCode>General</c:formatCode>
                <c:ptCount val="3"/>
                <c:pt idx="0">
                  <c:v>1.8</c:v>
                </c:pt>
                <c:pt idx="1">
                  <c:v>1.8</c:v>
                </c:pt>
                <c:pt idx="2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61-48BD-85F5-C42A9293AA1D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Country C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pattFill prst="dkDnDiag">
                <a:fgClr>
                  <a:schemeClr val="accent6"/>
                </a:fgClr>
                <a:bgClr>
                  <a:schemeClr val="bg1"/>
                </a:bgClr>
              </a:pattFill>
              <a:ln w="381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861-48BD-85F5-C42A9293AA1D}"/>
              </c:ext>
            </c:extLst>
          </c:dPt>
          <c:dPt>
            <c:idx val="2"/>
            <c:invertIfNegative val="0"/>
            <c:bubble3D val="0"/>
            <c:spPr>
              <a:pattFill prst="dkDnDiag">
                <a:fgClr>
                  <a:schemeClr val="accent1"/>
                </a:fgClr>
                <a:bgClr>
                  <a:schemeClr val="bg1"/>
                </a:bgClr>
              </a:pattFill>
              <a:ln w="38100"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5861-48BD-85F5-C42A9293AA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Sheet2!$B$1:$D$1</c:f>
              <c:strCache>
                <c:ptCount val="3"/>
                <c:pt idx="0">
                  <c:v>Crude rates</c:v>
                </c:pt>
                <c:pt idx="1">
                  <c:v>Country A age distribution</c:v>
                </c:pt>
                <c:pt idx="2">
                  <c:v>Country C age distribution</c:v>
                </c:pt>
              </c:strCache>
            </c:strRef>
          </c:cat>
          <c:val>
            <c:numRef>
              <c:f>Sheet2!$B$3:$D$3</c:f>
              <c:numCache>
                <c:formatCode>General</c:formatCode>
                <c:ptCount val="3"/>
                <c:pt idx="0">
                  <c:v>8.1</c:v>
                </c:pt>
                <c:pt idx="1">
                  <c:v>5.0999999999999996</c:v>
                </c:pt>
                <c:pt idx="2" formatCode="0.0">
                  <c:v>4.26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861-48BD-85F5-C42A9293AA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4341567"/>
        <c:axId val="1144387519"/>
      </c:barChart>
      <c:catAx>
        <c:axId val="1274341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4387519"/>
        <c:crosses val="autoZero"/>
        <c:auto val="1"/>
        <c:lblAlgn val="ctr"/>
        <c:lblOffset val="100"/>
        <c:noMultiLvlLbl val="0"/>
      </c:catAx>
      <c:valAx>
        <c:axId val="1144387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341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18'!$A$2</c:f>
              <c:strCache>
                <c:ptCount val="1"/>
                <c:pt idx="0">
                  <c:v>Country 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32-4C6F-900D-041E712CC55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32-4C6F-900D-041E712CC554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9.0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932-4C6F-900D-041E712CC5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18'!$B$1:$E$1</c:f>
              <c:strCache>
                <c:ptCount val="4"/>
                <c:pt idx="0">
                  <c:v>Crude rates</c:v>
                </c:pt>
                <c:pt idx="1">
                  <c:v>Country A age distribution</c:v>
                </c:pt>
                <c:pt idx="2">
                  <c:v>Country B age distribution</c:v>
                </c:pt>
                <c:pt idx="3">
                  <c:v>Country C age distribution</c:v>
                </c:pt>
              </c:strCache>
            </c:strRef>
          </c:cat>
          <c:val>
            <c:numRef>
              <c:f>'Slide 18'!$B$2:$E$2</c:f>
              <c:numCache>
                <c:formatCode>General</c:formatCode>
                <c:ptCount val="4"/>
                <c:pt idx="0">
                  <c:v>2.4</c:v>
                </c:pt>
                <c:pt idx="1">
                  <c:v>2.4</c:v>
                </c:pt>
                <c:pt idx="2">
                  <c:v>9.1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32-4C6F-900D-041E712CC554}"/>
            </c:ext>
          </c:extLst>
        </c:ser>
        <c:ser>
          <c:idx val="1"/>
          <c:order val="1"/>
          <c:tx>
            <c:strRef>
              <c:f>'Slide 18'!$A$3</c:f>
              <c:strCache>
                <c:ptCount val="1"/>
                <c:pt idx="0">
                  <c:v>Country 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pattFill prst="dkDnDiag">
                <a:fgClr>
                  <a:schemeClr val="accent2"/>
                </a:fgClr>
                <a:bgClr>
                  <a:schemeClr val="bg1"/>
                </a:bgClr>
              </a:pattFill>
              <a:ln w="381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3932-4C6F-900D-041E712CC554}"/>
              </c:ext>
            </c:extLst>
          </c:dPt>
          <c:dPt>
            <c:idx val="2"/>
            <c:invertIfNegative val="0"/>
            <c:bubble3D val="0"/>
            <c:spPr>
              <a:pattFill prst="dkDnDiag">
                <a:fgClr>
                  <a:schemeClr val="accent1"/>
                </a:fgClr>
                <a:bgClr>
                  <a:schemeClr val="bg1"/>
                </a:bgClr>
              </a:pattFill>
              <a:ln w="3810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3932-4C6F-900D-041E712CC554}"/>
              </c:ext>
            </c:extLst>
          </c:dPt>
          <c:dPt>
            <c:idx val="3"/>
            <c:invertIfNegative val="0"/>
            <c:bubble3D val="0"/>
            <c:spPr>
              <a:pattFill prst="dkDnDiag">
                <a:fgClr>
                  <a:schemeClr val="accent1"/>
                </a:fgClr>
                <a:bgClr>
                  <a:schemeClr val="bg1"/>
                </a:bgClr>
              </a:pattFill>
              <a:ln w="38100"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3932-4C6F-900D-041E712CC554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3932-4C6F-900D-041E712CC5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18'!$B$1:$E$1</c:f>
              <c:strCache>
                <c:ptCount val="4"/>
                <c:pt idx="0">
                  <c:v>Crude rates</c:v>
                </c:pt>
                <c:pt idx="1">
                  <c:v>Country A age distribution</c:v>
                </c:pt>
                <c:pt idx="2">
                  <c:v>Country B age distribution</c:v>
                </c:pt>
                <c:pt idx="3">
                  <c:v>Country C age distribution</c:v>
                </c:pt>
              </c:strCache>
            </c:strRef>
          </c:cat>
          <c:val>
            <c:numRef>
              <c:f>'Slide 18'!$B$3:$E$3</c:f>
              <c:numCache>
                <c:formatCode>General</c:formatCode>
                <c:ptCount val="4"/>
                <c:pt idx="0">
                  <c:v>9.1</c:v>
                </c:pt>
                <c:pt idx="1">
                  <c:v>6.7</c:v>
                </c:pt>
                <c:pt idx="2">
                  <c:v>3.4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932-4C6F-900D-041E712CC554}"/>
            </c:ext>
          </c:extLst>
        </c:ser>
        <c:ser>
          <c:idx val="2"/>
          <c:order val="2"/>
          <c:tx>
            <c:strRef>
              <c:f>'Slide 18'!$A$4</c:f>
              <c:strCache>
                <c:ptCount val="1"/>
                <c:pt idx="0">
                  <c:v>Country C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pattFill prst="dkDnDiag">
                <a:fgClr>
                  <a:schemeClr val="accent6"/>
                </a:fgClr>
                <a:bgClr>
                  <a:schemeClr val="bg1"/>
                </a:bgClr>
              </a:pattFill>
              <a:ln w="381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932-4C6F-900D-041E712CC554}"/>
              </c:ext>
            </c:extLst>
          </c:dPt>
          <c:dPt>
            <c:idx val="2"/>
            <c:invertIfNegative val="0"/>
            <c:bubble3D val="0"/>
            <c:spPr>
              <a:pattFill prst="dkDnDiag">
                <a:fgClr>
                  <a:schemeClr val="accent6"/>
                </a:fgClr>
                <a:bgClr>
                  <a:schemeClr val="bg1"/>
                </a:bgClr>
              </a:pattFill>
              <a:ln w="3810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932-4C6F-900D-041E712CC554}"/>
              </c:ext>
            </c:extLst>
          </c:dPt>
          <c:dPt>
            <c:idx val="3"/>
            <c:invertIfNegative val="0"/>
            <c:bubble3D val="0"/>
            <c:spPr>
              <a:pattFill prst="dkDnDiag">
                <a:fgClr>
                  <a:schemeClr val="accent2"/>
                </a:fgClr>
                <a:bgClr>
                  <a:schemeClr val="bg1"/>
                </a:bgClr>
              </a:pattFill>
              <a:ln w="38100"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932-4C6F-900D-041E712CC55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3932-4C6F-900D-041E712CC5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18'!$B$1:$E$1</c:f>
              <c:strCache>
                <c:ptCount val="4"/>
                <c:pt idx="0">
                  <c:v>Crude rates</c:v>
                </c:pt>
                <c:pt idx="1">
                  <c:v>Country A age distribution</c:v>
                </c:pt>
                <c:pt idx="2">
                  <c:v>Country B age distribution</c:v>
                </c:pt>
                <c:pt idx="3">
                  <c:v>Country C age distribution</c:v>
                </c:pt>
              </c:strCache>
            </c:strRef>
          </c:cat>
          <c:val>
            <c:numRef>
              <c:f>'Slide 18'!$B$4:$E$4</c:f>
              <c:numCache>
                <c:formatCode>General</c:formatCode>
                <c:ptCount val="4"/>
                <c:pt idx="0">
                  <c:v>9</c:v>
                </c:pt>
                <c:pt idx="1">
                  <c:v>5.8</c:v>
                </c:pt>
                <c:pt idx="2">
                  <c:v>7.2</c:v>
                </c:pt>
                <c:pt idx="3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932-4C6F-900D-041E712CC5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54209231"/>
        <c:axId val="1144405407"/>
      </c:barChart>
      <c:catAx>
        <c:axId val="1154209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4405407"/>
        <c:crosses val="autoZero"/>
        <c:auto val="1"/>
        <c:lblAlgn val="ctr"/>
        <c:lblOffset val="100"/>
        <c:noMultiLvlLbl val="0"/>
      </c:catAx>
      <c:valAx>
        <c:axId val="1144405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209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latin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F0246-C7FD-40F4-B6AD-828972957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794AB-3A57-40CB-B8C4-7EF4E0940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C8541-1462-46FA-9DF9-305F00E58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DC59-4CDB-4303-9556-AA0A0873A8A5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4317A-908E-42F2-A9F0-E35C7FCD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06508-4C42-4509-B58A-8C2C02FF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FCE8-12D5-4F9E-8D34-BF1A3F393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15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483B1-0EF8-4DBC-BF0F-9C2729853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62CEC-83AF-4B79-83F1-8EE049369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E6C9F-4819-49C4-ACE1-D274497C9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DC59-4CDB-4303-9556-AA0A0873A8A5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C6341-BDAB-4353-AA54-0D654605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7F093-CA86-43EA-93B8-136CF425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FCE8-12D5-4F9E-8D34-BF1A3F393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3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0A1D03-E806-44A3-AF0A-7F135EAA11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9878B6-FBC0-4BBE-AD6E-333228AB8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0B2C1-2164-42BA-A716-8611A293D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DC59-4CDB-4303-9556-AA0A0873A8A5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6D806-DCFE-43DE-997F-F7038E887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A9A3D-2ADB-4F25-836D-AFB6AD59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FCE8-12D5-4F9E-8D34-BF1A3F393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6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F3623-CC82-41E6-B1A7-0E52C2AA2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50FD7-639B-49E2-AE5B-D9E629DD6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C42C8-1D41-4E58-8EE8-6C6E3FC60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DC59-4CDB-4303-9556-AA0A0873A8A5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A682D-2EBA-4B0A-BEEC-41BA1D12B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3DDC5-F15A-4CDF-ABCE-C5CA7FF10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FCE8-12D5-4F9E-8D34-BF1A3F393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3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F4AB3-4A76-4B05-9983-E7783130A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C1233-6676-479D-BAE7-085225874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A08CA-FB1E-4567-99BD-92A0D8D3F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DC59-4CDB-4303-9556-AA0A0873A8A5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D00A0-C2A2-4F1E-8D33-2D6325E65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8D12B-EBC3-4A72-B809-6B312ACF7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FCE8-12D5-4F9E-8D34-BF1A3F393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2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EFC63-599A-4B22-A812-1DBE71230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48C9E-DFE2-4FE6-ADA2-C783FF1AA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59775-1DD4-4F2B-ABA1-4BAC2F539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41AB0-3C0D-4FDC-8B14-3BDB2205D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DC59-4CDB-4303-9556-AA0A0873A8A5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A6B22-5985-4CE5-9DB4-66CC7BCF1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29D783-8649-4243-BDE7-33D89CBE5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FCE8-12D5-4F9E-8D34-BF1A3F393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6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A32A8-634B-4598-A9D9-DAFDF0CF8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6CFD3-A22F-4F6A-9ECB-0E3012E2B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A4852-CA50-4291-A872-FB761072E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8786FA-26F1-4491-B969-2397EC89F9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7CDA0-4B33-403C-B89A-E35790E24B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34075F-222E-4D5C-9304-E1DC6A796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DC59-4CDB-4303-9556-AA0A0873A8A5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D440D7-2FB9-4686-9650-93D21E38B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F1E38D-7617-4B35-AAE8-1FC65CF01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FCE8-12D5-4F9E-8D34-BF1A3F393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E31C4-401A-4B9F-9CF7-9211D5FF8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0A3920-CC50-4A41-87C3-333EAF126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DC59-4CDB-4303-9556-AA0A0873A8A5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27ACF8-D489-4BDE-AE44-40A81F1F4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655A3D-4068-4F73-9E87-60EE1FBA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FCE8-12D5-4F9E-8D34-BF1A3F393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6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341C34-B710-4B35-875C-81D7CDA5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DC59-4CDB-4303-9556-AA0A0873A8A5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2DD160-CDBC-4C53-A800-090949BC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91ADA-450C-41E2-9CBE-C1753227D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FCE8-12D5-4F9E-8D34-BF1A3F393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7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957BD-723B-4609-9D2D-4CD89D2AF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008D8-41CF-40A8-A670-011CE412F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93BF40-E7D1-45D4-815B-D7FEA2968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DE8DA-361A-4625-9E16-C01238302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DC59-4CDB-4303-9556-AA0A0873A8A5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74AC38-805F-498E-BD77-1C17F9D65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3BDCD-59B2-4B21-B9E8-4859C0FF7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FCE8-12D5-4F9E-8D34-BF1A3F393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0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801D9-6BA8-44CE-830F-10857B726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44F1BC-A473-4799-A5A0-B2873FC9D7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BD7AF6-DEAE-4683-AAC6-62D1E99D3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DC3B3-0BA3-4282-B25A-B72A71E3F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DC59-4CDB-4303-9556-AA0A0873A8A5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A89843-DC1A-4DCA-96D1-75D18CFC7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869504-8481-4762-8D37-359B0C9FB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FCE8-12D5-4F9E-8D34-BF1A3F393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3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041014-B324-4F22-A64C-F014744EE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D548D-9DD5-4123-A57E-3C998406D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A4EAF-3B2A-4FA2-A12F-6D7F9DB68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DDC59-4CDB-4303-9556-AA0A0873A8A5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B7175-60D9-4607-803B-57DED0A269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54919-8A0B-4391-8041-D8D516CB5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5FCE8-12D5-4F9E-8D34-BF1A3F393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7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D2330-8BAC-4538-B1FF-57A8AC14F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743" y="1122363"/>
            <a:ext cx="12072257" cy="2387600"/>
          </a:xfrm>
        </p:spPr>
        <p:txBody>
          <a:bodyPr/>
          <a:lstStyle/>
          <a:p>
            <a:r>
              <a:rPr lang="en-US" b="1" dirty="0"/>
              <a:t>To Age-Adjust or Not To Age-Adjust?</a:t>
            </a:r>
          </a:p>
        </p:txBody>
      </p:sp>
    </p:spTree>
    <p:extLst>
      <p:ext uri="{BB962C8B-B14F-4D97-AF65-F5344CB8AC3E}">
        <p14:creationId xmlns:p14="http://schemas.microsoft.com/office/powerpoint/2010/main" val="2153537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C8534-211C-4E25-B058-398F33BA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353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Step 2:	Calculate crude age-specific disability 		rates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DE2CC92-D3FE-4423-85E8-88957154C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602572"/>
              </p:ext>
            </p:extLst>
          </p:nvPr>
        </p:nvGraphicFramePr>
        <p:xfrm>
          <a:off x="881743" y="1817914"/>
          <a:ext cx="10983688" cy="4674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6743">
                  <a:extLst>
                    <a:ext uri="{9D8B030D-6E8A-4147-A177-3AD203B41FA5}">
                      <a16:colId xmlns:a16="http://schemas.microsoft.com/office/drawing/2014/main" val="109689944"/>
                    </a:ext>
                  </a:extLst>
                </a:gridCol>
                <a:gridCol w="2732315">
                  <a:extLst>
                    <a:ext uri="{9D8B030D-6E8A-4147-A177-3AD203B41FA5}">
                      <a16:colId xmlns:a16="http://schemas.microsoft.com/office/drawing/2014/main" val="2418552379"/>
                    </a:ext>
                  </a:extLst>
                </a:gridCol>
                <a:gridCol w="2732315">
                  <a:extLst>
                    <a:ext uri="{9D8B030D-6E8A-4147-A177-3AD203B41FA5}">
                      <a16:colId xmlns:a16="http://schemas.microsoft.com/office/drawing/2014/main" val="3700949630"/>
                    </a:ext>
                  </a:extLst>
                </a:gridCol>
                <a:gridCol w="2732315">
                  <a:extLst>
                    <a:ext uri="{9D8B030D-6E8A-4147-A177-3AD203B41FA5}">
                      <a16:colId xmlns:a16="http://schemas.microsoft.com/office/drawing/2014/main" val="1147094646"/>
                    </a:ext>
                  </a:extLst>
                </a:gridCol>
              </a:tblGrid>
              <a:tr h="519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Age group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Country 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Country B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Country C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011329"/>
                  </a:ext>
                </a:extLst>
              </a:tr>
              <a:tr h="51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5-17 years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0.8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3.7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2905194"/>
                  </a:ext>
                </a:extLst>
              </a:tr>
              <a:tr h="51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18-29 years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0.9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2.9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3.7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83639"/>
                  </a:ext>
                </a:extLst>
              </a:tr>
              <a:tr h="51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30-39 years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1.2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3.7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4.0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764286"/>
                  </a:ext>
                </a:extLst>
              </a:tr>
              <a:tr h="51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40-49 years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1.9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6.2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5.4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18796"/>
                  </a:ext>
                </a:extLst>
              </a:tr>
              <a:tr h="51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50-59 years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3.6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13.4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10.2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106353"/>
                  </a:ext>
                </a:extLst>
              </a:tr>
              <a:tr h="51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60-69 years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6.9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16.5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12.3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020270"/>
                  </a:ext>
                </a:extLst>
              </a:tr>
              <a:tr h="51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70-79 years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14.4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31.3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16.5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420721"/>
                  </a:ext>
                </a:extLst>
              </a:tr>
              <a:tr h="51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80+ years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26.8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50.9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33.3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6397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779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C8534-211C-4E25-B058-398F33BA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886" y="365125"/>
            <a:ext cx="689065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Step 3: Calculate Age Adjusted rates - Country Age Distributions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BBF877-1245-45F3-877E-B86B93B6AD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1600" y="2763157"/>
            <a:ext cx="4372429" cy="34743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9CDD10-B841-4C9F-96D9-A4A70D5C746E}"/>
              </a:ext>
            </a:extLst>
          </p:cNvPr>
          <p:cNvSpPr txBox="1"/>
          <p:nvPr/>
        </p:nvSpPr>
        <p:spPr>
          <a:xfrm>
            <a:off x="370113" y="2242066"/>
            <a:ext cx="401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Country 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F2EC0A-55A8-4ADA-98A3-39BA51EEB16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212772" y="2793443"/>
            <a:ext cx="4201886" cy="34440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4C32B9-C837-4F99-8C1B-F12D497351E3}"/>
              </a:ext>
            </a:extLst>
          </p:cNvPr>
          <p:cNvSpPr txBox="1"/>
          <p:nvPr/>
        </p:nvSpPr>
        <p:spPr>
          <a:xfrm>
            <a:off x="4397828" y="2242066"/>
            <a:ext cx="401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Country B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200755-06C8-4502-BCDE-6C7531170E4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227784" y="2979964"/>
            <a:ext cx="3862615" cy="3287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5C4180-968B-4D58-97C7-DC6C7306A8ED}"/>
              </a:ext>
            </a:extLst>
          </p:cNvPr>
          <p:cNvSpPr txBox="1"/>
          <p:nvPr/>
        </p:nvSpPr>
        <p:spPr>
          <a:xfrm>
            <a:off x="8227784" y="2272352"/>
            <a:ext cx="401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Country C</a:t>
            </a:r>
          </a:p>
        </p:txBody>
      </p:sp>
    </p:spTree>
    <p:extLst>
      <p:ext uri="{BB962C8B-B14F-4D97-AF65-F5344CB8AC3E}">
        <p14:creationId xmlns:p14="http://schemas.microsoft.com/office/powerpoint/2010/main" val="3930654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57D17-CA64-4707-A21F-6CB732E0A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57" y="209008"/>
            <a:ext cx="10837127" cy="1325563"/>
          </a:xfrm>
        </p:spPr>
        <p:txBody>
          <a:bodyPr>
            <a:normAutofit/>
          </a:bodyPr>
          <a:lstStyle/>
          <a:p>
            <a:r>
              <a:rPr lang="en-US" b="1" dirty="0"/>
              <a:t>Step 3:	Calculate age-adjusted disability rates -  		population 5 years and over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1F43A20-B08E-4693-A54B-964856CFD9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06384"/>
              </p:ext>
            </p:extLst>
          </p:nvPr>
        </p:nvGraphicFramePr>
        <p:xfrm>
          <a:off x="769434" y="1752213"/>
          <a:ext cx="10972801" cy="45259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7033">
                  <a:extLst>
                    <a:ext uri="{9D8B030D-6E8A-4147-A177-3AD203B41FA5}">
                      <a16:colId xmlns:a16="http://schemas.microsoft.com/office/drawing/2014/main" val="4251767686"/>
                    </a:ext>
                  </a:extLst>
                </a:gridCol>
                <a:gridCol w="1845425">
                  <a:extLst>
                    <a:ext uri="{9D8B030D-6E8A-4147-A177-3AD203B41FA5}">
                      <a16:colId xmlns:a16="http://schemas.microsoft.com/office/drawing/2014/main" val="3448870332"/>
                    </a:ext>
                  </a:extLst>
                </a:gridCol>
                <a:gridCol w="2394066">
                  <a:extLst>
                    <a:ext uri="{9D8B030D-6E8A-4147-A177-3AD203B41FA5}">
                      <a16:colId xmlns:a16="http://schemas.microsoft.com/office/drawing/2014/main" val="1815964490"/>
                    </a:ext>
                  </a:extLst>
                </a:gridCol>
                <a:gridCol w="1197033">
                  <a:extLst>
                    <a:ext uri="{9D8B030D-6E8A-4147-A177-3AD203B41FA5}">
                      <a16:colId xmlns:a16="http://schemas.microsoft.com/office/drawing/2014/main" val="3441177470"/>
                    </a:ext>
                  </a:extLst>
                </a:gridCol>
                <a:gridCol w="1920241">
                  <a:extLst>
                    <a:ext uri="{9D8B030D-6E8A-4147-A177-3AD203B41FA5}">
                      <a16:colId xmlns:a16="http://schemas.microsoft.com/office/drawing/2014/main" val="3551014401"/>
                    </a:ext>
                  </a:extLst>
                </a:gridCol>
                <a:gridCol w="2419003">
                  <a:extLst>
                    <a:ext uri="{9D8B030D-6E8A-4147-A177-3AD203B41FA5}">
                      <a16:colId xmlns:a16="http://schemas.microsoft.com/office/drawing/2014/main" val="1278056292"/>
                    </a:ext>
                  </a:extLst>
                </a:gridCol>
              </a:tblGrid>
              <a:tr h="1504317"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Country A age-specific disability rate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Country A age-specific rate </a:t>
                      </a:r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 </a:t>
                      </a:r>
                      <a:r>
                        <a:rPr lang="en-US" sz="24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Country C age-distribution </a:t>
                      </a:r>
                      <a:endParaRPr lang="en-US" sz="24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Country C age-specific disability rate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Country C age-specific rate </a:t>
                      </a:r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x </a:t>
                      </a:r>
                      <a:r>
                        <a:rPr lang="en-US" sz="24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Country A age-distribution </a:t>
                      </a:r>
                      <a:endParaRPr lang="en-US" sz="24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4968852"/>
                  </a:ext>
                </a:extLst>
              </a:tr>
              <a:tr h="376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5-17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0.8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0.1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3.8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1.4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125872"/>
                  </a:ext>
                </a:extLst>
              </a:tr>
              <a:tr h="376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18-29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0.9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0.2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3.7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0.9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49072"/>
                  </a:ext>
                </a:extLst>
              </a:tr>
              <a:tr h="376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30-39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1.2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0.2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4.0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448765"/>
                  </a:ext>
                </a:extLst>
              </a:tr>
              <a:tr h="376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40-49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1.9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0.3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5.4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1904818"/>
                  </a:ext>
                </a:extLst>
              </a:tr>
              <a:tr h="376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50-59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3.6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0.5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10.2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2070321"/>
                  </a:ext>
                </a:extLst>
              </a:tr>
              <a:tr h="376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60-69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6.9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0.9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12.3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0.4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858524"/>
                  </a:ext>
                </a:extLst>
              </a:tr>
              <a:tr h="376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70-79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14.4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1.1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16.5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0.3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527898"/>
                  </a:ext>
                </a:extLst>
              </a:tr>
              <a:tr h="389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80+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26.8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1.1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33.3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0.3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884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037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4AA10B1-1418-43F4-9020-5EB83B09C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168611"/>
              </p:ext>
            </p:extLst>
          </p:nvPr>
        </p:nvGraphicFramePr>
        <p:xfrm>
          <a:off x="0" y="1806498"/>
          <a:ext cx="12061901" cy="45496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922">
                  <a:extLst>
                    <a:ext uri="{9D8B030D-6E8A-4147-A177-3AD203B41FA5}">
                      <a16:colId xmlns:a16="http://schemas.microsoft.com/office/drawing/2014/main" val="1030593439"/>
                    </a:ext>
                  </a:extLst>
                </a:gridCol>
                <a:gridCol w="1040617">
                  <a:extLst>
                    <a:ext uri="{9D8B030D-6E8A-4147-A177-3AD203B41FA5}">
                      <a16:colId xmlns:a16="http://schemas.microsoft.com/office/drawing/2014/main" val="447562218"/>
                    </a:ext>
                  </a:extLst>
                </a:gridCol>
                <a:gridCol w="1225558">
                  <a:extLst>
                    <a:ext uri="{9D8B030D-6E8A-4147-A177-3AD203B41FA5}">
                      <a16:colId xmlns:a16="http://schemas.microsoft.com/office/drawing/2014/main" val="1666087869"/>
                    </a:ext>
                  </a:extLst>
                </a:gridCol>
                <a:gridCol w="1301632">
                  <a:extLst>
                    <a:ext uri="{9D8B030D-6E8A-4147-A177-3AD203B41FA5}">
                      <a16:colId xmlns:a16="http://schemas.microsoft.com/office/drawing/2014/main" val="1485980212"/>
                    </a:ext>
                  </a:extLst>
                </a:gridCol>
                <a:gridCol w="215716">
                  <a:extLst>
                    <a:ext uri="{9D8B030D-6E8A-4147-A177-3AD203B41FA5}">
                      <a16:colId xmlns:a16="http://schemas.microsoft.com/office/drawing/2014/main" val="131499802"/>
                    </a:ext>
                  </a:extLst>
                </a:gridCol>
                <a:gridCol w="1406750">
                  <a:extLst>
                    <a:ext uri="{9D8B030D-6E8A-4147-A177-3AD203B41FA5}">
                      <a16:colId xmlns:a16="http://schemas.microsoft.com/office/drawing/2014/main" val="3114200410"/>
                    </a:ext>
                  </a:extLst>
                </a:gridCol>
                <a:gridCol w="1157455">
                  <a:extLst>
                    <a:ext uri="{9D8B030D-6E8A-4147-A177-3AD203B41FA5}">
                      <a16:colId xmlns:a16="http://schemas.microsoft.com/office/drawing/2014/main" val="429377573"/>
                    </a:ext>
                  </a:extLst>
                </a:gridCol>
                <a:gridCol w="1157455">
                  <a:extLst>
                    <a:ext uri="{9D8B030D-6E8A-4147-A177-3AD203B41FA5}">
                      <a16:colId xmlns:a16="http://schemas.microsoft.com/office/drawing/2014/main" val="1804181250"/>
                    </a:ext>
                  </a:extLst>
                </a:gridCol>
                <a:gridCol w="260718">
                  <a:extLst>
                    <a:ext uri="{9D8B030D-6E8A-4147-A177-3AD203B41FA5}">
                      <a16:colId xmlns:a16="http://schemas.microsoft.com/office/drawing/2014/main" val="2272738548"/>
                    </a:ext>
                  </a:extLst>
                </a:gridCol>
                <a:gridCol w="975511">
                  <a:extLst>
                    <a:ext uri="{9D8B030D-6E8A-4147-A177-3AD203B41FA5}">
                      <a16:colId xmlns:a16="http://schemas.microsoft.com/office/drawing/2014/main" val="4203545666"/>
                    </a:ext>
                  </a:extLst>
                </a:gridCol>
                <a:gridCol w="1285379">
                  <a:extLst>
                    <a:ext uri="{9D8B030D-6E8A-4147-A177-3AD203B41FA5}">
                      <a16:colId xmlns:a16="http://schemas.microsoft.com/office/drawing/2014/main" val="2778728202"/>
                    </a:ext>
                  </a:extLst>
                </a:gridCol>
                <a:gridCol w="1377188">
                  <a:extLst>
                    <a:ext uri="{9D8B030D-6E8A-4147-A177-3AD203B41FA5}">
                      <a16:colId xmlns:a16="http://schemas.microsoft.com/office/drawing/2014/main" val="1039092462"/>
                    </a:ext>
                  </a:extLst>
                </a:gridCol>
              </a:tblGrid>
              <a:tr h="2087175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Country A age-specific disability rate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Country A age-specific estimate </a:t>
                      </a: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x </a:t>
                      </a:r>
                      <a:r>
                        <a:rPr lang="en-US" sz="18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Country B age-distribution </a:t>
                      </a:r>
                      <a:endParaRPr lang="en-US" sz="18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Country A age-specific estimate </a:t>
                      </a: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x </a:t>
                      </a:r>
                      <a:r>
                        <a:rPr lang="en-US" sz="18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Country C age-distribution </a:t>
                      </a:r>
                      <a:endParaRPr lang="en-US" sz="18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Country B age-specific disability rate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Country B age-specific estimate</a:t>
                      </a: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x </a:t>
                      </a:r>
                      <a:r>
                        <a:rPr lang="en-US" sz="18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Country A age-distribution </a:t>
                      </a:r>
                      <a:endParaRPr lang="en-US" sz="18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Country B age-specific estimate </a:t>
                      </a: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x </a:t>
                      </a:r>
                      <a:r>
                        <a:rPr lang="en-US" sz="18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Country C age-distribution</a:t>
                      </a:r>
                      <a:r>
                        <a:rPr lang="en-US" sz="180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Country C age-specific disability rate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Country C age-specific estimate </a:t>
                      </a: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x </a:t>
                      </a:r>
                      <a:r>
                        <a:rPr lang="en-US" sz="18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Country A age-distribution </a:t>
                      </a:r>
                    </a:p>
                  </a:txBody>
                  <a:tcPr marL="6350" marR="6350" marT="635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Country C age-specific estimate </a:t>
                      </a: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x </a:t>
                      </a:r>
                      <a:r>
                        <a:rPr lang="en-US" sz="18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Country B age-distribution </a:t>
                      </a:r>
                      <a:endParaRPr lang="en-US" sz="18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260988"/>
                  </a:ext>
                </a:extLst>
              </a:tr>
              <a:tr h="3517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18-29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0.9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0.2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0.2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2.9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0.6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3.7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1.5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741047"/>
                  </a:ext>
                </a:extLst>
              </a:tr>
              <a:tr h="3517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30-39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0.3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0.2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3.7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0.9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4.0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1.0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551678"/>
                  </a:ext>
                </a:extLst>
              </a:tr>
              <a:tr h="3517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40-49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1.9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0.3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0.3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6.2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1.0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5.4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0.9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0.9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02599"/>
                  </a:ext>
                </a:extLst>
              </a:tr>
              <a:tr h="3517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50-59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3.6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0.5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13.4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2.2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10.2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1.0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678951"/>
                  </a:ext>
                </a:extLst>
              </a:tr>
              <a:tr h="3517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60-69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6.9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0.7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16.5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0.8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2.5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12.3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692765"/>
                  </a:ext>
                </a:extLst>
              </a:tr>
              <a:tr h="3517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70-79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14.4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0.7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31.3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0.8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2.9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16.5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0.4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0.8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3301"/>
                  </a:ext>
                </a:extLst>
              </a:tr>
              <a:tr h="351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80+   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26.8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0.6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50.9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0.7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2.5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33.3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0.4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0.7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807557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F39A65B-3CBE-4AD0-9DCA-4F95A96C5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69" y="234177"/>
            <a:ext cx="10837127" cy="1325563"/>
          </a:xfrm>
        </p:spPr>
        <p:txBody>
          <a:bodyPr>
            <a:normAutofit/>
          </a:bodyPr>
          <a:lstStyle/>
          <a:p>
            <a:r>
              <a:rPr lang="en-US" b="1" dirty="0"/>
              <a:t>Step 3:	Calculate age-adjusted disability rates -  		population 18 years and over</a:t>
            </a:r>
          </a:p>
        </p:txBody>
      </p:sp>
    </p:spTree>
    <p:extLst>
      <p:ext uri="{BB962C8B-B14F-4D97-AF65-F5344CB8AC3E}">
        <p14:creationId xmlns:p14="http://schemas.microsoft.com/office/powerpoint/2010/main" val="2869355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F0950A3-2C20-424A-BD65-08288BC70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4" y="198600"/>
            <a:ext cx="117348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Step 4: What happens to rates when they are age-adjusted?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DF357E7-DDA8-4A90-A5D2-E2AAC8E81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430226"/>
              </p:ext>
            </p:extLst>
          </p:nvPr>
        </p:nvGraphicFramePr>
        <p:xfrm>
          <a:off x="424544" y="1761670"/>
          <a:ext cx="11342912" cy="1667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6977">
                  <a:extLst>
                    <a:ext uri="{9D8B030D-6E8A-4147-A177-3AD203B41FA5}">
                      <a16:colId xmlns:a16="http://schemas.microsoft.com/office/drawing/2014/main" val="1805190079"/>
                    </a:ext>
                  </a:extLst>
                </a:gridCol>
                <a:gridCol w="3030900">
                  <a:extLst>
                    <a:ext uri="{9D8B030D-6E8A-4147-A177-3AD203B41FA5}">
                      <a16:colId xmlns:a16="http://schemas.microsoft.com/office/drawing/2014/main" val="774715851"/>
                    </a:ext>
                  </a:extLst>
                </a:gridCol>
                <a:gridCol w="2872528">
                  <a:extLst>
                    <a:ext uri="{9D8B030D-6E8A-4147-A177-3AD203B41FA5}">
                      <a16:colId xmlns:a16="http://schemas.microsoft.com/office/drawing/2014/main" val="1949646024"/>
                    </a:ext>
                  </a:extLst>
                </a:gridCol>
                <a:gridCol w="2852507">
                  <a:extLst>
                    <a:ext uri="{9D8B030D-6E8A-4147-A177-3AD203B41FA5}">
                      <a16:colId xmlns:a16="http://schemas.microsoft.com/office/drawing/2014/main" val="2484932429"/>
                    </a:ext>
                  </a:extLst>
                </a:gridCol>
              </a:tblGrid>
              <a:tr h="104503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Crude rate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Age-Adjusted Rate using Country C age distribution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Age-Adjusted Rate using Country A age distribution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574980"/>
                  </a:ext>
                </a:extLst>
              </a:tr>
              <a:tr h="23307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 Country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+mn-lt"/>
                        </a:rPr>
                        <a:t>4.3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199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 Country 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8.1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5.1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5962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91E8717-0E6E-418F-AFC8-D0100491013A}"/>
              </a:ext>
            </a:extLst>
          </p:cNvPr>
          <p:cNvSpPr txBox="1"/>
          <p:nvPr/>
        </p:nvSpPr>
        <p:spPr>
          <a:xfrm>
            <a:off x="315686" y="1343960"/>
            <a:ext cx="414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5 years and over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E812BC2-60BC-4828-B13E-E2AC59633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927285"/>
              </p:ext>
            </p:extLst>
          </p:nvPr>
        </p:nvGraphicFramePr>
        <p:xfrm>
          <a:off x="353787" y="4147265"/>
          <a:ext cx="11484426" cy="2272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9526">
                  <a:extLst>
                    <a:ext uri="{9D8B030D-6E8A-4147-A177-3AD203B41FA5}">
                      <a16:colId xmlns:a16="http://schemas.microsoft.com/office/drawing/2014/main" val="3056400230"/>
                    </a:ext>
                  </a:extLst>
                </a:gridCol>
                <a:gridCol w="2196225">
                  <a:extLst>
                    <a:ext uri="{9D8B030D-6E8A-4147-A177-3AD203B41FA5}">
                      <a16:colId xmlns:a16="http://schemas.microsoft.com/office/drawing/2014/main" val="1824485956"/>
                    </a:ext>
                  </a:extLst>
                </a:gridCol>
                <a:gridCol w="2196225">
                  <a:extLst>
                    <a:ext uri="{9D8B030D-6E8A-4147-A177-3AD203B41FA5}">
                      <a16:colId xmlns:a16="http://schemas.microsoft.com/office/drawing/2014/main" val="651502062"/>
                    </a:ext>
                  </a:extLst>
                </a:gridCol>
                <a:gridCol w="2196225">
                  <a:extLst>
                    <a:ext uri="{9D8B030D-6E8A-4147-A177-3AD203B41FA5}">
                      <a16:colId xmlns:a16="http://schemas.microsoft.com/office/drawing/2014/main" val="1226400921"/>
                    </a:ext>
                  </a:extLst>
                </a:gridCol>
                <a:gridCol w="2196225">
                  <a:extLst>
                    <a:ext uri="{9D8B030D-6E8A-4147-A177-3AD203B41FA5}">
                      <a16:colId xmlns:a16="http://schemas.microsoft.com/office/drawing/2014/main" val="99988243"/>
                    </a:ext>
                  </a:extLst>
                </a:gridCol>
              </a:tblGrid>
              <a:tr h="133913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Crude rate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Age-Adjusted Rate using Country A age distribution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Age-Adjusted Rate using Country B age distribution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Age-Adjusted Rate using Country C age distribution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5652506"/>
                  </a:ext>
                </a:extLst>
              </a:tr>
              <a:tr h="23531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 Country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2.4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+mn-lt"/>
                        </a:rPr>
                        <a:t>3.4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5.0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1751353"/>
                  </a:ext>
                </a:extLst>
              </a:tr>
              <a:tr h="23531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 Country 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9.1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6.7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+mn-lt"/>
                        </a:rPr>
                        <a:t>12.4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368677"/>
                  </a:ext>
                </a:extLst>
              </a:tr>
              <a:tr h="23531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 Country 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9.0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5.8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7.2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32259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55E816C-BB6C-437E-A567-2A2B010B45CD}"/>
              </a:ext>
            </a:extLst>
          </p:cNvPr>
          <p:cNvSpPr txBox="1"/>
          <p:nvPr/>
        </p:nvSpPr>
        <p:spPr>
          <a:xfrm>
            <a:off x="315686" y="3685600"/>
            <a:ext cx="414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18 years and over</a:t>
            </a:r>
          </a:p>
        </p:txBody>
      </p:sp>
    </p:spTree>
    <p:extLst>
      <p:ext uri="{BB962C8B-B14F-4D97-AF65-F5344CB8AC3E}">
        <p14:creationId xmlns:p14="http://schemas.microsoft.com/office/powerpoint/2010/main" val="3870661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38767-79DF-4DC5-A0BA-AB7A6618A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39" y="365125"/>
            <a:ext cx="3788229" cy="1325563"/>
          </a:xfrm>
        </p:spPr>
        <p:txBody>
          <a:bodyPr/>
          <a:lstStyle/>
          <a:p>
            <a:pPr algn="ctr"/>
            <a:r>
              <a:rPr lang="en-US" b="1" dirty="0"/>
              <a:t>Legends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6C7F9-149B-4038-B071-ECAB87016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05" y="2080031"/>
            <a:ext cx="11418052" cy="4600349"/>
          </a:xfrm>
        </p:spPr>
        <p:txBody>
          <a:bodyPr/>
          <a:lstStyle/>
          <a:p>
            <a:r>
              <a:rPr lang="en-US" dirty="0"/>
              <a:t>Each </a:t>
            </a:r>
            <a:r>
              <a:rPr lang="en-US" b="1" dirty="0"/>
              <a:t>country</a:t>
            </a:r>
            <a:r>
              <a:rPr lang="en-US" dirty="0"/>
              <a:t> is assigned a color</a:t>
            </a:r>
          </a:p>
          <a:p>
            <a:pPr lvl="1"/>
            <a:r>
              <a:rPr lang="en-US" dirty="0"/>
              <a:t>Country A is </a:t>
            </a:r>
            <a:r>
              <a:rPr lang="en-US" b="1" dirty="0">
                <a:solidFill>
                  <a:schemeClr val="accent1"/>
                </a:solidFill>
              </a:rPr>
              <a:t>blue</a:t>
            </a:r>
          </a:p>
          <a:p>
            <a:pPr lvl="1"/>
            <a:r>
              <a:rPr lang="en-US" dirty="0"/>
              <a:t>Country B is </a:t>
            </a:r>
            <a:r>
              <a:rPr lang="en-US" b="1" dirty="0">
                <a:solidFill>
                  <a:schemeClr val="accent2"/>
                </a:solidFill>
              </a:rPr>
              <a:t>orange</a:t>
            </a:r>
          </a:p>
          <a:p>
            <a:pPr lvl="1"/>
            <a:r>
              <a:rPr lang="en-US" dirty="0"/>
              <a:t>Country C is </a:t>
            </a:r>
            <a:r>
              <a:rPr lang="en-US" b="1" dirty="0">
                <a:solidFill>
                  <a:schemeClr val="accent6"/>
                </a:solidFill>
              </a:rPr>
              <a:t>green</a:t>
            </a:r>
          </a:p>
          <a:p>
            <a:pPr marL="457200" lvl="1" indent="0">
              <a:buNone/>
            </a:pPr>
            <a:endParaRPr lang="en-US" b="1" dirty="0">
              <a:solidFill>
                <a:schemeClr val="accent6"/>
              </a:solidFill>
            </a:endParaRPr>
          </a:p>
          <a:p>
            <a:r>
              <a:rPr lang="en-US" dirty="0"/>
              <a:t>Solid colors – indicate crude rates (rates calculated using the age distribution of that country)</a:t>
            </a:r>
          </a:p>
          <a:p>
            <a:r>
              <a:rPr lang="en-US" dirty="0"/>
              <a:t>Diagonal lines – indicate age-adjustment</a:t>
            </a:r>
          </a:p>
          <a:p>
            <a:r>
              <a:rPr lang="en-US" dirty="0"/>
              <a:t>Outline colors – indicate which countries age distribution is used for the age adjustment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3C53858-93AF-4050-9A66-B0E85950B4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9032276"/>
              </p:ext>
            </p:extLst>
          </p:nvPr>
        </p:nvGraphicFramePr>
        <p:xfrm>
          <a:off x="5682342" y="261259"/>
          <a:ext cx="5878286" cy="3439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6894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E4268-08CB-4241-9015-DD9CD5F45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Crude Disability Rates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EE407B2-209C-43DE-B9CC-D3A03C16D0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1644755"/>
              </p:ext>
            </p:extLst>
          </p:nvPr>
        </p:nvGraphicFramePr>
        <p:xfrm>
          <a:off x="838200" y="1701574"/>
          <a:ext cx="10657114" cy="4655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5017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E4268-08CB-4241-9015-DD9CD5F45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201835"/>
            <a:ext cx="11419113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What happens when rates are age adjusted?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AF6B9B-94AC-4A66-8BD2-68F0FBD97A94}"/>
              </a:ext>
            </a:extLst>
          </p:cNvPr>
          <p:cNvSpPr txBox="1"/>
          <p:nvPr/>
        </p:nvSpPr>
        <p:spPr>
          <a:xfrm>
            <a:off x="4920345" y="1315716"/>
            <a:ext cx="2312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5 years and over</a:t>
            </a:r>
          </a:p>
          <a:p>
            <a:endParaRPr lang="en-US" sz="24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7EFC074-99E4-4785-9BC4-EA94B919EC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587245"/>
              </p:ext>
            </p:extLst>
          </p:nvPr>
        </p:nvGraphicFramePr>
        <p:xfrm>
          <a:off x="769433" y="1618708"/>
          <a:ext cx="10850137" cy="513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730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E4268-08CB-4241-9015-DD9CD5F45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3" y="245379"/>
            <a:ext cx="11419113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What happens when rates are age-adjusted?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3A5ABB-BD63-4C0B-BDE9-5E94DF4D9097}"/>
              </a:ext>
            </a:extLst>
          </p:cNvPr>
          <p:cNvSpPr txBox="1"/>
          <p:nvPr/>
        </p:nvSpPr>
        <p:spPr>
          <a:xfrm>
            <a:off x="4321629" y="1489496"/>
            <a:ext cx="3531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18 years and over</a:t>
            </a:r>
          </a:p>
          <a:p>
            <a:endParaRPr lang="en-US" sz="24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D57EE1E-D8F8-4F41-936E-41BC46984A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2421130"/>
              </p:ext>
            </p:extLst>
          </p:nvPr>
        </p:nvGraphicFramePr>
        <p:xfrm>
          <a:off x="1077685" y="2057400"/>
          <a:ext cx="10635343" cy="4430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9938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A1EDA3E-C0CC-4B60-90DA-427A2D3ED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31" y="442927"/>
            <a:ext cx="11595538" cy="1325563"/>
          </a:xfrm>
        </p:spPr>
        <p:txBody>
          <a:bodyPr>
            <a:normAutofit/>
          </a:bodyPr>
          <a:lstStyle/>
          <a:p>
            <a:r>
              <a:rPr lang="en-US" b="1" dirty="0"/>
              <a:t>Comparisons when based on same age distribution – 5 years and over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E78B09-489E-4614-8717-B867AEF9AD48}"/>
              </a:ext>
            </a:extLst>
          </p:cNvPr>
          <p:cNvSpPr txBox="1"/>
          <p:nvPr/>
        </p:nvSpPr>
        <p:spPr>
          <a:xfrm>
            <a:off x="4838892" y="1923393"/>
            <a:ext cx="2312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5 years and over</a:t>
            </a:r>
          </a:p>
          <a:p>
            <a:endParaRPr lang="en-US" sz="24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7872DBC-1F2A-4E60-B095-3CDFF2CA6682}"/>
              </a:ext>
            </a:extLst>
          </p:cNvPr>
          <p:cNvGraphicFramePr>
            <a:graphicFrameLocks/>
          </p:cNvGraphicFramePr>
          <p:nvPr/>
        </p:nvGraphicFramePr>
        <p:xfrm>
          <a:off x="478219" y="2464420"/>
          <a:ext cx="10829117" cy="4036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6836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B851C-A817-42D2-B4BF-BD0BAE938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7652"/>
            <a:ext cx="4735286" cy="1325563"/>
          </a:xfrm>
        </p:spPr>
        <p:txBody>
          <a:bodyPr/>
          <a:lstStyle/>
          <a:p>
            <a:pPr algn="ctr"/>
            <a:r>
              <a:rPr lang="en-US" b="1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FF3E9-8AD2-47AA-B878-954565F58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6" y="1296875"/>
            <a:ext cx="5148257" cy="5212782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C00000"/>
              </a:buClr>
              <a:buSzPct val="150000"/>
            </a:pPr>
            <a:r>
              <a:rPr lang="en-US" dirty="0"/>
              <a:t>WG interest in developing a short disability report for use by countries as a way of making comparable disability statistics available</a:t>
            </a:r>
          </a:p>
          <a:p>
            <a:pPr>
              <a:buClr>
                <a:srgbClr val="C00000"/>
              </a:buClr>
              <a:buSzPct val="150000"/>
            </a:pPr>
            <a:r>
              <a:rPr lang="en-US" dirty="0"/>
              <a:t>Question was raised as to whether the prevalence estimates should be crude or age-adjusted</a:t>
            </a:r>
          </a:p>
          <a:p>
            <a:pPr>
              <a:buClr>
                <a:srgbClr val="C00000"/>
              </a:buClr>
              <a:buSzPct val="150000"/>
            </a:pPr>
            <a:r>
              <a:rPr lang="en-US" dirty="0"/>
              <a:t>Session is designed to provide background information on age-adjustment for use in determining what should be shown on the reports</a:t>
            </a:r>
          </a:p>
          <a:p>
            <a:pPr>
              <a:buClr>
                <a:srgbClr val="C00000"/>
              </a:buClr>
              <a:buSzPct val="150000"/>
            </a:pPr>
            <a:r>
              <a:rPr lang="en-US" dirty="0"/>
              <a:t>Proposed outcome: constitution of small group to develop Best Practice recommendations to present at annual meeting or at a special webinar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495B16-6D4B-43F4-BD56-35CF333C72A8}"/>
              </a:ext>
            </a:extLst>
          </p:cNvPr>
          <p:cNvGrpSpPr/>
          <p:nvPr/>
        </p:nvGrpSpPr>
        <p:grpSpPr>
          <a:xfrm>
            <a:off x="5606144" y="457199"/>
            <a:ext cx="6272476" cy="6340479"/>
            <a:chOff x="5908045" y="1036398"/>
            <a:chExt cx="5926766" cy="58048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E013E1B-E3B0-4960-A365-8F6549B8C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08045" y="1036398"/>
              <a:ext cx="3949967" cy="5102318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4146A5C-0E58-486A-9DAA-F5EBFDF5D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1213" y="1895707"/>
              <a:ext cx="3953598" cy="4945515"/>
            </a:xfrm>
            <a:prstGeom prst="rect">
              <a:avLst/>
            </a:prstGeom>
            <a:ln w="22225">
              <a:solidFill>
                <a:schemeClr val="tx1"/>
              </a:solidFill>
            </a:ln>
          </p:spPr>
        </p:pic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7604DF67-DB6E-45D8-A09D-28DCB5090499}"/>
              </a:ext>
            </a:extLst>
          </p:cNvPr>
          <p:cNvSpPr/>
          <p:nvPr/>
        </p:nvSpPr>
        <p:spPr>
          <a:xfrm>
            <a:off x="7685530" y="4753602"/>
            <a:ext cx="2991226" cy="180784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38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CF9D9-CE91-4C96-BD6A-CC158F5C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85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Comparisons when based on same age distribution – 18 years and over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32E885-D47B-463D-ACE6-922515308D8B}"/>
              </a:ext>
            </a:extLst>
          </p:cNvPr>
          <p:cNvSpPr txBox="1"/>
          <p:nvPr/>
        </p:nvSpPr>
        <p:spPr>
          <a:xfrm>
            <a:off x="4331757" y="1891862"/>
            <a:ext cx="3531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18 years and over</a:t>
            </a:r>
          </a:p>
          <a:p>
            <a:endParaRPr lang="en-US" sz="24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D9D72CA-B59B-43CD-B3AD-AD9A195959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893743"/>
              </p:ext>
            </p:extLst>
          </p:nvPr>
        </p:nvGraphicFramePr>
        <p:xfrm>
          <a:off x="935420" y="2264230"/>
          <a:ext cx="10657865" cy="4348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1239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3E8D9-FF5F-410A-A689-8FE518220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3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Impact of Adjustment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A8EB8-77C2-48D6-863C-DBC1734A3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8204"/>
          </a:xfrm>
        </p:spPr>
        <p:txBody>
          <a:bodyPr>
            <a:normAutofit lnSpcReduction="10000"/>
          </a:bodyPr>
          <a:lstStyle/>
          <a:p>
            <a:pPr marL="347663" indent="-347663">
              <a:buClr>
                <a:srgbClr val="C00000"/>
              </a:buClr>
              <a:buSzPct val="150000"/>
            </a:pPr>
            <a:r>
              <a:rPr lang="en-US" dirty="0"/>
              <a:t>Three countries have different age distributions – Country A has the youngest, followed by Country B. Country C has the oldest age distribution</a:t>
            </a:r>
          </a:p>
          <a:p>
            <a:pPr marL="347663" indent="-347663">
              <a:buClr>
                <a:srgbClr val="C00000"/>
              </a:buClr>
              <a:buSzPct val="150000"/>
            </a:pPr>
            <a:r>
              <a:rPr lang="en-US" dirty="0"/>
              <a:t>Three countries have different age-specific rates</a:t>
            </a:r>
          </a:p>
          <a:p>
            <a:pPr marL="347663" indent="-347663">
              <a:buClr>
                <a:srgbClr val="C00000"/>
              </a:buClr>
              <a:buSzPct val="150000"/>
            </a:pPr>
            <a:r>
              <a:rPr lang="en-US" dirty="0"/>
              <a:t>The effect of age adjustment depends on which age distribution is used</a:t>
            </a:r>
          </a:p>
          <a:p>
            <a:pPr marL="804863" lvl="1" indent="-347663">
              <a:buClr>
                <a:srgbClr val="C00000"/>
              </a:buClr>
              <a:buSzPct val="150000"/>
            </a:pPr>
            <a:r>
              <a:rPr lang="en-US" dirty="0"/>
              <a:t>Using Country A’s younger age distribution lowers the rate in Countries B (from 9.1 to 6.7) and C (from 9.0 to 5,8) for the population 18 and over</a:t>
            </a:r>
          </a:p>
          <a:p>
            <a:pPr marL="804863" lvl="1" indent="-347663">
              <a:buClr>
                <a:srgbClr val="C00000"/>
              </a:buClr>
              <a:buSzPct val="150000"/>
            </a:pPr>
            <a:r>
              <a:rPr lang="en-US" dirty="0"/>
              <a:t>Using Country C’s older age distribution raises the rates in Countries A (from 2.4 to 5.0) and B (from 9.1 to 12.4) for the population 18 and over</a:t>
            </a:r>
          </a:p>
          <a:p>
            <a:pPr marL="347663" indent="-347663">
              <a:buClr>
                <a:srgbClr val="C00000"/>
              </a:buClr>
              <a:buSzPct val="150000"/>
            </a:pPr>
            <a:r>
              <a:rPr lang="en-US" dirty="0"/>
              <a:t>Comparisons across countries will change depending on which age distribution (standard) is used</a:t>
            </a:r>
          </a:p>
        </p:txBody>
      </p:sp>
    </p:spTree>
    <p:extLst>
      <p:ext uri="{BB962C8B-B14F-4D97-AF65-F5344CB8AC3E}">
        <p14:creationId xmlns:p14="http://schemas.microsoft.com/office/powerpoint/2010/main" val="3340444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54BE9-3101-42CA-AA97-3730C9BD9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353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D347C-3EF8-45C9-B9D6-E702A7AAF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1089"/>
            <a:ext cx="10515600" cy="5203371"/>
          </a:xfrm>
        </p:spPr>
        <p:txBody>
          <a:bodyPr>
            <a:normAutofit fontScale="92500" lnSpcReduction="10000"/>
          </a:bodyPr>
          <a:lstStyle/>
          <a:p>
            <a:pPr marL="347663" indent="-347663">
              <a:buClr>
                <a:srgbClr val="C00000"/>
              </a:buClr>
              <a:buSzPct val="150000"/>
            </a:pPr>
            <a:r>
              <a:rPr lang="en-US" dirty="0"/>
              <a:t>Should WG products that include prevalence estimates from more than one country present crude or age-adjusted estimates? </a:t>
            </a:r>
          </a:p>
          <a:p>
            <a:pPr marL="347663" indent="-347663">
              <a:buClr>
                <a:srgbClr val="C00000"/>
              </a:buClr>
              <a:buSzPct val="150000"/>
            </a:pPr>
            <a:r>
              <a:rPr lang="en-US" dirty="0"/>
              <a:t>Will including both be confusing and take space if multiple </a:t>
            </a:r>
            <a:r>
              <a:rPr lang="en-US" dirty="0" err="1"/>
              <a:t>prevalences</a:t>
            </a:r>
            <a:r>
              <a:rPr lang="en-US" dirty="0"/>
              <a:t> are given (for example, for all domains)?</a:t>
            </a:r>
          </a:p>
          <a:p>
            <a:pPr marL="347663" indent="-347663">
              <a:buClr>
                <a:srgbClr val="C00000"/>
              </a:buClr>
              <a:buSzPct val="150000"/>
            </a:pPr>
            <a:r>
              <a:rPr lang="en-US" dirty="0"/>
              <a:t>If adjustment is to used, which age composition (standard) should be used?</a:t>
            </a:r>
          </a:p>
          <a:p>
            <a:pPr marL="804863" lvl="1" indent="-347663">
              <a:buClr>
                <a:srgbClr val="C00000"/>
              </a:buClr>
              <a:buSzPct val="150000"/>
            </a:pPr>
            <a:r>
              <a:rPr lang="en-US" sz="2500" dirty="0"/>
              <a:t>Is there consensus on these topics?  The floor is open – please raise your hand if you would like to speak or put your comments in the chat</a:t>
            </a:r>
          </a:p>
          <a:p>
            <a:pPr marL="347663" indent="-347663">
              <a:buClr>
                <a:srgbClr val="C00000"/>
              </a:buClr>
              <a:buSzPct val="150000"/>
            </a:pPr>
            <a:r>
              <a:rPr lang="en-US" dirty="0"/>
              <a:t>Either way we need volunteers for a group to determine Best Practice Recommendations for to address this issue</a:t>
            </a:r>
          </a:p>
          <a:p>
            <a:pPr marL="804863" lvl="1" indent="-347663">
              <a:buClr>
                <a:srgbClr val="C00000"/>
              </a:buClr>
              <a:buSzPct val="150000"/>
            </a:pPr>
            <a:r>
              <a:rPr lang="en-US" sz="2500" dirty="0"/>
              <a:t>Time limited group</a:t>
            </a:r>
          </a:p>
          <a:p>
            <a:pPr marL="804863" lvl="1" indent="-347663">
              <a:buClr>
                <a:srgbClr val="C00000"/>
              </a:buClr>
              <a:buSzPct val="150000"/>
            </a:pPr>
            <a:r>
              <a:rPr lang="en-US" sz="2500" dirty="0"/>
              <a:t>Recommendations to be presented at the Fall annual meeting or at a special webinar </a:t>
            </a:r>
          </a:p>
          <a:p>
            <a:pPr marL="804863" lvl="1" indent="-347663">
              <a:buClr>
                <a:srgbClr val="C00000"/>
              </a:buClr>
              <a:buSzPct val="150000"/>
            </a:pPr>
            <a:r>
              <a:rPr lang="en-US" sz="2500" dirty="0"/>
              <a:t>Any volunteers?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777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6B403-CAEF-45B1-AE4C-CA37C46A2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16343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The Anatomy of a Rate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6BE20-67B1-4D7E-9C71-7F6C1904D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4265"/>
            <a:ext cx="10515600" cy="5108424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C00000"/>
              </a:buClr>
              <a:buSzPct val="150000"/>
              <a:buNone/>
            </a:pPr>
            <a:r>
              <a:rPr lang="en-US" u="sng" dirty="0"/>
              <a:t>Population Rate Calculation</a:t>
            </a:r>
          </a:p>
          <a:p>
            <a:pPr marL="457200" lvl="1" indent="0">
              <a:buClr>
                <a:srgbClr val="C00000"/>
              </a:buClr>
              <a:buSzPct val="150000"/>
              <a:buNone/>
            </a:pPr>
            <a:endParaRPr lang="en-US" dirty="0"/>
          </a:p>
          <a:p>
            <a:pPr marL="457200" lvl="1" indent="0">
              <a:buClr>
                <a:srgbClr val="C00000"/>
              </a:buClr>
              <a:buSzPct val="150000"/>
              <a:buNone/>
            </a:pPr>
            <a:r>
              <a:rPr lang="en-US" dirty="0"/>
              <a:t>1. Simple method:</a:t>
            </a:r>
          </a:p>
          <a:p>
            <a:pPr lvl="2">
              <a:buClr>
                <a:srgbClr val="C00000"/>
              </a:buClr>
              <a:buSzPct val="150000"/>
            </a:pPr>
            <a:r>
              <a:rPr lang="en-US" dirty="0"/>
              <a:t>Rate = number of cases in the population with a characteristic ÷ total number of cases</a:t>
            </a:r>
          </a:p>
          <a:p>
            <a:pPr marL="457200" lvl="1" indent="0">
              <a:buClr>
                <a:srgbClr val="C00000"/>
              </a:buClr>
              <a:buSzPct val="150000"/>
              <a:buNone/>
            </a:pPr>
            <a:endParaRPr lang="en-US" dirty="0"/>
          </a:p>
          <a:p>
            <a:pPr marL="457200" lvl="1" indent="0">
              <a:buClr>
                <a:srgbClr val="C00000"/>
              </a:buClr>
              <a:buSzPct val="150000"/>
              <a:buNone/>
            </a:pPr>
            <a:r>
              <a:rPr lang="en-US" dirty="0"/>
              <a:t>2. More complicated method:</a:t>
            </a:r>
          </a:p>
          <a:p>
            <a:pPr lvl="2">
              <a:buClr>
                <a:srgbClr val="C00000"/>
              </a:buClr>
              <a:buSzPct val="150000"/>
            </a:pPr>
            <a:r>
              <a:rPr lang="en-US" dirty="0"/>
              <a:t>Any population can be divided into components (e.g., age groups)</a:t>
            </a:r>
          </a:p>
          <a:p>
            <a:pPr lvl="2">
              <a:buClr>
                <a:srgbClr val="C00000"/>
              </a:buClr>
              <a:buSzPct val="150000"/>
            </a:pPr>
            <a:r>
              <a:rPr lang="en-US" dirty="0"/>
              <a:t>Rate = sum of component-specific rates multiplied by a distribution of the population by that component</a:t>
            </a:r>
          </a:p>
          <a:p>
            <a:pPr lvl="2">
              <a:buClr>
                <a:srgbClr val="C00000"/>
              </a:buClr>
              <a:buSzPct val="150000"/>
            </a:pPr>
            <a:r>
              <a:rPr lang="en-US" dirty="0"/>
              <a:t>Distribution would come from the data set that the component specific rates come from </a:t>
            </a:r>
          </a:p>
          <a:p>
            <a:pPr marL="2286000" lvl="5" indent="0">
              <a:buNone/>
            </a:pPr>
            <a:r>
              <a:rPr lang="en-US" dirty="0"/>
              <a:t>rate component 1      x	proportion of population component 1</a:t>
            </a:r>
          </a:p>
          <a:p>
            <a:pPr marL="2286000" lvl="5" indent="0">
              <a:buNone/>
            </a:pPr>
            <a:r>
              <a:rPr lang="en-US" dirty="0"/>
              <a:t>rate component 2      x	proportion of population component 2</a:t>
            </a:r>
          </a:p>
          <a:p>
            <a:pPr marL="2286000" lvl="5" indent="0">
              <a:buNone/>
            </a:pPr>
            <a:r>
              <a:rPr lang="en-US" dirty="0"/>
              <a:t>       .				.					</a:t>
            </a:r>
          </a:p>
          <a:p>
            <a:pPr marL="2286000" lvl="5" indent="0">
              <a:buNone/>
            </a:pPr>
            <a:r>
              <a:rPr lang="en-US" dirty="0"/>
              <a:t>       .				.</a:t>
            </a:r>
          </a:p>
          <a:p>
            <a:pPr marL="2286000" lvl="5" indent="0">
              <a:buNone/>
            </a:pPr>
            <a:r>
              <a:rPr lang="en-US" u="sng" dirty="0"/>
              <a:t>rate component n       x	proportion of the population component n</a:t>
            </a:r>
          </a:p>
          <a:p>
            <a:pPr marL="2286000" lvl="5" indent="0">
              <a:buNone/>
            </a:pPr>
            <a:r>
              <a:rPr lang="en-US" dirty="0"/>
              <a:t>		       ∑ of products = rate</a:t>
            </a:r>
          </a:p>
        </p:txBody>
      </p:sp>
    </p:spTree>
    <p:extLst>
      <p:ext uri="{BB962C8B-B14F-4D97-AF65-F5344CB8AC3E}">
        <p14:creationId xmlns:p14="http://schemas.microsoft.com/office/powerpoint/2010/main" val="107467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6B403-CAEF-45B1-AE4C-CA37C46A2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Anatomy of a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6BE20-67B1-4D7E-9C71-7F6C1904D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71" y="1690688"/>
            <a:ext cx="11560629" cy="4993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CRUDE</a:t>
            </a:r>
            <a:r>
              <a:rPr lang="en-US" dirty="0"/>
              <a:t> </a:t>
            </a:r>
            <a:r>
              <a:rPr lang="en-US" b="1" dirty="0"/>
              <a:t>RATE </a:t>
            </a:r>
            <a:r>
              <a:rPr lang="en-US" dirty="0"/>
              <a:t>– sum of the component-specific (e.g., age) rates multiplied by the component (age) distribution of the </a:t>
            </a:r>
            <a:r>
              <a:rPr lang="en-US" i="1" u="sng" dirty="0"/>
              <a:t>same</a:t>
            </a:r>
            <a:r>
              <a:rPr lang="en-US" dirty="0"/>
              <a:t> population that the component-specific rates come from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ADJUSTED or STANDARDIZED RATE </a:t>
            </a:r>
            <a:r>
              <a:rPr lang="en-US" dirty="0"/>
              <a:t>– sum of the component-specific (e.g., age) rates multiplied by the component (age) distribution of a </a:t>
            </a:r>
            <a:r>
              <a:rPr lang="en-US" i="1" u="sng" dirty="0"/>
              <a:t>different</a:t>
            </a:r>
            <a:r>
              <a:rPr lang="en-US" dirty="0"/>
              <a:t> population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Clr>
                <a:srgbClr val="C00000"/>
              </a:buClr>
              <a:buSzPct val="150000"/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616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07FB2-724D-41D5-BEC2-098272824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Why Use an Adjusted or Standardized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76EC5-4D54-4D40-863A-E79434B87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0861"/>
          </a:xfrm>
        </p:spPr>
        <p:txBody>
          <a:bodyPr>
            <a:normAutofit fontScale="92500" lnSpcReduction="20000"/>
          </a:bodyPr>
          <a:lstStyle/>
          <a:p>
            <a:pPr marL="347663" indent="-347663">
              <a:buClr>
                <a:srgbClr val="C00000"/>
              </a:buClr>
              <a:buSzPct val="150000"/>
            </a:pPr>
            <a:r>
              <a:rPr lang="en-US" dirty="0"/>
              <a:t>Adjusted rates are NOT ‘real’ – they do not reflect the actual situation in the population -- the crude rates does this; the adjusted rate is a function of the age distribution used</a:t>
            </a:r>
          </a:p>
          <a:p>
            <a:pPr marL="347663" indent="-347663">
              <a:buClr>
                <a:srgbClr val="C00000"/>
              </a:buClr>
              <a:buSzPct val="150000"/>
            </a:pPr>
            <a:r>
              <a:rPr lang="en-US" dirty="0"/>
              <a:t>Adjusted rates are used for comparisons</a:t>
            </a:r>
          </a:p>
          <a:p>
            <a:pPr marL="804863" lvl="1" indent="-347663">
              <a:buClr>
                <a:srgbClr val="C00000"/>
              </a:buClr>
              <a:buSzPct val="150000"/>
            </a:pPr>
            <a:r>
              <a:rPr lang="en-US" dirty="0"/>
              <a:t>Across time in the same population (country) – for example, trends over the last x years</a:t>
            </a:r>
          </a:p>
          <a:p>
            <a:pPr marL="804863" lvl="1" indent="-347663">
              <a:buClr>
                <a:srgbClr val="C00000"/>
              </a:buClr>
              <a:buSzPct val="150000"/>
            </a:pPr>
            <a:r>
              <a:rPr lang="en-US" dirty="0"/>
              <a:t>Across different subgroups in the same population – for example, males vs females</a:t>
            </a:r>
          </a:p>
          <a:p>
            <a:pPr marL="804863" lvl="1" indent="-347663">
              <a:buClr>
                <a:srgbClr val="C00000"/>
              </a:buClr>
              <a:buSzPct val="150000"/>
            </a:pPr>
            <a:r>
              <a:rPr lang="en-US" dirty="0"/>
              <a:t>Across populations – for example, across countries</a:t>
            </a:r>
          </a:p>
          <a:p>
            <a:pPr marL="347663" indent="-347663">
              <a:buClr>
                <a:srgbClr val="C00000"/>
              </a:buClr>
              <a:buSzPct val="150000"/>
            </a:pPr>
            <a:r>
              <a:rPr lang="en-US" dirty="0"/>
              <a:t>Adjusted rates are used when</a:t>
            </a:r>
          </a:p>
          <a:p>
            <a:pPr marL="804863" lvl="1" indent="-347663">
              <a:buClr>
                <a:srgbClr val="C00000"/>
              </a:buClr>
              <a:buSzPct val="150000"/>
            </a:pPr>
            <a:r>
              <a:rPr lang="en-US" dirty="0"/>
              <a:t>The comparisons should not be affected by the underlying composition of population (for example, the age distribution)</a:t>
            </a:r>
            <a:endParaRPr lang="en-US" strike="sngStrike" dirty="0"/>
          </a:p>
          <a:p>
            <a:pPr marL="804863" lvl="1" indent="-347663">
              <a:buClr>
                <a:srgbClr val="C00000"/>
              </a:buClr>
              <a:buSzPct val="150000"/>
            </a:pPr>
            <a:r>
              <a:rPr lang="en-US" dirty="0"/>
              <a:t>When a summary indicator is needed rather than looking at the component-specific rates</a:t>
            </a:r>
          </a:p>
          <a:p>
            <a:pPr marL="347663" indent="-347663">
              <a:buClr>
                <a:srgbClr val="C00000"/>
              </a:buClr>
              <a:buSzPct val="150000"/>
            </a:pPr>
            <a:r>
              <a:rPr lang="en-US" dirty="0"/>
              <a:t>Adjusted rates should not be used if the relationship between the component specific rates varies across population to be compared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90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B869-78E0-4B55-BB79-4446E0E63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When is the Composition of the Population Not of Interest?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44FDE-76CE-4018-B92E-AAB1E1722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9169"/>
            <a:ext cx="10515600" cy="4351338"/>
          </a:xfrm>
        </p:spPr>
        <p:txBody>
          <a:bodyPr>
            <a:normAutofit/>
          </a:bodyPr>
          <a:lstStyle/>
          <a:p>
            <a:pPr marL="347663" indent="-347663">
              <a:buClr>
                <a:srgbClr val="C00000"/>
              </a:buClr>
              <a:buSzPct val="150000"/>
            </a:pPr>
            <a:r>
              <a:rPr lang="en-US" dirty="0"/>
              <a:t>Most demographic and health-related characteristics vary by age so adjustment by age is the most common kind of adjustment</a:t>
            </a:r>
          </a:p>
          <a:p>
            <a:pPr marL="347663" indent="-347663">
              <a:buClr>
                <a:srgbClr val="C00000"/>
              </a:buClr>
              <a:buSzPct val="150000"/>
            </a:pPr>
            <a:r>
              <a:rPr lang="en-US" dirty="0"/>
              <a:t>Decision to use crude or age-adjusted rates is a function of the intended use of the estimate</a:t>
            </a:r>
            <a:endParaRPr lang="en-US" sz="1800" dirty="0"/>
          </a:p>
          <a:p>
            <a:pPr marL="0" indent="0">
              <a:buClr>
                <a:srgbClr val="C00000"/>
              </a:buClr>
              <a:buSzPct val="150000"/>
              <a:buNone/>
            </a:pPr>
            <a:endParaRPr lang="en-US" sz="1800" dirty="0"/>
          </a:p>
          <a:p>
            <a:pPr marL="457200" lvl="1" indent="0" defTabSz="381000">
              <a:buClr>
                <a:srgbClr val="C00000"/>
              </a:buClr>
              <a:buSzPct val="150000"/>
              <a:buNone/>
            </a:pPr>
            <a:r>
              <a:rPr lang="en-US" dirty="0"/>
              <a:t>Example 1:	planners need an estimate of the number of people with vision 						difficulties in urban and rural areas to determine the need for 						services</a:t>
            </a:r>
          </a:p>
          <a:p>
            <a:pPr marL="457200" lvl="1" indent="0" defTabSz="381000">
              <a:buClr>
                <a:srgbClr val="C00000"/>
              </a:buClr>
              <a:buSzPct val="150000"/>
              <a:buNone/>
            </a:pPr>
            <a:r>
              <a:rPr lang="en-US" dirty="0"/>
              <a:t>Example 2:	researchers need estimates of vision difficulties in urban and 							rural areas to see if exposure to area specific irritants is a 								determinant of vision difficulties</a:t>
            </a:r>
          </a:p>
        </p:txBody>
      </p:sp>
    </p:spTree>
    <p:extLst>
      <p:ext uri="{BB962C8B-B14F-4D97-AF65-F5344CB8AC3E}">
        <p14:creationId xmlns:p14="http://schemas.microsoft.com/office/powerpoint/2010/main" val="3104729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F57A9-075A-4D09-9076-E646966EB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Crude vs Age-Adjusted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DA881-2FC8-44D1-9685-387F27FFF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61914" cy="50149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/>
              <a:t>Vision difficulties are age-related and the population in rural areas is older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dirty="0"/>
              <a:t>Example 1:</a:t>
            </a:r>
          </a:p>
          <a:p>
            <a:pPr lvl="1">
              <a:buClr>
                <a:srgbClr val="C00000"/>
              </a:buClr>
              <a:buSzPct val="150000"/>
            </a:pPr>
            <a:r>
              <a:rPr lang="en-US" dirty="0"/>
              <a:t>requires estimates of ‘burden’ given by a crude rate</a:t>
            </a:r>
          </a:p>
          <a:p>
            <a:pPr lvl="1">
              <a:buClr>
                <a:srgbClr val="C00000"/>
              </a:buClr>
              <a:buSzPct val="150000"/>
            </a:pPr>
            <a:r>
              <a:rPr lang="en-US" dirty="0"/>
              <a:t>the fact that the population is older in rural areas would translate into greater ‘burden’ in that area and the need for more services</a:t>
            </a:r>
          </a:p>
          <a:p>
            <a:pPr marL="0" indent="0">
              <a:buNone/>
            </a:pPr>
            <a:r>
              <a:rPr lang="en-US" dirty="0"/>
              <a:t>Example 2:</a:t>
            </a:r>
          </a:p>
          <a:p>
            <a:pPr lvl="1">
              <a:buClr>
                <a:srgbClr val="C00000"/>
              </a:buClr>
              <a:buSzPct val="150000"/>
            </a:pPr>
            <a:r>
              <a:rPr lang="en-US" dirty="0"/>
              <a:t>requires estimates of ‘risk’ given by adjusted rates</a:t>
            </a:r>
          </a:p>
          <a:p>
            <a:pPr lvl="1">
              <a:buClr>
                <a:srgbClr val="C00000"/>
              </a:buClr>
              <a:buSzPct val="150000"/>
            </a:pPr>
            <a:r>
              <a:rPr lang="en-US" dirty="0"/>
              <a:t>the hypothesis is that risk of vision difficulties is related to irritants in urban areas but observed higher rates in rural areas could be a function of the age of the population not exposure</a:t>
            </a:r>
          </a:p>
          <a:p>
            <a:pPr lvl="1">
              <a:buClr>
                <a:srgbClr val="C00000"/>
              </a:buClr>
              <a:buSzPct val="150000"/>
            </a:pPr>
            <a:r>
              <a:rPr lang="en-US" dirty="0"/>
              <a:t>In this example, the age distribution of the population does not affect the comparison of ‘risk’ due to exposure and is not of interest</a:t>
            </a:r>
          </a:p>
          <a:p>
            <a:pPr lvl="1">
              <a:buClr>
                <a:srgbClr val="C00000"/>
              </a:buClr>
              <a:buSzPct val="150000"/>
            </a:pPr>
            <a:r>
              <a:rPr lang="en-US" dirty="0"/>
              <a:t>age-adjusted rates control for the different age distributions so that differences in ‘risk’ can be estimated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518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68E56-C46F-409E-ADE5-ACD454AA1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7" y="365125"/>
            <a:ext cx="11615056" cy="1325563"/>
          </a:xfrm>
        </p:spPr>
        <p:txBody>
          <a:bodyPr/>
          <a:lstStyle/>
          <a:p>
            <a:pPr algn="ctr"/>
            <a:r>
              <a:rPr lang="en-US" b="1" dirty="0"/>
              <a:t>The Impact of Age Adjustment</a:t>
            </a:r>
            <a:br>
              <a:rPr lang="en-US" b="1" dirty="0"/>
            </a:br>
            <a:r>
              <a:rPr lang="en-US" b="1" dirty="0"/>
              <a:t>on Disability Prevalence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6A22D-80D2-4F13-9F3D-EF08BB8AF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67" y="1825625"/>
            <a:ext cx="11223176" cy="48364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/>
              <a:t>Examples using data from 3 countries – Country A (5 and over and 18 and over), Country B (18 and over), and Country C (5 and over and 18 and over) – with different underlying age structures are used for illustrative purposes only; assume data are from the census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</a:rPr>
              <a:t>Step 1</a:t>
            </a:r>
            <a:r>
              <a:rPr lang="en-US" sz="2600" dirty="0"/>
              <a:t>: Calculate the crude rates for each country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</a:rPr>
              <a:t>Step 2</a:t>
            </a:r>
            <a:r>
              <a:rPr lang="en-US" sz="2600" dirty="0"/>
              <a:t>: Calculate age-specific rates for each country</a:t>
            </a:r>
          </a:p>
          <a:p>
            <a:pPr marL="0" indent="0" defTabSz="517525">
              <a:buNone/>
            </a:pPr>
            <a:r>
              <a:rPr lang="en-US" sz="2600" dirty="0">
                <a:solidFill>
                  <a:srgbClr val="C00000"/>
                </a:solidFill>
              </a:rPr>
              <a:t>Step 3</a:t>
            </a:r>
            <a:r>
              <a:rPr lang="en-US" sz="2600" dirty="0"/>
              <a:t>: Calculate the age-adjusted rates by weighting the age-specific rates for 			each country using the age distributions from the census for the other 			countries – this gives 4 estimates for 5 and over and 9 estimates for 18 			and over</a:t>
            </a:r>
          </a:p>
          <a:p>
            <a:pPr marL="1033463" indent="-1033463" defTabSz="344488">
              <a:buNone/>
            </a:pPr>
            <a:r>
              <a:rPr lang="en-US" sz="2600" dirty="0">
                <a:solidFill>
                  <a:srgbClr val="C00000"/>
                </a:solidFill>
              </a:rPr>
              <a:t>Step 4</a:t>
            </a:r>
            <a:r>
              <a:rPr lang="en-US" sz="2600" dirty="0"/>
              <a:t>: Compare crude vs adjusted estimates using the different age 						distributions (standards)</a:t>
            </a:r>
          </a:p>
        </p:txBody>
      </p:sp>
    </p:spTree>
    <p:extLst>
      <p:ext uri="{BB962C8B-B14F-4D97-AF65-F5344CB8AC3E}">
        <p14:creationId xmlns:p14="http://schemas.microsoft.com/office/powerpoint/2010/main" val="980366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C8534-211C-4E25-B058-398F33BA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731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Step 1: 	Calculate the crude disability rates 			(percentages)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1C35D26-B401-410E-86A5-E8069FB660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43902"/>
              </p:ext>
            </p:extLst>
          </p:nvPr>
        </p:nvGraphicFramePr>
        <p:xfrm>
          <a:off x="533400" y="2705099"/>
          <a:ext cx="11019728" cy="31816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4932">
                  <a:extLst>
                    <a:ext uri="{9D8B030D-6E8A-4147-A177-3AD203B41FA5}">
                      <a16:colId xmlns:a16="http://schemas.microsoft.com/office/drawing/2014/main" val="1527223129"/>
                    </a:ext>
                  </a:extLst>
                </a:gridCol>
                <a:gridCol w="2754932">
                  <a:extLst>
                    <a:ext uri="{9D8B030D-6E8A-4147-A177-3AD203B41FA5}">
                      <a16:colId xmlns:a16="http://schemas.microsoft.com/office/drawing/2014/main" val="2831711844"/>
                    </a:ext>
                  </a:extLst>
                </a:gridCol>
                <a:gridCol w="2754932">
                  <a:extLst>
                    <a:ext uri="{9D8B030D-6E8A-4147-A177-3AD203B41FA5}">
                      <a16:colId xmlns:a16="http://schemas.microsoft.com/office/drawing/2014/main" val="2915904048"/>
                    </a:ext>
                  </a:extLst>
                </a:gridCol>
                <a:gridCol w="2754932">
                  <a:extLst>
                    <a:ext uri="{9D8B030D-6E8A-4147-A177-3AD203B41FA5}">
                      <a16:colId xmlns:a16="http://schemas.microsoft.com/office/drawing/2014/main" val="4257718329"/>
                    </a:ext>
                  </a:extLst>
                </a:gridCol>
              </a:tblGrid>
              <a:tr h="10605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Country 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Country B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Country C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629024"/>
                  </a:ext>
                </a:extLst>
              </a:tr>
              <a:tr h="10605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5 years and 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1.8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8.1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6670732"/>
                  </a:ext>
                </a:extLst>
              </a:tr>
              <a:tr h="10605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18 years and 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2.4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9.1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9.0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835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771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3425</TotalTime>
  <Words>1686</Words>
  <Application>Microsoft Office PowerPoint</Application>
  <PresentationFormat>Widescreen</PresentationFormat>
  <Paragraphs>319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To Age-Adjust or Not To Age-Adjust?</vt:lpstr>
      <vt:lpstr>Objectives</vt:lpstr>
      <vt:lpstr>The Anatomy of a Rate</vt:lpstr>
      <vt:lpstr>The Anatomy of a Rate</vt:lpstr>
      <vt:lpstr>Why Use an Adjusted or Standardized Rate?</vt:lpstr>
      <vt:lpstr>When is the Composition of the Population Not of Interest? </vt:lpstr>
      <vt:lpstr>Crude vs Age-Adjusted Rates</vt:lpstr>
      <vt:lpstr>The Impact of Age Adjustment on Disability Prevalence</vt:lpstr>
      <vt:lpstr>Step 1:  Calculate the crude disability rates    (percentages)</vt:lpstr>
      <vt:lpstr>Step 2: Calculate crude age-specific disability   rates</vt:lpstr>
      <vt:lpstr>Step 3: Calculate Age Adjusted rates - Country Age Distributions </vt:lpstr>
      <vt:lpstr>Step 3: Calculate age-adjusted disability rates -    population 5 years and over</vt:lpstr>
      <vt:lpstr>Step 3: Calculate age-adjusted disability rates -    population 18 years and over</vt:lpstr>
      <vt:lpstr>Step 4: What happens to rates when they are age-adjusted?</vt:lpstr>
      <vt:lpstr>Legends</vt:lpstr>
      <vt:lpstr>Crude Disability Rates</vt:lpstr>
      <vt:lpstr>What happens when rates are age adjusted?</vt:lpstr>
      <vt:lpstr>What happens when rates are age-adjusted? </vt:lpstr>
      <vt:lpstr>Comparisons when based on same age distribution – 5 years and over</vt:lpstr>
      <vt:lpstr>Comparisons when based on same age distribution – 18 years and over</vt:lpstr>
      <vt:lpstr>Impact of Adjustment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Age Adjust or Not To Age Adjust?</dc:title>
  <dc:creator>Jennifer Madans</dc:creator>
  <cp:lastModifiedBy>Ullmann, Heidi (CDC/DDPHSS/NCHS/DAE)</cp:lastModifiedBy>
  <cp:revision>70</cp:revision>
  <dcterms:created xsi:type="dcterms:W3CDTF">2021-05-06T20:05:57Z</dcterms:created>
  <dcterms:modified xsi:type="dcterms:W3CDTF">2021-05-27T15:07:30Z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2021-05-11T01:11:38Z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3e97a8c0-d329-494a-9e74-cee1a4da27e3</vt:lpwstr>
  </property>
  <property fmtid="{D5CDD505-2E9C-101B-9397-08002B2CF9AE}" pid="8" name="MSIP_Label_7b94a7b8-f06c-4dfe-bdcc-9b548fd58c31_ContentBits">
    <vt:lpwstr>0</vt:lpwstr>
  </property>
</Properties>
</file>