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381"/>
    <a:srgbClr val="D8E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9"/>
    <p:restoredTop sz="81978"/>
  </p:normalViewPr>
  <p:slideViewPr>
    <p:cSldViewPr snapToGrid="0" snapToObjects="1">
      <p:cViewPr varScale="1">
        <p:scale>
          <a:sx n="104" d="100"/>
          <a:sy n="104" d="100"/>
        </p:scale>
        <p:origin x="10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19D21-5DE4-0140-929E-79ED160464D5}" type="datetimeFigureOut">
              <a:rPr lang="en-US" smtClean="0"/>
              <a:t>9/10/20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6426C-5CDC-3C4C-8CAD-B85B95B76EF5}" type="slidenum">
              <a:rPr lang="en-US" smtClean="0"/>
              <a:t>‹#›</a:t>
            </a:fld>
            <a:endParaRPr lang="en-US"/>
          </a:p>
        </p:txBody>
      </p:sp>
    </p:spTree>
    <p:extLst>
      <p:ext uri="{BB962C8B-B14F-4D97-AF65-F5344CB8AC3E}">
        <p14:creationId xmlns:p14="http://schemas.microsoft.com/office/powerpoint/2010/main" val="143120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Purpose of the website depends upon the type of user accessing the website.</a:t>
            </a:r>
          </a:p>
          <a:p>
            <a:r>
              <a:rPr lang="en-US" altLang="en-US" dirty="0"/>
              <a:t>If everyone who came to the site was a subject area expert on disability, and quite familiar with the WG, then the site could be little more than a library of resources. </a:t>
            </a:r>
          </a:p>
          <a:p>
            <a:endParaRPr lang="en-US" dirty="0"/>
          </a:p>
        </p:txBody>
      </p:sp>
      <p:sp>
        <p:nvSpPr>
          <p:cNvPr id="4" name="Slide Number Placeholder 3"/>
          <p:cNvSpPr>
            <a:spLocks noGrp="1"/>
          </p:cNvSpPr>
          <p:nvPr>
            <p:ph type="sldNum" sz="quarter" idx="5"/>
          </p:nvPr>
        </p:nvSpPr>
        <p:spPr/>
        <p:txBody>
          <a:bodyPr/>
          <a:lstStyle/>
          <a:p>
            <a:fld id="{AB96426C-5CDC-3C4C-8CAD-B85B95B76EF5}" type="slidenum">
              <a:rPr lang="en-US" smtClean="0"/>
              <a:t>2</a:t>
            </a:fld>
            <a:endParaRPr lang="en-US"/>
          </a:p>
        </p:txBody>
      </p:sp>
    </p:spTree>
    <p:extLst>
      <p:ext uri="{BB962C8B-B14F-4D97-AF65-F5344CB8AC3E}">
        <p14:creationId xmlns:p14="http://schemas.microsoft.com/office/powerpoint/2010/main" val="125118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homepage features prominent links to the latest insight from the WG blog. </a:t>
            </a:r>
          </a:p>
          <a:p>
            <a:r>
              <a:rPr lang="en-US" altLang="en-US" dirty="0"/>
              <a:t>The homepage also features ‘quick links’ to the Question sets, and </a:t>
            </a:r>
            <a:r>
              <a:rPr lang="en-US" altLang="en-US" dirty="0" err="1"/>
              <a:t>implementati</a:t>
            </a:r>
            <a:endParaRPr lang="en-US" altLang="en-US" dirty="0"/>
          </a:p>
          <a:p>
            <a:r>
              <a:rPr lang="en-US" altLang="en-US" dirty="0"/>
              <a:t>on guidelines.</a:t>
            </a:r>
          </a:p>
          <a:p>
            <a:endParaRPr lang="en-US" altLang="en-US" dirty="0"/>
          </a:p>
          <a:p>
            <a:r>
              <a:rPr lang="en-US" altLang="en-US" dirty="0"/>
              <a:t>The main navigation has been simplified, and features drop down menus for visitors to get to the information they are looking for quickly and efficiently.</a:t>
            </a:r>
          </a:p>
          <a:p>
            <a:endParaRPr lang="en-US" dirty="0"/>
          </a:p>
        </p:txBody>
      </p:sp>
      <p:sp>
        <p:nvSpPr>
          <p:cNvPr id="4" name="Slide Number Placeholder 3"/>
          <p:cNvSpPr>
            <a:spLocks noGrp="1"/>
          </p:cNvSpPr>
          <p:nvPr>
            <p:ph type="sldNum" sz="quarter" idx="5"/>
          </p:nvPr>
        </p:nvSpPr>
        <p:spPr/>
        <p:txBody>
          <a:bodyPr/>
          <a:lstStyle/>
          <a:p>
            <a:fld id="{AB96426C-5CDC-3C4C-8CAD-B85B95B76EF5}" type="slidenum">
              <a:rPr lang="en-US" smtClean="0"/>
              <a:t>6</a:t>
            </a:fld>
            <a:endParaRPr lang="en-US"/>
          </a:p>
        </p:txBody>
      </p:sp>
    </p:spTree>
    <p:extLst>
      <p:ext uri="{BB962C8B-B14F-4D97-AF65-F5344CB8AC3E}">
        <p14:creationId xmlns:p14="http://schemas.microsoft.com/office/powerpoint/2010/main" val="3559074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By surfacing PDF metadata to the search engine, the search tool now becomes a valuable tool for hunting down information. </a:t>
            </a:r>
          </a:p>
          <a:p>
            <a:endParaRPr lang="en-US" altLang="en-US" dirty="0"/>
          </a:p>
          <a:p>
            <a:r>
              <a:rPr lang="en-US" altLang="en-US" dirty="0"/>
              <a:t>In practical terms, this means whatever device a visitor is viewing the site with, be it a mobile, tablet or laptop, all functionality is available and the design scales to fit the screen.</a:t>
            </a:r>
          </a:p>
          <a:p>
            <a:endParaRPr lang="en-US" dirty="0"/>
          </a:p>
        </p:txBody>
      </p:sp>
      <p:sp>
        <p:nvSpPr>
          <p:cNvPr id="4" name="Slide Number Placeholder 3"/>
          <p:cNvSpPr>
            <a:spLocks noGrp="1"/>
          </p:cNvSpPr>
          <p:nvPr>
            <p:ph type="sldNum" sz="quarter" idx="5"/>
          </p:nvPr>
        </p:nvSpPr>
        <p:spPr/>
        <p:txBody>
          <a:bodyPr/>
          <a:lstStyle/>
          <a:p>
            <a:fld id="{AB96426C-5CDC-3C4C-8CAD-B85B95B76EF5}" type="slidenum">
              <a:rPr lang="en-US" smtClean="0"/>
              <a:t>7</a:t>
            </a:fld>
            <a:endParaRPr lang="en-US"/>
          </a:p>
        </p:txBody>
      </p:sp>
    </p:spTree>
    <p:extLst>
      <p:ext uri="{BB962C8B-B14F-4D97-AF65-F5344CB8AC3E}">
        <p14:creationId xmlns:p14="http://schemas.microsoft.com/office/powerpoint/2010/main" val="274927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By following ‘best practice’ when it comes to the technical build, we have created a site with improved load speeds, and improved performance when bandwidth or internet connections are poor.</a:t>
            </a:r>
          </a:p>
          <a:p>
            <a:endParaRPr lang="en-US" altLang="en-US" dirty="0"/>
          </a:p>
          <a:p>
            <a:r>
              <a:rPr lang="en-US" altLang="en-US" dirty="0"/>
              <a:t>Colors all have a high contrast ratio, font sizes are large, text blocks are narrow (all to aid legibility), and certain color combinations that are problematic with those with color recognition issues have been avoided</a:t>
            </a:r>
            <a:endParaRPr lang="en-US" dirty="0"/>
          </a:p>
        </p:txBody>
      </p:sp>
      <p:sp>
        <p:nvSpPr>
          <p:cNvPr id="4" name="Slide Number Placeholder 3"/>
          <p:cNvSpPr>
            <a:spLocks noGrp="1"/>
          </p:cNvSpPr>
          <p:nvPr>
            <p:ph type="sldNum" sz="quarter" idx="5"/>
          </p:nvPr>
        </p:nvSpPr>
        <p:spPr/>
        <p:txBody>
          <a:bodyPr/>
          <a:lstStyle/>
          <a:p>
            <a:fld id="{AB96426C-5CDC-3C4C-8CAD-B85B95B76EF5}" type="slidenum">
              <a:rPr lang="en-US" smtClean="0"/>
              <a:t>8</a:t>
            </a:fld>
            <a:endParaRPr lang="en-US"/>
          </a:p>
        </p:txBody>
      </p:sp>
    </p:spTree>
    <p:extLst>
      <p:ext uri="{BB962C8B-B14F-4D97-AF65-F5344CB8AC3E}">
        <p14:creationId xmlns:p14="http://schemas.microsoft.com/office/powerpoint/2010/main" val="32330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Beyond the wireframes, small design issues remain (buttons, clicks and dropdowns)</a:t>
            </a:r>
          </a:p>
        </p:txBody>
      </p:sp>
      <p:sp>
        <p:nvSpPr>
          <p:cNvPr id="4" name="Slide Number Placeholder 3"/>
          <p:cNvSpPr>
            <a:spLocks noGrp="1"/>
          </p:cNvSpPr>
          <p:nvPr>
            <p:ph type="sldNum" sz="quarter" idx="5"/>
          </p:nvPr>
        </p:nvSpPr>
        <p:spPr/>
        <p:txBody>
          <a:bodyPr/>
          <a:lstStyle/>
          <a:p>
            <a:fld id="{AB96426C-5CDC-3C4C-8CAD-B85B95B76EF5}" type="slidenum">
              <a:rPr lang="en-US" smtClean="0"/>
              <a:t>9</a:t>
            </a:fld>
            <a:endParaRPr lang="en-US"/>
          </a:p>
        </p:txBody>
      </p:sp>
    </p:spTree>
    <p:extLst>
      <p:ext uri="{BB962C8B-B14F-4D97-AF65-F5344CB8AC3E}">
        <p14:creationId xmlns:p14="http://schemas.microsoft.com/office/powerpoint/2010/main" val="275380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AB96426C-5CDC-3C4C-8CAD-B85B95B76EF5}" type="slidenum">
              <a:rPr lang="en-US" smtClean="0"/>
              <a:t>10</a:t>
            </a:fld>
            <a:endParaRPr lang="en-US"/>
          </a:p>
        </p:txBody>
      </p:sp>
    </p:spTree>
    <p:extLst>
      <p:ext uri="{BB962C8B-B14F-4D97-AF65-F5344CB8AC3E}">
        <p14:creationId xmlns:p14="http://schemas.microsoft.com/office/powerpoint/2010/main" val="196169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AB96426C-5CDC-3C4C-8CAD-B85B95B76EF5}" type="slidenum">
              <a:rPr lang="en-US" smtClean="0"/>
              <a:t>11</a:t>
            </a:fld>
            <a:endParaRPr lang="en-US"/>
          </a:p>
        </p:txBody>
      </p:sp>
    </p:spTree>
    <p:extLst>
      <p:ext uri="{BB962C8B-B14F-4D97-AF65-F5344CB8AC3E}">
        <p14:creationId xmlns:p14="http://schemas.microsoft.com/office/powerpoint/2010/main" val="26201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9DE6-65EB-A141-84DB-3C1271552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E9B7AD-B2CC-0749-ADD9-07C77170B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E8349-87D0-124E-AFF4-EABB9C83AF8F}"/>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5" name="Footer Placeholder 4">
            <a:extLst>
              <a:ext uri="{FF2B5EF4-FFF2-40B4-BE49-F238E27FC236}">
                <a16:creationId xmlns:a16="http://schemas.microsoft.com/office/drawing/2014/main" id="{901C5B32-FE4C-2141-B999-C300071D1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615F6-5927-3B41-92AA-991AC6E885B3}"/>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135678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7B72-850D-3640-86A2-90E9AAD2AA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141C6A-E699-E048-89EE-4B7F556DB6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093F4-6FFC-1B40-AA59-A79EC4A55DAB}"/>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5" name="Footer Placeholder 4">
            <a:extLst>
              <a:ext uri="{FF2B5EF4-FFF2-40B4-BE49-F238E27FC236}">
                <a16:creationId xmlns:a16="http://schemas.microsoft.com/office/drawing/2014/main" id="{990417F1-F6F1-7845-91CD-00E5FBCC1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6358C-E0F2-F243-BF3A-BC10B056071F}"/>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269706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9347E-B4C7-2D4F-9865-7DB31BEC1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FD0F6-8A73-A64C-8889-97D5A627AC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1ABDF-D9F0-3547-B991-9B2ADC8AA945}"/>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5" name="Footer Placeholder 4">
            <a:extLst>
              <a:ext uri="{FF2B5EF4-FFF2-40B4-BE49-F238E27FC236}">
                <a16:creationId xmlns:a16="http://schemas.microsoft.com/office/drawing/2014/main" id="{D7863E0A-F049-1A44-AA56-00C3F96BD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8664B-FC9B-9643-8B2D-A6FF793C8E81}"/>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429270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8296-A10D-0E49-88F6-4BC938535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74E42-430F-A046-B758-0EB8166C3E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F17EB-DA7E-A844-B2D5-0E6A989B5F00}"/>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5" name="Footer Placeholder 4">
            <a:extLst>
              <a:ext uri="{FF2B5EF4-FFF2-40B4-BE49-F238E27FC236}">
                <a16:creationId xmlns:a16="http://schemas.microsoft.com/office/drawing/2014/main" id="{08A6C398-D081-1547-9B39-05AD1C8C5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590BD-0CB0-7E46-93D7-C0063670A9BA}"/>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185863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635E-3878-C74D-A403-F64AA93634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713021-57C3-3142-A669-A19F638C9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CB690A-A506-F945-80A4-E5B7F403D529}"/>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5" name="Footer Placeholder 4">
            <a:extLst>
              <a:ext uri="{FF2B5EF4-FFF2-40B4-BE49-F238E27FC236}">
                <a16:creationId xmlns:a16="http://schemas.microsoft.com/office/drawing/2014/main" id="{6C4D1278-35E7-3549-84F5-50C3EDA80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C9E8A-7F2F-E04D-B9C0-DD74C79A6777}"/>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356107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7216-2CD5-7844-810E-6102DD73D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4697D-C402-B640-B9CB-A39C837864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DAFD3-CB45-CC43-ADA4-761EF9CBE7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366D1-BA29-4546-B0E6-7B1FB6B19669}"/>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6" name="Footer Placeholder 5">
            <a:extLst>
              <a:ext uri="{FF2B5EF4-FFF2-40B4-BE49-F238E27FC236}">
                <a16:creationId xmlns:a16="http://schemas.microsoft.com/office/drawing/2014/main" id="{551FB7D6-B638-7544-83B3-D183FB2F8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29AB2-46E1-9B41-8A7A-7AEF821A2C11}"/>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354844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1D91-C9B1-8745-BD93-2341B71A3D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AE0DC2-A331-A043-9A53-F57C7D8E2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8FC560C-71DE-B642-B835-55E2EEE016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EC06A1-6744-694D-A922-46DB36ECB0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A168AE-1AD5-574E-8DD6-5ABB833817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BE92D-4828-7D4B-96A9-631E8BD6CCFB}"/>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8" name="Footer Placeholder 7">
            <a:extLst>
              <a:ext uri="{FF2B5EF4-FFF2-40B4-BE49-F238E27FC236}">
                <a16:creationId xmlns:a16="http://schemas.microsoft.com/office/drawing/2014/main" id="{8D362665-687A-3246-911D-5F748FE1CD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EDD1BF-A5B8-1A4D-956E-4D3F7B3E454D}"/>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257145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75F3-074B-AB46-A73F-D8CDF53000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7F6D2-5E34-F041-96F5-55B2E55CA50E}"/>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4" name="Footer Placeholder 3">
            <a:extLst>
              <a:ext uri="{FF2B5EF4-FFF2-40B4-BE49-F238E27FC236}">
                <a16:creationId xmlns:a16="http://schemas.microsoft.com/office/drawing/2014/main" id="{96722638-5663-5741-AF9E-FE0C16D35D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7BD4E2-D3B3-A44B-94E4-99510157BBA6}"/>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138733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B690F-D481-7E4D-AF72-D03D198A5706}"/>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3" name="Footer Placeholder 2">
            <a:extLst>
              <a:ext uri="{FF2B5EF4-FFF2-40B4-BE49-F238E27FC236}">
                <a16:creationId xmlns:a16="http://schemas.microsoft.com/office/drawing/2014/main" id="{66F67A41-BD5F-1A45-ADC3-8851507287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92B67B-A797-4443-A8FE-20D11D3C307D}"/>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288103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965F-3573-C24A-B891-93DF32591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4CF6D7-7146-264C-9B84-A75E0FD91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98EA00-17EC-AC4F-9A39-0CECEE585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546139-EA13-DD4E-A08F-3FE073D38149}"/>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6" name="Footer Placeholder 5">
            <a:extLst>
              <a:ext uri="{FF2B5EF4-FFF2-40B4-BE49-F238E27FC236}">
                <a16:creationId xmlns:a16="http://schemas.microsoft.com/office/drawing/2014/main" id="{77F68FA2-7ECD-5E42-9E91-30140C335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F1D235-77CD-4743-9F67-10EF6B0565EE}"/>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62926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B3ED-3872-404F-AC00-DF6BAD631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27FE88-ABBD-554D-BF5D-C8F7D245C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F2FEDB-42CC-AF44-AD13-E6048B8B2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CA8BF1-84C6-8D4D-9B6C-722A95F3925E}"/>
              </a:ext>
            </a:extLst>
          </p:cNvPr>
          <p:cNvSpPr>
            <a:spLocks noGrp="1"/>
          </p:cNvSpPr>
          <p:nvPr>
            <p:ph type="dt" sz="half" idx="10"/>
          </p:nvPr>
        </p:nvSpPr>
        <p:spPr/>
        <p:txBody>
          <a:bodyPr/>
          <a:lstStyle/>
          <a:p>
            <a:fld id="{E6EADF6C-E7BB-F545-83F2-E309E1561DF0}" type="datetimeFigureOut">
              <a:rPr lang="en-US" smtClean="0"/>
              <a:t>9/10/20</a:t>
            </a:fld>
            <a:endParaRPr lang="en-US"/>
          </a:p>
        </p:txBody>
      </p:sp>
      <p:sp>
        <p:nvSpPr>
          <p:cNvPr id="6" name="Footer Placeholder 5">
            <a:extLst>
              <a:ext uri="{FF2B5EF4-FFF2-40B4-BE49-F238E27FC236}">
                <a16:creationId xmlns:a16="http://schemas.microsoft.com/office/drawing/2014/main" id="{9D224264-FE24-384F-B309-539E9DCC9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CCAFC-04B5-5043-8103-9508E6DB2C47}"/>
              </a:ext>
            </a:extLst>
          </p:cNvPr>
          <p:cNvSpPr>
            <a:spLocks noGrp="1"/>
          </p:cNvSpPr>
          <p:nvPr>
            <p:ph type="sldNum" sz="quarter" idx="12"/>
          </p:nvPr>
        </p:nvSpPr>
        <p:spPr/>
        <p:txBody>
          <a:bodyPr/>
          <a:lstStyle/>
          <a:p>
            <a:fld id="{4EB7CD1B-DF79-8B45-9FC9-7A0821E9AD88}" type="slidenum">
              <a:rPr lang="en-US" smtClean="0"/>
              <a:t>‹#›</a:t>
            </a:fld>
            <a:endParaRPr lang="en-US"/>
          </a:p>
        </p:txBody>
      </p:sp>
    </p:spTree>
    <p:extLst>
      <p:ext uri="{BB962C8B-B14F-4D97-AF65-F5344CB8AC3E}">
        <p14:creationId xmlns:p14="http://schemas.microsoft.com/office/powerpoint/2010/main" val="215012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3F3556-08CA-484D-9D9E-7A7760C5E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ECE5E9-F0B6-4E44-BAAA-578F99FF9C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B6063-8744-4E4F-A6B1-6E2E2EACD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ADF6C-E7BB-F545-83F2-E309E1561DF0}" type="datetimeFigureOut">
              <a:rPr lang="en-US" smtClean="0"/>
              <a:t>9/10/20</a:t>
            </a:fld>
            <a:endParaRPr lang="en-US"/>
          </a:p>
        </p:txBody>
      </p:sp>
      <p:sp>
        <p:nvSpPr>
          <p:cNvPr id="5" name="Footer Placeholder 4">
            <a:extLst>
              <a:ext uri="{FF2B5EF4-FFF2-40B4-BE49-F238E27FC236}">
                <a16:creationId xmlns:a16="http://schemas.microsoft.com/office/drawing/2014/main" id="{72950B8F-A544-6649-8F15-C59B1F8D7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B4981F-4E13-164F-8C84-FFEADB6B31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7CD1B-DF79-8B45-9FC9-7A0821E9AD88}" type="slidenum">
              <a:rPr lang="en-US" smtClean="0"/>
              <a:t>‹#›</a:t>
            </a:fld>
            <a:endParaRPr lang="en-US"/>
          </a:p>
        </p:txBody>
      </p:sp>
    </p:spTree>
    <p:extLst>
      <p:ext uri="{BB962C8B-B14F-4D97-AF65-F5344CB8AC3E}">
        <p14:creationId xmlns:p14="http://schemas.microsoft.com/office/powerpoint/2010/main" val="197656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FFD"/>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0D93D0-8FD2-BE4E-A89B-6C41B18A3F60}"/>
              </a:ext>
            </a:extLst>
          </p:cNvPr>
          <p:cNvSpPr>
            <a:spLocks noGrp="1"/>
          </p:cNvSpPr>
          <p:nvPr>
            <p:ph type="subTitle" idx="1"/>
          </p:nvPr>
        </p:nvSpPr>
        <p:spPr>
          <a:xfrm>
            <a:off x="1509712" y="4645025"/>
            <a:ext cx="9144000" cy="1655762"/>
          </a:xfrm>
        </p:spPr>
        <p:txBody>
          <a:bodyPr>
            <a:normAutofit/>
          </a:bodyPr>
          <a:lstStyle/>
          <a:p>
            <a:r>
              <a:rPr lang="en-US" sz="2000" dirty="0">
                <a:latin typeface="Arial" panose="020B0604020202020204" pitchFamily="34" charset="0"/>
                <a:cs typeface="Arial" panose="020B0604020202020204" pitchFamily="34" charset="0"/>
              </a:rPr>
              <a:t>Mitchell Loeb &amp; Angela Sarkisian </a:t>
            </a:r>
          </a:p>
          <a:p>
            <a:r>
              <a:rPr lang="en-US" sz="2000" dirty="0">
                <a:latin typeface="Arial" panose="020B0604020202020204" pitchFamily="34" charset="0"/>
                <a:cs typeface="Arial" panose="020B0604020202020204" pitchFamily="34" charset="0"/>
              </a:rPr>
              <a:t>University College London </a:t>
            </a:r>
          </a:p>
        </p:txBody>
      </p:sp>
      <p:pic>
        <p:nvPicPr>
          <p:cNvPr id="9" name="Picture 8">
            <a:extLst>
              <a:ext uri="{FF2B5EF4-FFF2-40B4-BE49-F238E27FC236}">
                <a16:creationId xmlns:a16="http://schemas.microsoft.com/office/drawing/2014/main" id="{69FB88E4-A616-E74F-848F-F289EF1D82F8}"/>
              </a:ext>
            </a:extLst>
          </p:cNvPr>
          <p:cNvPicPr>
            <a:picLocks noChangeAspect="1"/>
          </p:cNvPicPr>
          <p:nvPr/>
        </p:nvPicPr>
        <p:blipFill>
          <a:blip r:embed="rId2"/>
          <a:stretch>
            <a:fillRect/>
          </a:stretch>
        </p:blipFill>
        <p:spPr>
          <a:xfrm>
            <a:off x="3322725" y="921455"/>
            <a:ext cx="5317949" cy="1772650"/>
          </a:xfrm>
          <a:prstGeom prst="rect">
            <a:avLst/>
          </a:prstGeom>
          <a:solidFill>
            <a:schemeClr val="accent1">
              <a:lumMod val="40000"/>
              <a:lumOff val="60000"/>
            </a:schemeClr>
          </a:solidFill>
        </p:spPr>
      </p:pic>
      <p:sp>
        <p:nvSpPr>
          <p:cNvPr id="20" name="Subtitle 2">
            <a:extLst>
              <a:ext uri="{FF2B5EF4-FFF2-40B4-BE49-F238E27FC236}">
                <a16:creationId xmlns:a16="http://schemas.microsoft.com/office/drawing/2014/main" id="{0DF045D5-4526-0340-AF20-7A522B01FC18}"/>
              </a:ext>
            </a:extLst>
          </p:cNvPr>
          <p:cNvSpPr txBox="1">
            <a:spLocks/>
          </p:cNvSpPr>
          <p:nvPr/>
        </p:nvSpPr>
        <p:spPr>
          <a:xfrm>
            <a:off x="1509712" y="338296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025381"/>
                </a:solidFill>
                <a:latin typeface="Arial" panose="020B0604020202020204" pitchFamily="34" charset="0"/>
                <a:cs typeface="Arial" panose="020B0604020202020204" pitchFamily="34" charset="0"/>
              </a:rPr>
              <a:t>WG Website Redesign </a:t>
            </a:r>
          </a:p>
        </p:txBody>
      </p:sp>
    </p:spTree>
    <p:extLst>
      <p:ext uri="{BB962C8B-B14F-4D97-AF65-F5344CB8AC3E}">
        <p14:creationId xmlns:p14="http://schemas.microsoft.com/office/powerpoint/2010/main" val="183488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D22D-11AB-1D4E-9AD2-0B993A832DE6}"/>
              </a:ext>
            </a:extLst>
          </p:cNvPr>
          <p:cNvSpPr>
            <a:spLocks noGrp="1"/>
          </p:cNvSpPr>
          <p:nvPr>
            <p:ph type="title"/>
          </p:nvPr>
        </p:nvSpPr>
        <p:spPr/>
        <p:txBody>
          <a:bodyPr/>
          <a:lstStyle/>
          <a:p>
            <a:r>
              <a:rPr lang="en-US" dirty="0">
                <a:solidFill>
                  <a:srgbClr val="025381"/>
                </a:solidFill>
                <a:latin typeface="Arial" panose="020B0604020202020204" pitchFamily="34" charset="0"/>
                <a:cs typeface="Arial" panose="020B0604020202020204" pitchFamily="34" charset="0"/>
              </a:rPr>
              <a:t>WG Website: A work in progress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C61DB0-B3D4-B348-BB0A-3E9159051D5D}"/>
              </a:ext>
            </a:extLst>
          </p:cNvPr>
          <p:cNvSpPr>
            <a:spLocks noGrp="1"/>
          </p:cNvSpPr>
          <p:nvPr>
            <p:ph idx="1"/>
          </p:nvPr>
        </p:nvSpPr>
        <p:spPr>
          <a:xfrm>
            <a:off x="838200" y="1828711"/>
            <a:ext cx="10515600" cy="4782209"/>
          </a:xfrm>
        </p:spPr>
        <p:txBody>
          <a:bodyPr>
            <a:normAutofit/>
          </a:bodyPr>
          <a:lstStyle/>
          <a:p>
            <a:pPr marL="0" indent="0">
              <a:buNone/>
            </a:pPr>
            <a:r>
              <a:rPr lang="en-US" sz="2700" b="1" dirty="0">
                <a:latin typeface="Arial" panose="020B0604020202020204" pitchFamily="34" charset="0"/>
                <a:cs typeface="Arial" panose="020B0604020202020204" pitchFamily="34" charset="0"/>
              </a:rPr>
              <a:t>Contributions</a:t>
            </a:r>
          </a:p>
          <a:p>
            <a:r>
              <a:rPr lang="en-US" sz="2000" dirty="0">
                <a:latin typeface="Arial" panose="020B0604020202020204" pitchFamily="34" charset="0"/>
                <a:cs typeface="Arial" panose="020B0604020202020204" pitchFamily="34" charset="0"/>
              </a:rPr>
              <a:t>News items, blogs, articles, and publications that make use of WG tools</a:t>
            </a:r>
          </a:p>
          <a:p>
            <a:endParaRPr lang="en-US" sz="2000" dirty="0">
              <a:latin typeface="Arial" panose="020B0604020202020204" pitchFamily="34" charset="0"/>
              <a:cs typeface="Arial" panose="020B0604020202020204" pitchFamily="34" charset="0"/>
            </a:endParaRPr>
          </a:p>
          <a:p>
            <a:pPr marL="0" indent="0">
              <a:buNone/>
            </a:pPr>
            <a:r>
              <a:rPr lang="en-US" sz="2700" b="1" dirty="0">
                <a:latin typeface="Arial" panose="020B0604020202020204" pitchFamily="34" charset="0"/>
                <a:cs typeface="Arial" panose="020B0604020202020204" pitchFamily="34" charset="0"/>
              </a:rPr>
              <a:t>Questions</a:t>
            </a:r>
          </a:p>
          <a:p>
            <a:r>
              <a:rPr lang="en-US" sz="2000" dirty="0">
                <a:latin typeface="Arial" panose="020B0604020202020204" pitchFamily="34" charset="0"/>
                <a:cs typeface="Arial" panose="020B0604020202020204" pitchFamily="34" charset="0"/>
              </a:rPr>
              <a:t>Questions may become FAQs posted on the website </a:t>
            </a:r>
          </a:p>
          <a:p>
            <a:endParaRPr lang="en-US" sz="2000" dirty="0">
              <a:latin typeface="Arial" panose="020B0604020202020204" pitchFamily="34" charset="0"/>
              <a:cs typeface="Arial" panose="020B0604020202020204" pitchFamily="34" charset="0"/>
            </a:endParaRPr>
          </a:p>
          <a:p>
            <a:pPr marL="0" indent="0">
              <a:buNone/>
            </a:pPr>
            <a:r>
              <a:rPr lang="en-US" sz="2700" b="1" dirty="0">
                <a:latin typeface="Arial" panose="020B0604020202020204" pitchFamily="34" charset="0"/>
                <a:cs typeface="Arial" panose="020B0604020202020204" pitchFamily="34" charset="0"/>
              </a:rPr>
              <a:t>Suggestions</a:t>
            </a:r>
          </a:p>
          <a:p>
            <a:r>
              <a:rPr lang="en-US" sz="2000" dirty="0">
                <a:latin typeface="Arial" panose="020B0604020202020204" pitchFamily="34" charset="0"/>
                <a:cs typeface="Arial" panose="020B0604020202020204" pitchFamily="34" charset="0"/>
              </a:rPr>
              <a:t>Format-related, additional sections and/or content-related</a:t>
            </a:r>
          </a:p>
          <a:p>
            <a:pPr marL="0" indent="0">
              <a:buNone/>
            </a:pP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CC453E-4F08-994B-9470-89D572016776}"/>
              </a:ext>
            </a:extLst>
          </p:cNvPr>
          <p:cNvCxnSpPr>
            <a:cxnSpLocks/>
          </p:cNvCxnSpPr>
          <p:nvPr/>
        </p:nvCxnSpPr>
        <p:spPr>
          <a:xfrm>
            <a:off x="838200" y="1500997"/>
            <a:ext cx="10515600" cy="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5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D22D-11AB-1D4E-9AD2-0B993A832DE6}"/>
              </a:ext>
            </a:extLst>
          </p:cNvPr>
          <p:cNvSpPr>
            <a:spLocks noGrp="1"/>
          </p:cNvSpPr>
          <p:nvPr>
            <p:ph type="title"/>
          </p:nvPr>
        </p:nvSpPr>
        <p:spPr/>
        <p:txBody>
          <a:bodyPr/>
          <a:lstStyle/>
          <a:p>
            <a:r>
              <a:rPr lang="en-US" dirty="0">
                <a:solidFill>
                  <a:srgbClr val="025381"/>
                </a:solidFill>
                <a:latin typeface="Arial" panose="020B0604020202020204" pitchFamily="34" charset="0"/>
                <a:cs typeface="Arial" panose="020B0604020202020204" pitchFamily="34" charset="0"/>
              </a:rPr>
              <a:t>Acknowledgements</a:t>
            </a: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CC453E-4F08-994B-9470-89D572016776}"/>
              </a:ext>
            </a:extLst>
          </p:cNvPr>
          <p:cNvCxnSpPr>
            <a:cxnSpLocks/>
          </p:cNvCxnSpPr>
          <p:nvPr/>
        </p:nvCxnSpPr>
        <p:spPr>
          <a:xfrm>
            <a:off x="838200" y="1500997"/>
            <a:ext cx="10515600" cy="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2CF3A95-3AD1-A140-AFE8-565016764C35}"/>
              </a:ext>
            </a:extLst>
          </p:cNvPr>
          <p:cNvPicPr>
            <a:picLocks noChangeAspect="1"/>
          </p:cNvPicPr>
          <p:nvPr/>
        </p:nvPicPr>
        <p:blipFill>
          <a:blip r:embed="rId3"/>
          <a:stretch>
            <a:fillRect/>
          </a:stretch>
        </p:blipFill>
        <p:spPr>
          <a:xfrm>
            <a:off x="2879845" y="2090828"/>
            <a:ext cx="6432310" cy="2129083"/>
          </a:xfrm>
          <a:prstGeom prst="rect">
            <a:avLst/>
          </a:prstGeom>
        </p:spPr>
      </p:pic>
      <p:pic>
        <p:nvPicPr>
          <p:cNvPr id="8" name="Picture 7">
            <a:extLst>
              <a:ext uri="{FF2B5EF4-FFF2-40B4-BE49-F238E27FC236}">
                <a16:creationId xmlns:a16="http://schemas.microsoft.com/office/drawing/2014/main" id="{2D3428C5-9923-7B46-834F-0411E65D11C9}"/>
              </a:ext>
            </a:extLst>
          </p:cNvPr>
          <p:cNvPicPr>
            <a:picLocks noChangeAspect="1"/>
          </p:cNvPicPr>
          <p:nvPr/>
        </p:nvPicPr>
        <p:blipFill>
          <a:blip r:embed="rId4"/>
          <a:stretch>
            <a:fillRect/>
          </a:stretch>
        </p:blipFill>
        <p:spPr>
          <a:xfrm>
            <a:off x="4648919" y="4830552"/>
            <a:ext cx="2942326" cy="1040216"/>
          </a:xfrm>
          <a:prstGeom prst="rect">
            <a:avLst/>
          </a:prstGeom>
        </p:spPr>
      </p:pic>
    </p:spTree>
    <p:extLst>
      <p:ext uri="{BB962C8B-B14F-4D97-AF65-F5344CB8AC3E}">
        <p14:creationId xmlns:p14="http://schemas.microsoft.com/office/powerpoint/2010/main" val="237196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D22D-11AB-1D4E-9AD2-0B993A832DE6}"/>
              </a:ext>
            </a:extLst>
          </p:cNvPr>
          <p:cNvSpPr>
            <a:spLocks noGrp="1"/>
          </p:cNvSpPr>
          <p:nvPr>
            <p:ph type="title"/>
          </p:nvPr>
        </p:nvSpPr>
        <p:spPr/>
        <p:txBody>
          <a:bodyPr/>
          <a:lstStyle/>
          <a:p>
            <a:r>
              <a:rPr lang="en-US" dirty="0">
                <a:solidFill>
                  <a:srgbClr val="025381"/>
                </a:solidFill>
                <a:latin typeface="Arial" panose="020B0604020202020204" pitchFamily="34" charset="0"/>
                <a:cs typeface="Arial" panose="020B0604020202020204" pitchFamily="34" charset="0"/>
              </a:rPr>
              <a:t>Website Purpose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C61DB0-B3D4-B348-BB0A-3E9159051D5D}"/>
              </a:ext>
            </a:extLst>
          </p:cNvPr>
          <p:cNvSpPr>
            <a:spLocks noGrp="1"/>
          </p:cNvSpPr>
          <p:nvPr>
            <p:ph idx="1"/>
          </p:nvPr>
        </p:nvSpPr>
        <p:spPr>
          <a:xfrm>
            <a:off x="838200" y="1825624"/>
            <a:ext cx="10515600" cy="4782209"/>
          </a:xfrm>
        </p:spPr>
        <p:txBody>
          <a:bodyPr>
            <a:normAutofit lnSpcReduction="10000"/>
          </a:bodyPr>
          <a:lstStyle/>
          <a:p>
            <a:pPr marL="0" indent="0">
              <a:buNone/>
            </a:pPr>
            <a:r>
              <a:rPr lang="en-US" sz="2700" b="1" dirty="0">
                <a:latin typeface="Arial" panose="020B0604020202020204" pitchFamily="34" charset="0"/>
                <a:cs typeface="Arial" panose="020B0604020202020204" pitchFamily="34" charset="0"/>
              </a:rPr>
              <a:t>Two types of users:</a:t>
            </a:r>
          </a:p>
          <a:p>
            <a:pPr marL="457200" indent="-457200">
              <a:buAutoNum type="arabicPeriod"/>
            </a:pPr>
            <a:r>
              <a:rPr lang="en-US" sz="2000" dirty="0">
                <a:latin typeface="Arial" panose="020B0604020202020204" pitchFamily="34" charset="0"/>
                <a:cs typeface="Arial" panose="020B0604020202020204" pitchFamily="34" charset="0"/>
              </a:rPr>
              <a:t>those who are new to the WG work and want to </a:t>
            </a:r>
            <a:r>
              <a:rPr lang="en-US" sz="2000" i="1" dirty="0">
                <a:solidFill>
                  <a:srgbClr val="C00000"/>
                </a:solidFill>
                <a:latin typeface="Arial" panose="020B0604020202020204" pitchFamily="34" charset="0"/>
                <a:cs typeface="Arial" panose="020B0604020202020204" pitchFamily="34" charset="0"/>
              </a:rPr>
              <a:t>learn</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more, and </a:t>
            </a:r>
          </a:p>
          <a:p>
            <a:pPr marL="457200" indent="-457200">
              <a:buAutoNum type="arabicPeriod"/>
            </a:pPr>
            <a:r>
              <a:rPr lang="en-US" sz="2000" dirty="0">
                <a:latin typeface="Arial" panose="020B0604020202020204" pitchFamily="34" charset="0"/>
                <a:cs typeface="Arial" panose="020B0604020202020204" pitchFamily="34" charset="0"/>
              </a:rPr>
              <a:t>those that are knowledgeable about the WG and want </a:t>
            </a:r>
            <a:r>
              <a:rPr lang="en-US" sz="2000" i="1" dirty="0">
                <a:solidFill>
                  <a:srgbClr val="C00000"/>
                </a:solidFill>
                <a:latin typeface="Arial" panose="020B0604020202020204" pitchFamily="34" charset="0"/>
                <a:cs typeface="Arial" panose="020B0604020202020204" pitchFamily="34" charset="0"/>
              </a:rPr>
              <a:t>access to resources </a:t>
            </a:r>
          </a:p>
          <a:p>
            <a:pPr marL="457200" indent="-457200">
              <a:buAutoNum type="arabicPeriod"/>
            </a:pPr>
            <a:endParaRPr lang="en-US" sz="2000" dirty="0">
              <a:latin typeface="Arial" panose="020B0604020202020204" pitchFamily="34" charset="0"/>
              <a:cs typeface="Arial" panose="020B0604020202020204" pitchFamily="34" charset="0"/>
            </a:endParaRPr>
          </a:p>
          <a:p>
            <a:pPr marL="0" indent="0">
              <a:buNone/>
            </a:pPr>
            <a:r>
              <a:rPr lang="en-US" sz="2700" b="1" dirty="0">
                <a:latin typeface="Arial" panose="020B0604020202020204" pitchFamily="34" charset="0"/>
                <a:cs typeface="Arial" panose="020B0604020202020204" pitchFamily="34" charset="0"/>
              </a:rPr>
              <a:t>Broad purposes:</a:t>
            </a:r>
          </a:p>
          <a:p>
            <a:r>
              <a:rPr lang="en-US" sz="2000" dirty="0">
                <a:latin typeface="Arial" panose="020B0604020202020204" pitchFamily="34" charset="0"/>
                <a:cs typeface="Arial" panose="020B0604020202020204" pitchFamily="34" charset="0"/>
              </a:rPr>
              <a:t>Inform </a:t>
            </a:r>
          </a:p>
          <a:p>
            <a:r>
              <a:rPr lang="en-US" sz="2000" dirty="0">
                <a:latin typeface="Arial" panose="020B0604020202020204" pitchFamily="34" charset="0"/>
                <a:cs typeface="Arial" panose="020B0604020202020204" pitchFamily="34" charset="0"/>
              </a:rPr>
              <a:t>Share </a:t>
            </a:r>
          </a:p>
          <a:p>
            <a:r>
              <a:rPr lang="en-US" sz="2000" dirty="0">
                <a:latin typeface="Arial" panose="020B0604020202020204" pitchFamily="34" charset="0"/>
                <a:cs typeface="Arial" panose="020B0604020202020204" pitchFamily="34" charset="0"/>
              </a:rPr>
              <a:t>Update</a:t>
            </a:r>
          </a:p>
          <a:p>
            <a:endParaRPr lang="en-US" sz="2000" dirty="0">
              <a:latin typeface="Arial" panose="020B0604020202020204" pitchFamily="34" charset="0"/>
              <a:cs typeface="Arial" panose="020B0604020202020204" pitchFamily="34" charset="0"/>
            </a:endParaRPr>
          </a:p>
          <a:p>
            <a:pPr marL="0" indent="0">
              <a:buNone/>
            </a:pPr>
            <a:r>
              <a:rPr lang="en-US" sz="2700" b="1">
                <a:latin typeface="Arial" panose="020B0604020202020204" pitchFamily="34" charset="0"/>
                <a:cs typeface="Arial" panose="020B0604020202020204" pitchFamily="34" charset="0"/>
              </a:rPr>
              <a:t>Keeping </a:t>
            </a:r>
            <a:r>
              <a:rPr lang="en-US" sz="2700" b="1" dirty="0">
                <a:latin typeface="Arial" panose="020B0604020202020204" pitchFamily="34" charset="0"/>
                <a:cs typeface="Arial" panose="020B0604020202020204" pitchFamily="34" charset="0"/>
              </a:rPr>
              <a:t>in mind:</a:t>
            </a:r>
          </a:p>
          <a:p>
            <a:r>
              <a:rPr lang="en-US" sz="2000" dirty="0">
                <a:latin typeface="Arial" panose="020B0604020202020204" pitchFamily="34" charset="0"/>
                <a:cs typeface="Arial" panose="020B0604020202020204" pitchFamily="34" charset="0"/>
              </a:rPr>
              <a:t>The needs of different types of users</a:t>
            </a:r>
          </a:p>
          <a:p>
            <a:r>
              <a:rPr lang="en-US" sz="2000" dirty="0">
                <a:latin typeface="Arial" panose="020B0604020202020204" pitchFamily="34" charset="0"/>
                <a:cs typeface="Arial" panose="020B0604020202020204" pitchFamily="34" charset="0"/>
              </a:rPr>
              <a:t>Best practices for website design </a:t>
            </a:r>
          </a:p>
          <a:p>
            <a:endParaRPr lang="en-US" sz="20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CC453E-4F08-994B-9470-89D572016776}"/>
              </a:ext>
            </a:extLst>
          </p:cNvPr>
          <p:cNvCxnSpPr>
            <a:cxnSpLocks/>
          </p:cNvCxnSpPr>
          <p:nvPr/>
        </p:nvCxnSpPr>
        <p:spPr>
          <a:xfrm>
            <a:off x="838200" y="1500997"/>
            <a:ext cx="10515600" cy="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74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D22D-11AB-1D4E-9AD2-0B993A832DE6}"/>
              </a:ext>
            </a:extLst>
          </p:cNvPr>
          <p:cNvSpPr>
            <a:spLocks noGrp="1"/>
          </p:cNvSpPr>
          <p:nvPr>
            <p:ph type="title"/>
          </p:nvPr>
        </p:nvSpPr>
        <p:spPr/>
        <p:txBody>
          <a:bodyPr/>
          <a:lstStyle/>
          <a:p>
            <a:r>
              <a:rPr lang="en-US" dirty="0">
                <a:solidFill>
                  <a:srgbClr val="025381"/>
                </a:solidFill>
                <a:latin typeface="Arial" panose="020B0604020202020204" pitchFamily="34" charset="0"/>
                <a:cs typeface="Arial" panose="020B0604020202020204" pitchFamily="34" charset="0"/>
              </a:rPr>
              <a:t>WG Website Objectives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C61DB0-B3D4-B348-BB0A-3E9159051D5D}"/>
              </a:ext>
            </a:extLst>
          </p:cNvPr>
          <p:cNvSpPr>
            <a:spLocks noGrp="1"/>
          </p:cNvSpPr>
          <p:nvPr>
            <p:ph idx="1"/>
          </p:nvPr>
        </p:nvSpPr>
        <p:spPr>
          <a:xfrm>
            <a:off x="838200" y="1825624"/>
            <a:ext cx="10515600" cy="4782209"/>
          </a:xfrm>
        </p:spPr>
        <p:txBody>
          <a:bodyPr>
            <a:normAutofit/>
          </a:bodyPr>
          <a:lstStyle/>
          <a:p>
            <a:pPr marL="0" indent="0">
              <a:buNone/>
            </a:pPr>
            <a:r>
              <a:rPr lang="en-US" sz="2700" b="1" dirty="0">
                <a:latin typeface="Arial" panose="020B0604020202020204" pitchFamily="34" charset="0"/>
                <a:cs typeface="Arial" panose="020B0604020202020204" pitchFamily="34" charset="0"/>
              </a:rPr>
              <a:t>The development of working networks</a:t>
            </a:r>
          </a:p>
          <a:p>
            <a:r>
              <a:rPr lang="en-US" sz="2000" dirty="0">
                <a:solidFill>
                  <a:srgbClr val="C00000"/>
                </a:solidFill>
                <a:latin typeface="Arial" panose="020B0604020202020204" pitchFamily="34" charset="0"/>
                <a:cs typeface="Arial" panose="020B0604020202020204" pitchFamily="34" charset="0"/>
              </a:rPr>
              <a:t>Facilitate</a:t>
            </a:r>
            <a:r>
              <a:rPr lang="en-US" sz="2000" dirty="0">
                <a:latin typeface="Arial" panose="020B0604020202020204" pitchFamily="34" charset="0"/>
                <a:cs typeface="Arial" panose="020B0604020202020204" pitchFamily="34" charset="0"/>
              </a:rPr>
              <a:t> communication (news, information sharing)</a:t>
            </a:r>
          </a:p>
          <a:p>
            <a:r>
              <a:rPr lang="en-US" sz="2000" dirty="0">
                <a:solidFill>
                  <a:srgbClr val="C00000"/>
                </a:solidFill>
                <a:latin typeface="Arial" panose="020B0604020202020204" pitchFamily="34" charset="0"/>
                <a:cs typeface="Arial" panose="020B0604020202020204" pitchFamily="34" charset="0"/>
              </a:rPr>
              <a:t>Sharing</a:t>
            </a:r>
            <a:r>
              <a:rPr lang="en-US" sz="2000" dirty="0">
                <a:latin typeface="Arial" panose="020B0604020202020204" pitchFamily="34" charset="0"/>
                <a:cs typeface="Arial" panose="020B0604020202020204" pitchFamily="34" charset="0"/>
              </a:rPr>
              <a:t> of best practices, methodologies (FAQ’s, blogs)</a:t>
            </a:r>
          </a:p>
          <a:p>
            <a:r>
              <a:rPr lang="en-US" sz="2000" dirty="0">
                <a:solidFill>
                  <a:srgbClr val="C00000"/>
                </a:solidFill>
                <a:latin typeface="Arial" panose="020B0604020202020204" pitchFamily="34" charset="0"/>
                <a:cs typeface="Arial" panose="020B0604020202020204" pitchFamily="34" charset="0"/>
              </a:rPr>
              <a:t>Capitalize</a:t>
            </a:r>
            <a:r>
              <a:rPr lang="en-US" sz="2000" dirty="0">
                <a:latin typeface="Arial" panose="020B0604020202020204" pitchFamily="34" charset="0"/>
                <a:cs typeface="Arial" panose="020B0604020202020204" pitchFamily="34" charset="0"/>
              </a:rPr>
              <a:t> on experiences (blogs)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700" b="1" dirty="0">
                <a:latin typeface="Arial" panose="020B0604020202020204" pitchFamily="34" charset="0"/>
                <a:cs typeface="Arial" panose="020B0604020202020204" pitchFamily="34" charset="0"/>
              </a:rPr>
              <a:t>The provision of technical support </a:t>
            </a:r>
          </a:p>
          <a:p>
            <a:r>
              <a:rPr lang="en-US" sz="2000" dirty="0">
                <a:solidFill>
                  <a:srgbClr val="C00000"/>
                </a:solidFill>
                <a:latin typeface="Arial" panose="020B0604020202020204" pitchFamily="34" charset="0"/>
                <a:cs typeface="Arial" panose="020B0604020202020204" pitchFamily="34" charset="0"/>
              </a:rPr>
              <a:t>Information</a:t>
            </a:r>
            <a:r>
              <a:rPr lang="en-US" sz="2000" dirty="0">
                <a:latin typeface="Arial" panose="020B0604020202020204" pitchFamily="34" charset="0"/>
                <a:cs typeface="Arial" panose="020B0604020202020204" pitchFamily="34" charset="0"/>
              </a:rPr>
              <a:t> about WG tools for measuring disability (question sets, documentation)</a:t>
            </a:r>
          </a:p>
          <a:p>
            <a:endParaRPr lang="en-US" sz="2000" dirty="0">
              <a:latin typeface="Arial" panose="020B0604020202020204" pitchFamily="34" charset="0"/>
              <a:cs typeface="Arial" panose="020B0604020202020204" pitchFamily="34" charset="0"/>
            </a:endParaRPr>
          </a:p>
          <a:p>
            <a:pPr marL="0" indent="0">
              <a:buNone/>
            </a:pPr>
            <a:r>
              <a:rPr lang="en-US" sz="2700" b="1" dirty="0">
                <a:latin typeface="Arial" panose="020B0604020202020204" pitchFamily="34" charset="0"/>
                <a:cs typeface="Arial" panose="020B0604020202020204" pitchFamily="34" charset="0"/>
              </a:rPr>
              <a:t>The provision of resources</a:t>
            </a:r>
          </a:p>
          <a:p>
            <a:r>
              <a:rPr lang="en-US" sz="2000" dirty="0">
                <a:latin typeface="Arial" panose="020B0604020202020204" pitchFamily="34" charset="0"/>
                <a:cs typeface="Arial" panose="020B0604020202020204" pitchFamily="34" charset="0"/>
              </a:rPr>
              <a:t>To </a:t>
            </a:r>
            <a:r>
              <a:rPr lang="en-US" sz="2000" dirty="0">
                <a:solidFill>
                  <a:srgbClr val="C00000"/>
                </a:solidFill>
                <a:latin typeface="Arial" panose="020B0604020202020204" pitchFamily="34" charset="0"/>
                <a:cs typeface="Arial" panose="020B0604020202020204" pitchFamily="34" charset="0"/>
              </a:rPr>
              <a:t>guide</a:t>
            </a:r>
            <a:r>
              <a:rPr lang="en-US" sz="2000" dirty="0">
                <a:latin typeface="Arial" panose="020B0604020202020204" pitchFamily="34" charset="0"/>
                <a:cs typeface="Arial" panose="020B0604020202020204" pitchFamily="34" charset="0"/>
              </a:rPr>
              <a:t> and </a:t>
            </a:r>
            <a:r>
              <a:rPr lang="en-US" sz="2000" dirty="0">
                <a:solidFill>
                  <a:srgbClr val="C00000"/>
                </a:solidFill>
                <a:latin typeface="Arial" panose="020B0604020202020204" pitchFamily="34" charset="0"/>
                <a:cs typeface="Arial" panose="020B0604020202020204" pitchFamily="34" charset="0"/>
              </a:rPr>
              <a:t>support</a:t>
            </a:r>
            <a:r>
              <a:rPr lang="en-US" sz="2000" dirty="0">
                <a:latin typeface="Arial" panose="020B0604020202020204" pitchFamily="34" charset="0"/>
                <a:cs typeface="Arial" panose="020B0604020202020204" pitchFamily="34" charset="0"/>
              </a:rPr>
              <a:t> implementation (translation, syntax)</a:t>
            </a:r>
          </a:p>
          <a:p>
            <a:pPr marL="0" indent="0">
              <a:buNone/>
            </a:pP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CC453E-4F08-994B-9470-89D572016776}"/>
              </a:ext>
            </a:extLst>
          </p:cNvPr>
          <p:cNvCxnSpPr>
            <a:cxnSpLocks/>
          </p:cNvCxnSpPr>
          <p:nvPr/>
        </p:nvCxnSpPr>
        <p:spPr>
          <a:xfrm>
            <a:off x="838200" y="1500997"/>
            <a:ext cx="10515600" cy="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45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D22D-11AB-1D4E-9AD2-0B993A832DE6}"/>
              </a:ext>
            </a:extLst>
          </p:cNvPr>
          <p:cNvSpPr>
            <a:spLocks noGrp="1"/>
          </p:cNvSpPr>
          <p:nvPr>
            <p:ph type="title"/>
          </p:nvPr>
        </p:nvSpPr>
        <p:spPr/>
        <p:txBody>
          <a:bodyPr/>
          <a:lstStyle/>
          <a:p>
            <a:r>
              <a:rPr lang="en-US" dirty="0">
                <a:solidFill>
                  <a:srgbClr val="025381"/>
                </a:solidFill>
                <a:latin typeface="Arial" panose="020B0604020202020204" pitchFamily="34" charset="0"/>
                <a:cs typeface="Arial" panose="020B0604020202020204" pitchFamily="34" charset="0"/>
              </a:rPr>
              <a:t>The Current WG Website</a:t>
            </a: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CC453E-4F08-994B-9470-89D572016776}"/>
              </a:ext>
            </a:extLst>
          </p:cNvPr>
          <p:cNvCxnSpPr>
            <a:cxnSpLocks/>
          </p:cNvCxnSpPr>
          <p:nvPr/>
        </p:nvCxnSpPr>
        <p:spPr>
          <a:xfrm>
            <a:off x="838200" y="1500997"/>
            <a:ext cx="10515600" cy="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123CD6A-419D-084B-BDE1-5DABB595C10D}"/>
              </a:ext>
            </a:extLst>
          </p:cNvPr>
          <p:cNvPicPr>
            <a:picLocks noChangeAspect="1"/>
          </p:cNvPicPr>
          <p:nvPr/>
        </p:nvPicPr>
        <p:blipFill>
          <a:blip r:embed="rId2"/>
          <a:stretch>
            <a:fillRect/>
          </a:stretch>
        </p:blipFill>
        <p:spPr>
          <a:xfrm>
            <a:off x="1696528" y="1690688"/>
            <a:ext cx="8522900" cy="4735620"/>
          </a:xfrm>
          <a:prstGeom prst="rect">
            <a:avLst/>
          </a:prstGeom>
        </p:spPr>
      </p:pic>
    </p:spTree>
    <p:extLst>
      <p:ext uri="{BB962C8B-B14F-4D97-AF65-F5344CB8AC3E}">
        <p14:creationId xmlns:p14="http://schemas.microsoft.com/office/powerpoint/2010/main" val="8138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D22D-11AB-1D4E-9AD2-0B993A832DE6}"/>
              </a:ext>
            </a:extLst>
          </p:cNvPr>
          <p:cNvSpPr>
            <a:spLocks noGrp="1"/>
          </p:cNvSpPr>
          <p:nvPr>
            <p:ph type="title"/>
          </p:nvPr>
        </p:nvSpPr>
        <p:spPr/>
        <p:txBody>
          <a:bodyPr/>
          <a:lstStyle/>
          <a:p>
            <a:r>
              <a:rPr lang="en-US" dirty="0">
                <a:solidFill>
                  <a:srgbClr val="025381"/>
                </a:solidFill>
                <a:latin typeface="Arial" panose="020B0604020202020204" pitchFamily="34" charset="0"/>
                <a:cs typeface="Arial" panose="020B0604020202020204" pitchFamily="34" charset="0"/>
              </a:rPr>
              <a:t>Why did we redesign?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C61DB0-B3D4-B348-BB0A-3E9159051D5D}"/>
              </a:ext>
            </a:extLst>
          </p:cNvPr>
          <p:cNvSpPr>
            <a:spLocks noGrp="1"/>
          </p:cNvSpPr>
          <p:nvPr>
            <p:ph idx="1"/>
          </p:nvPr>
        </p:nvSpPr>
        <p:spPr>
          <a:xfrm>
            <a:off x="838200" y="1825624"/>
            <a:ext cx="10515600" cy="4782209"/>
          </a:xfrm>
        </p:spPr>
        <p:txBody>
          <a:bodyPr>
            <a:normAutofit/>
          </a:bodyPr>
          <a:lstStyle/>
          <a:p>
            <a:pPr marL="0" indent="0">
              <a:buNone/>
            </a:pPr>
            <a:r>
              <a:rPr lang="en-US" sz="2700" b="1" dirty="0">
                <a:latin typeface="Arial" panose="020B0604020202020204" pitchFamily="34" charset="0"/>
                <a:cs typeface="Arial" panose="020B0604020202020204" pitchFamily="34" charset="0"/>
              </a:rPr>
              <a:t>Improve </a:t>
            </a:r>
            <a:r>
              <a:rPr lang="en-US" sz="2700" b="1" dirty="0">
                <a:solidFill>
                  <a:srgbClr val="C00000"/>
                </a:solidFill>
                <a:latin typeface="Arial" panose="020B0604020202020204" pitchFamily="34" charset="0"/>
                <a:cs typeface="Arial" panose="020B0604020202020204" pitchFamily="34" charset="0"/>
              </a:rPr>
              <a:t>dissemination</a:t>
            </a:r>
            <a:r>
              <a:rPr lang="en-US" sz="2700" b="1"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Make information easy to find </a:t>
            </a:r>
          </a:p>
          <a:p>
            <a:r>
              <a:rPr lang="en-US" sz="2000" dirty="0">
                <a:latin typeface="Arial" panose="020B0604020202020204" pitchFamily="34" charset="0"/>
                <a:cs typeface="Arial" panose="020B0604020202020204" pitchFamily="34" charset="0"/>
              </a:rPr>
              <a:t>Organize information in an intuitive manner </a:t>
            </a:r>
          </a:p>
          <a:p>
            <a:endParaRPr lang="en-US" sz="2000" dirty="0">
              <a:latin typeface="Arial" panose="020B0604020202020204" pitchFamily="34" charset="0"/>
              <a:cs typeface="Arial" panose="020B0604020202020204" pitchFamily="34" charset="0"/>
            </a:endParaRPr>
          </a:p>
          <a:p>
            <a:pPr marL="0" indent="0">
              <a:buNone/>
            </a:pPr>
            <a:r>
              <a:rPr lang="en-US" sz="2700" b="1" dirty="0">
                <a:latin typeface="Arial" panose="020B0604020202020204" pitchFamily="34" charset="0"/>
                <a:cs typeface="Arial" panose="020B0604020202020204" pitchFamily="34" charset="0"/>
              </a:rPr>
              <a:t>Improve </a:t>
            </a:r>
            <a:r>
              <a:rPr lang="en-US" sz="2700" b="1" dirty="0">
                <a:solidFill>
                  <a:srgbClr val="C00000"/>
                </a:solidFill>
                <a:latin typeface="Arial" panose="020B0604020202020204" pitchFamily="34" charset="0"/>
                <a:cs typeface="Arial" panose="020B0604020202020204" pitchFamily="34" charset="0"/>
              </a:rPr>
              <a:t>navigation</a:t>
            </a:r>
          </a:p>
          <a:p>
            <a:r>
              <a:rPr lang="en-US" sz="2000" dirty="0">
                <a:latin typeface="Arial" panose="020B0604020202020204" pitchFamily="34" charset="0"/>
                <a:cs typeface="Arial" panose="020B0604020202020204" pitchFamily="34" charset="0"/>
              </a:rPr>
              <a:t>Assess the utility and placement of links</a:t>
            </a:r>
          </a:p>
          <a:p>
            <a:r>
              <a:rPr lang="en-US" sz="2000" dirty="0">
                <a:latin typeface="Arial" panose="020B0604020202020204" pitchFamily="34" charset="0"/>
                <a:cs typeface="Arial" panose="020B0604020202020204" pitchFamily="34" charset="0"/>
              </a:rPr>
              <a:t>Simplify common “paths” and movement across pages </a:t>
            </a:r>
          </a:p>
          <a:p>
            <a:endParaRPr lang="en-US" sz="2000" dirty="0">
              <a:latin typeface="Arial" panose="020B0604020202020204" pitchFamily="34" charset="0"/>
              <a:cs typeface="Arial" panose="020B0604020202020204" pitchFamily="34" charset="0"/>
            </a:endParaRPr>
          </a:p>
          <a:p>
            <a:pPr marL="0" indent="0">
              <a:buNone/>
            </a:pPr>
            <a:r>
              <a:rPr lang="en-US" sz="2700" b="1" dirty="0">
                <a:latin typeface="Arial" panose="020B0604020202020204" pitchFamily="34" charset="0"/>
                <a:cs typeface="Arial" panose="020B0604020202020204" pitchFamily="34" charset="0"/>
              </a:rPr>
              <a:t>Improve </a:t>
            </a:r>
            <a:r>
              <a:rPr lang="en-US" sz="2700" b="1" dirty="0">
                <a:solidFill>
                  <a:srgbClr val="C00000"/>
                </a:solidFill>
                <a:latin typeface="Arial" panose="020B0604020202020204" pitchFamily="34" charset="0"/>
                <a:cs typeface="Arial" panose="020B0604020202020204" pitchFamily="34" charset="0"/>
              </a:rPr>
              <a:t>design</a:t>
            </a:r>
          </a:p>
          <a:p>
            <a:r>
              <a:rPr lang="en-US" sz="2000" dirty="0">
                <a:latin typeface="Arial" panose="020B0604020202020204" pitchFamily="34" charset="0"/>
                <a:cs typeface="Arial" panose="020B0604020202020204" pitchFamily="34" charset="0"/>
              </a:rPr>
              <a:t>Incorporate responsive design features for use on all devices</a:t>
            </a:r>
          </a:p>
          <a:p>
            <a:r>
              <a:rPr lang="en-US" sz="2000" dirty="0">
                <a:latin typeface="Arial" panose="020B0604020202020204" pitchFamily="34" charset="0"/>
                <a:cs typeface="Arial" panose="020B0604020202020204" pitchFamily="34" charset="0"/>
              </a:rPr>
              <a:t>Improve technical performance</a:t>
            </a:r>
          </a:p>
          <a:p>
            <a:pPr marL="0" indent="0">
              <a:buNone/>
            </a:pP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CC453E-4F08-994B-9470-89D572016776}"/>
              </a:ext>
            </a:extLst>
          </p:cNvPr>
          <p:cNvCxnSpPr>
            <a:cxnSpLocks/>
          </p:cNvCxnSpPr>
          <p:nvPr/>
        </p:nvCxnSpPr>
        <p:spPr>
          <a:xfrm>
            <a:off x="838200" y="1500997"/>
            <a:ext cx="10515600" cy="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32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D22D-11AB-1D4E-9AD2-0B993A832DE6}"/>
              </a:ext>
            </a:extLst>
          </p:cNvPr>
          <p:cNvSpPr>
            <a:spLocks noGrp="1"/>
          </p:cNvSpPr>
          <p:nvPr>
            <p:ph type="title"/>
          </p:nvPr>
        </p:nvSpPr>
        <p:spPr/>
        <p:txBody>
          <a:bodyPr/>
          <a:lstStyle/>
          <a:p>
            <a:r>
              <a:rPr lang="en-US" dirty="0">
                <a:solidFill>
                  <a:srgbClr val="025381"/>
                </a:solidFill>
                <a:latin typeface="Arial" panose="020B0604020202020204" pitchFamily="34" charset="0"/>
                <a:cs typeface="Arial" panose="020B0604020202020204" pitchFamily="34" charset="0"/>
              </a:rPr>
              <a:t>The New WG Website</a:t>
            </a: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CC453E-4F08-994B-9470-89D572016776}"/>
              </a:ext>
            </a:extLst>
          </p:cNvPr>
          <p:cNvCxnSpPr>
            <a:cxnSpLocks/>
          </p:cNvCxnSpPr>
          <p:nvPr/>
        </p:nvCxnSpPr>
        <p:spPr>
          <a:xfrm>
            <a:off x="838200" y="1500997"/>
            <a:ext cx="10515600" cy="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2481447-1460-4341-BA48-3A26126CC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143" y="2082546"/>
            <a:ext cx="1954213"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2D0776E-38B9-EA41-BEB2-9F31F51BAB54}"/>
              </a:ext>
            </a:extLst>
          </p:cNvPr>
          <p:cNvPicPr>
            <a:picLocks noChangeAspect="1"/>
          </p:cNvPicPr>
          <p:nvPr/>
        </p:nvPicPr>
        <p:blipFill>
          <a:blip r:embed="rId4"/>
          <a:stretch>
            <a:fillRect/>
          </a:stretch>
        </p:blipFill>
        <p:spPr>
          <a:xfrm>
            <a:off x="1264708" y="2082546"/>
            <a:ext cx="6637088" cy="3916294"/>
          </a:xfrm>
          <a:prstGeom prst="rect">
            <a:avLst/>
          </a:prstGeom>
        </p:spPr>
      </p:pic>
    </p:spTree>
    <p:extLst>
      <p:ext uri="{BB962C8B-B14F-4D97-AF65-F5344CB8AC3E}">
        <p14:creationId xmlns:p14="http://schemas.microsoft.com/office/powerpoint/2010/main" val="346438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D22D-11AB-1D4E-9AD2-0B993A832DE6}"/>
              </a:ext>
            </a:extLst>
          </p:cNvPr>
          <p:cNvSpPr>
            <a:spLocks noGrp="1"/>
          </p:cNvSpPr>
          <p:nvPr>
            <p:ph type="title"/>
          </p:nvPr>
        </p:nvSpPr>
        <p:spPr/>
        <p:txBody>
          <a:bodyPr/>
          <a:lstStyle/>
          <a:p>
            <a:r>
              <a:rPr lang="en-US" dirty="0">
                <a:solidFill>
                  <a:srgbClr val="025381"/>
                </a:solidFill>
                <a:latin typeface="Arial" panose="020B0604020202020204" pitchFamily="34" charset="0"/>
                <a:cs typeface="Arial" panose="020B0604020202020204" pitchFamily="34" charset="0"/>
              </a:rPr>
              <a:t>Additional Website Enhancements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C61DB0-B3D4-B348-BB0A-3E9159051D5D}"/>
              </a:ext>
            </a:extLst>
          </p:cNvPr>
          <p:cNvSpPr>
            <a:spLocks noGrp="1"/>
          </p:cNvSpPr>
          <p:nvPr>
            <p:ph idx="1"/>
          </p:nvPr>
        </p:nvSpPr>
        <p:spPr>
          <a:xfrm>
            <a:off x="838200" y="1816998"/>
            <a:ext cx="10515600" cy="4782209"/>
          </a:xfrm>
        </p:spPr>
        <p:txBody>
          <a:bodyPr>
            <a:normAutofit/>
          </a:bodyPr>
          <a:lstStyle/>
          <a:p>
            <a:pPr marL="0" indent="0">
              <a:buNone/>
            </a:pPr>
            <a:r>
              <a:rPr lang="en-US" sz="2700" b="1" dirty="0">
                <a:latin typeface="Arial" panose="020B0604020202020204" pitchFamily="34" charset="0"/>
                <a:cs typeface="Arial" panose="020B0604020202020204" pitchFamily="34" charset="0"/>
              </a:rPr>
              <a:t>Implemented a powerful site-wise </a:t>
            </a:r>
            <a:r>
              <a:rPr lang="en-US" sz="2700" b="1" dirty="0">
                <a:solidFill>
                  <a:srgbClr val="C00000"/>
                </a:solidFill>
                <a:latin typeface="Arial" panose="020B0604020202020204" pitchFamily="34" charset="0"/>
                <a:cs typeface="Arial" panose="020B0604020202020204" pitchFamily="34" charset="0"/>
              </a:rPr>
              <a:t>search function </a:t>
            </a:r>
          </a:p>
          <a:p>
            <a:r>
              <a:rPr lang="en-US" sz="2000" dirty="0">
                <a:latin typeface="Arial" panose="020B0604020202020204" pitchFamily="34" charset="0"/>
                <a:cs typeface="Arial" panose="020B0604020202020204" pitchFamily="34" charset="0"/>
              </a:rPr>
              <a:t>The new search engine not only searches over all the WG website pages but also all the downloadable documents on the site.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700" b="1" dirty="0">
              <a:latin typeface="Arial" panose="020B0604020202020204" pitchFamily="34" charset="0"/>
              <a:cs typeface="Arial" panose="020B0604020202020204" pitchFamily="34" charset="0"/>
            </a:endParaRPr>
          </a:p>
          <a:p>
            <a:pPr marL="0" indent="0">
              <a:buNone/>
            </a:pPr>
            <a:r>
              <a:rPr lang="en-US" sz="2700" b="1" dirty="0">
                <a:latin typeface="Arial" panose="020B0604020202020204" pitchFamily="34" charset="0"/>
                <a:cs typeface="Arial" panose="020B0604020202020204" pitchFamily="34" charset="0"/>
              </a:rPr>
              <a:t>Created a fully </a:t>
            </a:r>
            <a:r>
              <a:rPr lang="en-US" sz="2700" b="1" dirty="0">
                <a:solidFill>
                  <a:srgbClr val="C00000"/>
                </a:solidFill>
                <a:latin typeface="Arial" panose="020B0604020202020204" pitchFamily="34" charset="0"/>
                <a:cs typeface="Arial" panose="020B0604020202020204" pitchFamily="34" charset="0"/>
              </a:rPr>
              <a:t>responsive</a:t>
            </a:r>
            <a:r>
              <a:rPr lang="en-US" sz="2700" b="1" dirty="0">
                <a:latin typeface="Arial" panose="020B0604020202020204" pitchFamily="34" charset="0"/>
                <a:cs typeface="Arial" panose="020B0604020202020204" pitchFamily="34" charset="0"/>
              </a:rPr>
              <a:t> website </a:t>
            </a:r>
            <a:endParaRPr lang="en-US" sz="2700" b="1" dirty="0">
              <a:solidFill>
                <a:srgbClr val="C0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Responsive web design is a design and development philosophy that enables a website to identify different screen sizes and serve up the appropriate experience using the same code-base. </a:t>
            </a:r>
          </a:p>
          <a:p>
            <a:pPr marL="0" indent="0">
              <a:buNone/>
            </a:pP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CC453E-4F08-994B-9470-89D572016776}"/>
              </a:ext>
            </a:extLst>
          </p:cNvPr>
          <p:cNvCxnSpPr>
            <a:cxnSpLocks/>
          </p:cNvCxnSpPr>
          <p:nvPr/>
        </p:nvCxnSpPr>
        <p:spPr>
          <a:xfrm>
            <a:off x="838200" y="1500997"/>
            <a:ext cx="10515600" cy="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C9D1C56-4D04-874C-9528-68DF98649B5C}"/>
              </a:ext>
            </a:extLst>
          </p:cNvPr>
          <p:cNvPicPr>
            <a:picLocks noChangeAspect="1"/>
          </p:cNvPicPr>
          <p:nvPr/>
        </p:nvPicPr>
        <p:blipFill>
          <a:blip r:embed="rId3"/>
          <a:stretch>
            <a:fillRect/>
          </a:stretch>
        </p:blipFill>
        <p:spPr>
          <a:xfrm>
            <a:off x="3676709" y="2998906"/>
            <a:ext cx="4858394" cy="1935404"/>
          </a:xfrm>
          <a:prstGeom prst="rect">
            <a:avLst/>
          </a:prstGeom>
        </p:spPr>
      </p:pic>
    </p:spTree>
    <p:extLst>
      <p:ext uri="{BB962C8B-B14F-4D97-AF65-F5344CB8AC3E}">
        <p14:creationId xmlns:p14="http://schemas.microsoft.com/office/powerpoint/2010/main" val="354471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D22D-11AB-1D4E-9AD2-0B993A832DE6}"/>
              </a:ext>
            </a:extLst>
          </p:cNvPr>
          <p:cNvSpPr>
            <a:spLocks noGrp="1"/>
          </p:cNvSpPr>
          <p:nvPr>
            <p:ph type="title"/>
          </p:nvPr>
        </p:nvSpPr>
        <p:spPr/>
        <p:txBody>
          <a:bodyPr/>
          <a:lstStyle/>
          <a:p>
            <a:r>
              <a:rPr lang="en-US" dirty="0">
                <a:solidFill>
                  <a:srgbClr val="025381"/>
                </a:solidFill>
                <a:latin typeface="Arial" panose="020B0604020202020204" pitchFamily="34" charset="0"/>
                <a:cs typeface="Arial" panose="020B0604020202020204" pitchFamily="34" charset="0"/>
              </a:rPr>
              <a:t>Website Enhancements Continued</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C61DB0-B3D4-B348-BB0A-3E9159051D5D}"/>
              </a:ext>
            </a:extLst>
          </p:cNvPr>
          <p:cNvSpPr>
            <a:spLocks noGrp="1"/>
          </p:cNvSpPr>
          <p:nvPr>
            <p:ph idx="1"/>
          </p:nvPr>
        </p:nvSpPr>
        <p:spPr>
          <a:xfrm>
            <a:off x="838200" y="1825624"/>
            <a:ext cx="10515600" cy="4782209"/>
          </a:xfrm>
        </p:spPr>
        <p:txBody>
          <a:bodyPr>
            <a:normAutofit/>
          </a:bodyPr>
          <a:lstStyle/>
          <a:p>
            <a:pPr marL="0" indent="0">
              <a:buNone/>
            </a:pPr>
            <a:r>
              <a:rPr lang="en-US" sz="2700" b="1" dirty="0">
                <a:latin typeface="Arial" panose="020B0604020202020204" pitchFamily="34" charset="0"/>
                <a:cs typeface="Arial" panose="020B0604020202020204" pitchFamily="34" charset="0"/>
              </a:rPr>
              <a:t>Created a </a:t>
            </a:r>
            <a:r>
              <a:rPr lang="en-US" sz="2700" b="1" dirty="0">
                <a:solidFill>
                  <a:srgbClr val="C00000"/>
                </a:solidFill>
                <a:latin typeface="Arial" panose="020B0604020202020204" pitchFamily="34" charset="0"/>
                <a:cs typeface="Arial" panose="020B0604020202020204" pitchFamily="34" charset="0"/>
              </a:rPr>
              <a:t>Google-friendly</a:t>
            </a:r>
            <a:r>
              <a:rPr lang="en-US" sz="2700" b="1" dirty="0">
                <a:latin typeface="Arial" panose="020B0604020202020204" pitchFamily="34" charset="0"/>
                <a:cs typeface="Arial" panose="020B0604020202020204" pitchFamily="34" charset="0"/>
              </a:rPr>
              <a:t> website </a:t>
            </a:r>
          </a:p>
          <a:p>
            <a:r>
              <a:rPr lang="en-US" sz="2000" dirty="0">
                <a:latin typeface="Arial" panose="020B0604020202020204" pitchFamily="34" charset="0"/>
                <a:cs typeface="Arial" panose="020B0604020202020204" pitchFamily="34" charset="0"/>
              </a:rPr>
              <a:t>A well built website means a quick and fast loading website and a website Google will not penalize and ‘down rank’.</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700" b="1" dirty="0">
                <a:latin typeface="Arial" panose="020B0604020202020204" pitchFamily="34" charset="0"/>
                <a:cs typeface="Arial" panose="020B0604020202020204" pitchFamily="34" charset="0"/>
              </a:rPr>
              <a:t>Created an </a:t>
            </a:r>
            <a:r>
              <a:rPr lang="en-US" sz="2700" b="1" dirty="0">
                <a:solidFill>
                  <a:srgbClr val="C00000"/>
                </a:solidFill>
                <a:latin typeface="Arial" panose="020B0604020202020204" pitchFamily="34" charset="0"/>
                <a:cs typeface="Arial" panose="020B0604020202020204" pitchFamily="34" charset="0"/>
              </a:rPr>
              <a:t>accessible and inclusive</a:t>
            </a:r>
            <a:r>
              <a:rPr lang="en-US" sz="2700" b="1" dirty="0">
                <a:latin typeface="Arial" panose="020B0604020202020204" pitchFamily="34" charset="0"/>
                <a:cs typeface="Arial" panose="020B0604020202020204" pitchFamily="34" charset="0"/>
              </a:rPr>
              <a:t> website</a:t>
            </a:r>
            <a:endParaRPr lang="en-US" sz="2700" b="1" dirty="0">
              <a:solidFill>
                <a:srgbClr val="C0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new website follows the </a:t>
            </a:r>
            <a:r>
              <a:rPr lang="en-US" sz="2000" i="1" dirty="0">
                <a:latin typeface="Arial" panose="020B0604020202020204" pitchFamily="34" charset="0"/>
                <a:cs typeface="Arial" panose="020B0604020202020204" pitchFamily="34" charset="0"/>
              </a:rPr>
              <a:t>Web Content Accessibility Guidelines, </a:t>
            </a:r>
            <a:r>
              <a:rPr lang="en-US" sz="2000" dirty="0">
                <a:latin typeface="Arial" panose="020B0604020202020204" pitchFamily="34" charset="0"/>
                <a:cs typeface="Arial" panose="020B0604020202020204" pitchFamily="34" charset="0"/>
              </a:rPr>
              <a:t>and we have managed to get the website to ‘AAA’ standard. </a:t>
            </a:r>
          </a:p>
          <a:p>
            <a:endParaRPr lang="en-US" sz="2000" i="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CC453E-4F08-994B-9470-89D572016776}"/>
              </a:ext>
            </a:extLst>
          </p:cNvPr>
          <p:cNvCxnSpPr>
            <a:cxnSpLocks/>
          </p:cNvCxnSpPr>
          <p:nvPr/>
        </p:nvCxnSpPr>
        <p:spPr>
          <a:xfrm>
            <a:off x="838200" y="1500997"/>
            <a:ext cx="10515600" cy="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FC9043C-6BFC-E249-A03D-DEB3C93AB8BB}"/>
              </a:ext>
            </a:extLst>
          </p:cNvPr>
          <p:cNvPicPr>
            <a:picLocks noChangeAspect="1"/>
          </p:cNvPicPr>
          <p:nvPr/>
        </p:nvPicPr>
        <p:blipFill>
          <a:blip r:embed="rId3"/>
          <a:stretch>
            <a:fillRect/>
          </a:stretch>
        </p:blipFill>
        <p:spPr>
          <a:xfrm>
            <a:off x="3894467" y="2999088"/>
            <a:ext cx="3921065" cy="1724650"/>
          </a:xfrm>
          <a:prstGeom prst="rect">
            <a:avLst/>
          </a:prstGeom>
        </p:spPr>
      </p:pic>
    </p:spTree>
    <p:extLst>
      <p:ext uri="{BB962C8B-B14F-4D97-AF65-F5344CB8AC3E}">
        <p14:creationId xmlns:p14="http://schemas.microsoft.com/office/powerpoint/2010/main" val="78017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D22D-11AB-1D4E-9AD2-0B993A832DE6}"/>
              </a:ext>
            </a:extLst>
          </p:cNvPr>
          <p:cNvSpPr>
            <a:spLocks noGrp="1"/>
          </p:cNvSpPr>
          <p:nvPr>
            <p:ph type="title"/>
          </p:nvPr>
        </p:nvSpPr>
        <p:spPr/>
        <p:txBody>
          <a:bodyPr/>
          <a:lstStyle/>
          <a:p>
            <a:r>
              <a:rPr lang="en-US" dirty="0">
                <a:solidFill>
                  <a:srgbClr val="025381"/>
                </a:solidFill>
                <a:latin typeface="Arial" panose="020B0604020202020204" pitchFamily="34" charset="0"/>
                <a:cs typeface="Arial" panose="020B0604020202020204" pitchFamily="34" charset="0"/>
              </a:rPr>
              <a:t>Next Steps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C61DB0-B3D4-B348-BB0A-3E9159051D5D}"/>
              </a:ext>
            </a:extLst>
          </p:cNvPr>
          <p:cNvSpPr>
            <a:spLocks noGrp="1"/>
          </p:cNvSpPr>
          <p:nvPr>
            <p:ph idx="1"/>
          </p:nvPr>
        </p:nvSpPr>
        <p:spPr>
          <a:xfrm>
            <a:off x="838200" y="1828711"/>
            <a:ext cx="10515600" cy="4782209"/>
          </a:xfrm>
        </p:spPr>
        <p:txBody>
          <a:bodyPr>
            <a:normAutofit fontScale="85000" lnSpcReduction="20000"/>
          </a:bodyPr>
          <a:lstStyle/>
          <a:p>
            <a:pPr marL="0" indent="0">
              <a:buNone/>
            </a:pPr>
            <a:r>
              <a:rPr lang="en-US" sz="2400" b="1" dirty="0">
                <a:latin typeface="Arial" panose="020B0604020202020204" pitchFamily="34" charset="0"/>
                <a:cs typeface="Arial" panose="020B0604020202020204" pitchFamily="34" charset="0"/>
              </a:rPr>
              <a:t>Technical functioning </a:t>
            </a:r>
          </a:p>
          <a:p>
            <a:r>
              <a:rPr lang="en-US" sz="2400" dirty="0">
                <a:latin typeface="Arial" panose="020B0604020202020204" pitchFamily="34" charset="0"/>
                <a:cs typeface="Arial" panose="020B0604020202020204" pitchFamily="34" charset="0"/>
              </a:rPr>
              <a:t>ironing out any bugs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Ensuring consistency in content and design </a:t>
            </a:r>
          </a:p>
          <a:p>
            <a:r>
              <a:rPr lang="en-US" sz="2400" dirty="0">
                <a:latin typeface="Arial" panose="020B0604020202020204" pitchFamily="34" charset="0"/>
                <a:cs typeface="Arial" panose="020B0604020202020204" pitchFamily="34" charset="0"/>
              </a:rPr>
              <a:t>e.g., names listed on primary and global navigation bars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Adding new content in an organized, intuitive manner</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Archiving old content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Key words</a:t>
            </a:r>
          </a:p>
          <a:p>
            <a:r>
              <a:rPr lang="en-US" sz="2400" dirty="0">
                <a:latin typeface="Arial" panose="020B0604020202020204" pitchFamily="34" charset="0"/>
                <a:cs typeface="Arial" panose="020B0604020202020204" pitchFamily="34" charset="0"/>
              </a:rPr>
              <a:t>for successful </a:t>
            </a:r>
            <a:r>
              <a:rPr lang="en-US" sz="2400" dirty="0">
                <a:solidFill>
                  <a:srgbClr val="C00000"/>
                </a:solidFill>
                <a:latin typeface="Arial" panose="020B0604020202020204" pitchFamily="34" charset="0"/>
                <a:cs typeface="Arial" panose="020B0604020202020204" pitchFamily="34" charset="0"/>
              </a:rPr>
              <a:t>search functionality</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Testing and assessing accessibility </a:t>
            </a:r>
          </a:p>
          <a:p>
            <a:endParaRPr lang="en-US" sz="2000" i="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CC453E-4F08-994B-9470-89D572016776}"/>
              </a:ext>
            </a:extLst>
          </p:cNvPr>
          <p:cNvCxnSpPr>
            <a:cxnSpLocks/>
          </p:cNvCxnSpPr>
          <p:nvPr/>
        </p:nvCxnSpPr>
        <p:spPr>
          <a:xfrm>
            <a:off x="838200" y="1500997"/>
            <a:ext cx="10515600" cy="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416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TotalTime>
  <Words>671</Words>
  <Application>Microsoft Macintosh PowerPoint</Application>
  <PresentationFormat>Widescreen</PresentationFormat>
  <Paragraphs>107</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Website Purpose</vt:lpstr>
      <vt:lpstr>WG Website Objectives</vt:lpstr>
      <vt:lpstr>The Current WG Website</vt:lpstr>
      <vt:lpstr>Why did we redesign?</vt:lpstr>
      <vt:lpstr>The New WG Website</vt:lpstr>
      <vt:lpstr>Additional Website Enhancements</vt:lpstr>
      <vt:lpstr>Website Enhancements Continued</vt:lpstr>
      <vt:lpstr>Next Steps</vt:lpstr>
      <vt:lpstr>WG Website: A work in progress</vt:lpstr>
      <vt:lpstr>Acknowledgements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Sarkisian, Angela</dc:creator>
  <cp:lastModifiedBy>Sarkisian, Angela</cp:lastModifiedBy>
  <cp:revision>5</cp:revision>
  <dcterms:created xsi:type="dcterms:W3CDTF">2020-09-10T21:47:57Z</dcterms:created>
  <dcterms:modified xsi:type="dcterms:W3CDTF">2020-09-11T00:03:40Z</dcterms:modified>
</cp:coreProperties>
</file>