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  <p:sldMasterId id="2147484006" r:id="rId2"/>
  </p:sldMasterIdLst>
  <p:notesMasterIdLst>
    <p:notesMasterId r:id="rId27"/>
  </p:notesMasterIdLst>
  <p:sldIdLst>
    <p:sldId id="317" r:id="rId3"/>
    <p:sldId id="362" r:id="rId4"/>
    <p:sldId id="363" r:id="rId5"/>
    <p:sldId id="364" r:id="rId6"/>
    <p:sldId id="365" r:id="rId7"/>
    <p:sldId id="318" r:id="rId8"/>
    <p:sldId id="344" r:id="rId9"/>
    <p:sldId id="339" r:id="rId10"/>
    <p:sldId id="347" r:id="rId11"/>
    <p:sldId id="357" r:id="rId12"/>
    <p:sldId id="358" r:id="rId13"/>
    <p:sldId id="359" r:id="rId14"/>
    <p:sldId id="355" r:id="rId15"/>
    <p:sldId id="361" r:id="rId16"/>
    <p:sldId id="345" r:id="rId17"/>
    <p:sldId id="360" r:id="rId18"/>
    <p:sldId id="327" r:id="rId19"/>
    <p:sldId id="341" r:id="rId20"/>
    <p:sldId id="354" r:id="rId21"/>
    <p:sldId id="350" r:id="rId22"/>
    <p:sldId id="334" r:id="rId23"/>
    <p:sldId id="367" r:id="rId24"/>
    <p:sldId id="335" r:id="rId25"/>
    <p:sldId id="366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-108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8626" autoAdjust="0"/>
  </p:normalViewPr>
  <p:slideViewPr>
    <p:cSldViewPr>
      <p:cViewPr varScale="1">
        <p:scale>
          <a:sx n="103" d="100"/>
          <a:sy n="103" d="100"/>
        </p:scale>
        <p:origin x="-18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54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4031E9C-2096-4E5D-9A9D-7224C60694FB}" type="datetime1">
              <a:rPr lang="en-US"/>
              <a:pPr>
                <a:defRPr/>
              </a:pPr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B4A90C-9102-4C4B-A3AF-D6536DEC9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54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4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83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77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30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73553D4C-50A3-4ACB-A552-5374B0A93ED7}" type="slidenum">
              <a:rPr lang="en-US"/>
              <a:pPr eaLnBrk="1" hangingPunct="1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53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man Old Style" pitchFamily="-108" charset="0"/>
                <a:ea typeface="ＭＳ Ｐゴシック" pitchFamily="-108" charset="-128"/>
              </a:defRPr>
            </a:lvl9pPr>
          </a:lstStyle>
          <a:p>
            <a:pPr eaLnBrk="1" hangingPunct="1"/>
            <a:fld id="{73553D4C-50A3-4ACB-A552-5374B0A93ED7}" type="slidenum">
              <a:rPr lang="en-US"/>
              <a:pPr eaLnBrk="1" hangingPunct="1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39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5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04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79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91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37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07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870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B4A90C-9102-4C4B-A3AF-D6536DEC9287}" type="slidenum">
              <a:rPr lang="en-US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806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5A042C-6590-41D3-B0F0-48EB7AC26EB2}" type="datetime1">
              <a:rPr lang="en-US" smtClean="0"/>
              <a:t>12/19/2016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A083CA-8EB3-43D7-B501-F0E2B7E75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8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2D2F0-75A1-4595-A1EA-B7ACC1F71C2D}" type="datetime1">
              <a:rPr lang="en-US" smtClean="0"/>
              <a:t>12/19/2016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EA1C-EF5C-45EE-8D60-3A5ADDD37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0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E22D-8174-48DD-A4CB-85E980762AC5}" type="datetime1">
              <a:rPr lang="en-US" smtClean="0"/>
              <a:t>12/19/2016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4A1-5DD4-4E8B-9914-E5CA2DB4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62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063573-6FF0-49E8-9F33-2BCFE8D6D472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A083CA-8EB3-43D7-B501-F0E2B7E758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93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9EEDB-568C-40F8-954B-4756D4AD1340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8C078-AFC4-460D-A087-7E3CEF8820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90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90EF5-560F-4F12-9634-DFBE8CFA85B2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FACF-C1EF-4D7B-AE16-8BDAE92239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367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F4AED-6339-4909-B1FA-67C015E72045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C9A2-DEEE-40C7-9989-D17335071E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474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3EEA3-3CA0-4E9B-9F72-8C66D00CE44C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035A-0642-49FA-81A3-671A229D16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823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AF9D7-5BB0-4CD6-A069-EB19BEF47FB5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459E-9789-4030-A78F-871457FC198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068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41E8-7E96-4F42-8098-DFB28AC073AD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13815-FFE0-4F33-953A-980EA79F5A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3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C9B95-7090-4DD7-B7DB-DED744D5B5D0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8BF7-7998-4FA9-A72B-A394E829AE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36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3902C-CA33-419F-B2E1-A8158F4828EB}" type="datetime1">
              <a:rPr lang="en-US" smtClean="0"/>
              <a:t>12/19/2016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8C078-AFC4-460D-A087-7E3CEF882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00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3EF1E-4F8D-4220-AB3A-E948D82F6C05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C95BE-431D-4D25-81DB-5766F90EBD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711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9894D-9216-4CFC-8AC0-0E437F984FAA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BEA1C-EF5C-45EE-8D60-3A5ADDD373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47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D0CA3-2905-494D-973A-1759AE4000F7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14A1-5DD4-4E8B-9914-E5CA2DB45A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39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9F79E-D1A3-4CC0-A57F-9A09172F8BB0}" type="datetime1">
              <a:rPr lang="en-US" smtClean="0"/>
              <a:t>12/19/2016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FACF-C1EF-4D7B-AE16-8BDAE9223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8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A2C-915E-43AD-85A5-332456949EBE}" type="datetime1">
              <a:rPr lang="en-US" smtClean="0"/>
              <a:t>12/19/2016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C9A2-DEEE-40C7-9989-D17335071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0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41F84-0842-4129-B0E0-E5F0CFB884B6}" type="datetime1">
              <a:rPr lang="en-US" smtClean="0"/>
              <a:t>12/19/2016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D035A-0642-49FA-81A3-671A229D1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1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9190F-808D-4D9E-967F-C0B9B81D05AD}" type="datetime1">
              <a:rPr lang="en-US" smtClean="0"/>
              <a:t>12/19/2016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8459E-9789-4030-A78F-871457FC1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9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17F40-D601-432E-9904-9C6957D4EBB9}" type="datetime1">
              <a:rPr lang="en-US" smtClean="0"/>
              <a:t>12/19/2016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13815-FFE0-4F33-953A-980EA79F5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7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0FC61-1EBA-4501-A015-CB6FE807BB07}" type="datetime1">
              <a:rPr lang="en-US" smtClean="0"/>
              <a:t>12/19/2016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78BF7-7998-4FA9-A72B-A394E829A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4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AA741-F1F7-41E6-BBC3-8918112554EE}" type="datetime1">
              <a:rPr lang="en-US" smtClean="0"/>
              <a:t>12/19/2016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C95BE-431D-4D25-81DB-5766F90EB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6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E3FB86D9-F821-4E7E-96E2-C6281F738FB2}" type="datetime1">
              <a:rPr lang="en-US" smtClean="0"/>
              <a:t>12/19/2016</a:t>
            </a:fld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3BAFCB19-9F59-446D-B954-4E2DCDDC9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3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23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AF4AAD05-1F10-4C12-BC04-8374602F4778}" type="datetime1">
              <a:rPr lang="en-US" smtClean="0">
                <a:solidFill>
                  <a:srgbClr val="000000"/>
                </a:solidFill>
              </a:rPr>
              <a:t>12/19/2016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Verdana" pitchFamily="-108" charset="0"/>
              </a:defRPr>
            </a:lvl1pPr>
          </a:lstStyle>
          <a:p>
            <a:pPr>
              <a:defRPr/>
            </a:pPr>
            <a:fld id="{3BAFCB19-9F59-446D-B954-4E2DCDDC99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0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30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600">
          <a:solidFill>
            <a:schemeClr val="tx1"/>
          </a:solidFill>
          <a:latin typeface="+mn-lt"/>
          <a:ea typeface="ＭＳ Ｐゴシック" pitchFamily="-108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o"/>
        <a:defRPr sz="23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-108" charset="2"/>
        <a:buChar char="§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WG_Secretariat@cdc.gov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09600" y="739775"/>
            <a:ext cx="8458200" cy="1470025"/>
          </a:xfrm>
        </p:spPr>
        <p:txBody>
          <a:bodyPr/>
          <a:lstStyle/>
          <a:p>
            <a:r>
              <a:rPr lang="en-US" sz="2800" dirty="0" smtClean="0"/>
              <a:t>Summary of Annual Activities Related to Disability Statistics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75438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 smtClean="0"/>
              <a:t>Cordell Golden</a:t>
            </a:r>
          </a:p>
          <a:p>
            <a:pPr>
              <a:defRPr/>
            </a:pPr>
            <a:r>
              <a:rPr lang="en-US" sz="2000" dirty="0" smtClean="0"/>
              <a:t>National Center for Health Statistics</a:t>
            </a:r>
          </a:p>
          <a:p>
            <a:pPr>
              <a:defRPr/>
            </a:pPr>
            <a:r>
              <a:rPr lang="en-US" sz="2000" dirty="0" smtClean="0"/>
              <a:t>United States</a:t>
            </a:r>
          </a:p>
          <a:p>
            <a:pPr algn="ctr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200" b="1" dirty="0" smtClean="0"/>
              <a:t>Sixteenth Meeting of the Washington Group on Disability Statistics</a:t>
            </a:r>
          </a:p>
          <a:p>
            <a:pPr>
              <a:defRPr/>
            </a:pPr>
            <a:endParaRPr lang="en-US" sz="2000" b="1" dirty="0"/>
          </a:p>
          <a:p>
            <a:pPr algn="r">
              <a:defRPr/>
            </a:pPr>
            <a:r>
              <a:rPr lang="en-US" sz="1600" dirty="0" smtClean="0"/>
              <a:t>7-9 December 2016</a:t>
            </a:r>
          </a:p>
          <a:p>
            <a:pPr algn="r">
              <a:defRPr/>
            </a:pPr>
            <a:r>
              <a:rPr lang="en-US" sz="1600" dirty="0" smtClean="0"/>
              <a:t>Pretoria, South Africa</a:t>
            </a: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083CA-8EB3-43D7-B501-F0E2B7E7589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199" cy="1216025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Past and recent use of the WG Short Set (SS): 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1800" dirty="0" smtClean="0"/>
              <a:t>Use of WG SS on survey that collects information on school attendance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793875" y="1828800"/>
            <a:ext cx="5292725" cy="3048000"/>
          </a:xfrm>
        </p:spPr>
        <p:txBody>
          <a:bodyPr numCol="2"/>
          <a:lstStyle/>
          <a:p>
            <a:pPr marL="0" indent="0">
              <a:buNone/>
            </a:pPr>
            <a:r>
              <a:rPr lang="en-US" sz="1800" dirty="0" smtClean="0"/>
              <a:t>Afghanistan</a:t>
            </a:r>
          </a:p>
          <a:p>
            <a:pPr marL="0" indent="0">
              <a:buNone/>
            </a:pPr>
            <a:r>
              <a:rPr lang="en-US" sz="1800" dirty="0" smtClean="0"/>
              <a:t>Australia</a:t>
            </a:r>
          </a:p>
          <a:p>
            <a:pPr marL="0" indent="0">
              <a:buNone/>
            </a:pPr>
            <a:r>
              <a:rPr lang="en-US" sz="1800" dirty="0" smtClean="0"/>
              <a:t>Cambodia</a:t>
            </a:r>
          </a:p>
          <a:p>
            <a:pPr marL="0" indent="0">
              <a:buNone/>
            </a:pPr>
            <a:r>
              <a:rPr lang="en-US" sz="1800" dirty="0" smtClean="0"/>
              <a:t>Canada</a:t>
            </a:r>
          </a:p>
          <a:p>
            <a:pPr marL="0" indent="0">
              <a:buNone/>
            </a:pPr>
            <a:r>
              <a:rPr lang="en-US" sz="1800" dirty="0" smtClean="0"/>
              <a:t>Dominican Republic</a:t>
            </a:r>
          </a:p>
          <a:p>
            <a:pPr marL="0" indent="0">
              <a:buNone/>
            </a:pPr>
            <a:r>
              <a:rPr lang="en-US" sz="1800" dirty="0" smtClean="0"/>
              <a:t>Honduras</a:t>
            </a:r>
          </a:p>
          <a:p>
            <a:pPr marL="0" indent="0">
              <a:buNone/>
            </a:pPr>
            <a:r>
              <a:rPr lang="en-US" sz="1800" dirty="0" smtClean="0"/>
              <a:t>Hong Kong</a:t>
            </a:r>
          </a:p>
          <a:p>
            <a:pPr marL="0" indent="0">
              <a:buNone/>
            </a:pPr>
            <a:r>
              <a:rPr lang="en-US" sz="1800" dirty="0" smtClean="0"/>
              <a:t>Israel</a:t>
            </a:r>
          </a:p>
          <a:p>
            <a:pPr marL="0" indent="0">
              <a:buNone/>
            </a:pPr>
            <a:r>
              <a:rPr lang="en-US" sz="1800" dirty="0" smtClean="0"/>
              <a:t>Jordan</a:t>
            </a:r>
          </a:p>
          <a:p>
            <a:pPr marL="0" indent="0">
              <a:buNone/>
            </a:pPr>
            <a:r>
              <a:rPr lang="en-US" sz="1800" dirty="0" smtClean="0"/>
              <a:t>Mexico</a:t>
            </a:r>
          </a:p>
          <a:p>
            <a:pPr marL="0" indent="0">
              <a:buNone/>
            </a:pPr>
            <a:r>
              <a:rPr lang="en-US" sz="1800" dirty="0" smtClean="0"/>
              <a:t>Palestine</a:t>
            </a:r>
          </a:p>
          <a:p>
            <a:pPr marL="0" indent="0">
              <a:buNone/>
            </a:pPr>
            <a:r>
              <a:rPr lang="en-US" sz="1800" dirty="0" smtClean="0"/>
              <a:t>Panama</a:t>
            </a:r>
          </a:p>
          <a:p>
            <a:pPr marL="0" indent="0">
              <a:buNone/>
            </a:pPr>
            <a:r>
              <a:rPr lang="en-US" sz="1800" dirty="0" smtClean="0"/>
              <a:t>Peru</a:t>
            </a:r>
          </a:p>
          <a:p>
            <a:pPr marL="0" indent="0">
              <a:buNone/>
            </a:pPr>
            <a:r>
              <a:rPr lang="en-US" sz="1800" dirty="0" smtClean="0"/>
              <a:t>Poland</a:t>
            </a:r>
          </a:p>
          <a:p>
            <a:pPr marL="0" indent="0">
              <a:buNone/>
            </a:pPr>
            <a:r>
              <a:rPr lang="en-US" sz="1800" dirty="0" smtClean="0"/>
              <a:t>Samoa</a:t>
            </a:r>
          </a:p>
          <a:p>
            <a:pPr marL="0" indent="0">
              <a:buNone/>
            </a:pPr>
            <a:r>
              <a:rPr lang="en-US" sz="1800" dirty="0" smtClean="0"/>
              <a:t>South Africa</a:t>
            </a:r>
          </a:p>
          <a:p>
            <a:pPr marL="0" indent="0">
              <a:buNone/>
            </a:pPr>
            <a:r>
              <a:rPr lang="en-US" sz="1800" dirty="0" smtClean="0"/>
              <a:t>Tanzania</a:t>
            </a:r>
          </a:p>
          <a:p>
            <a:pPr marL="0" indent="0">
              <a:buNone/>
            </a:pPr>
            <a:r>
              <a:rPr lang="en-US" sz="1800" dirty="0" smtClean="0"/>
              <a:t>Thailand</a:t>
            </a:r>
          </a:p>
          <a:p>
            <a:pPr marL="0" indent="0">
              <a:buNone/>
            </a:pPr>
            <a:r>
              <a:rPr lang="en-US" sz="1800" dirty="0" smtClean="0"/>
              <a:t>Turkey</a:t>
            </a:r>
          </a:p>
          <a:p>
            <a:pPr marL="0" indent="0">
              <a:buNone/>
            </a:pPr>
            <a:r>
              <a:rPr lang="en-US" sz="1800" dirty="0" smtClean="0"/>
              <a:t>Uganda</a:t>
            </a:r>
          </a:p>
          <a:p>
            <a:pPr marL="0" indent="0">
              <a:buNone/>
            </a:pPr>
            <a:r>
              <a:rPr lang="en-US" sz="1800" dirty="0" smtClean="0"/>
              <a:t>United States</a:t>
            </a:r>
          </a:p>
          <a:p>
            <a:pPr marL="0" indent="0">
              <a:buNone/>
            </a:pPr>
            <a:r>
              <a:rPr lang="en-US" sz="1800" dirty="0" smtClean="0"/>
              <a:t>Vietnam</a:t>
            </a:r>
          </a:p>
          <a:p>
            <a:pPr marL="0" indent="0">
              <a:buNone/>
            </a:pPr>
            <a:r>
              <a:rPr lang="en-US" sz="1800" dirty="0" smtClean="0"/>
              <a:t>Yemen</a:t>
            </a:r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09600" y="6245225"/>
            <a:ext cx="6477000" cy="44238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30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3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None/>
              <a:defRPr/>
            </a:pPr>
            <a:r>
              <a:rPr lang="en-US" sz="1400" kern="1200" dirty="0" smtClean="0">
                <a:solidFill>
                  <a:srgbClr val="000000"/>
                </a:solidFill>
                <a:cs typeface="+mn-cs"/>
              </a:rPr>
              <a:t>Source: 2015 and 2016 WG country reports</a:t>
            </a:r>
            <a:endParaRPr lang="en-US" sz="1400" kern="12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1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534399" cy="1216025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Past and recent use of the WG Short Set (SS</a:t>
            </a:r>
            <a:r>
              <a:rPr lang="en-US" sz="2400" dirty="0" smtClean="0">
                <a:solidFill>
                  <a:srgbClr val="000000"/>
                </a:solidFill>
              </a:rPr>
              <a:t>):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1800" dirty="0" smtClean="0"/>
              <a:t>Use of WG SS on survey that collects information on employment status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05000" y="1828800"/>
            <a:ext cx="5333999" cy="3810000"/>
          </a:xfrm>
        </p:spPr>
        <p:txBody>
          <a:bodyPr numCol="2"/>
          <a:lstStyle/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Afghanistan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Australia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Belgium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Cambodia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Canada</a:t>
            </a:r>
            <a:endParaRPr lang="en-US" sz="16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Dominican </a:t>
            </a:r>
            <a:r>
              <a:rPr lang="en-US" sz="1600" dirty="0" smtClean="0">
                <a:solidFill>
                  <a:srgbClr val="000000"/>
                </a:solidFill>
              </a:rPr>
              <a:t>Republic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Egypt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Honduras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Hong Kong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Jordan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Ireland</a:t>
            </a:r>
            <a:endParaRPr lang="en-US" sz="16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Israel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Mexico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New Zealand</a:t>
            </a:r>
            <a:endParaRPr lang="en-US" sz="16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Palestine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Panama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Peru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Poland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Samoa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South </a:t>
            </a:r>
            <a:r>
              <a:rPr lang="en-US" sz="1600" dirty="0" smtClean="0">
                <a:solidFill>
                  <a:srgbClr val="000000"/>
                </a:solidFill>
              </a:rPr>
              <a:t>Africa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Tanzania</a:t>
            </a:r>
            <a:endParaRPr lang="en-US" sz="16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Thailand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Turkey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Uganda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United </a:t>
            </a:r>
            <a:r>
              <a:rPr lang="en-US" sz="1600" dirty="0" smtClean="0">
                <a:solidFill>
                  <a:srgbClr val="000000"/>
                </a:solidFill>
              </a:rPr>
              <a:t>States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Vietnam</a:t>
            </a:r>
            <a:endParaRPr lang="en-US" sz="16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Yemen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09600" y="6245225"/>
            <a:ext cx="6400800" cy="261938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30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3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cs typeface="+mn-cs"/>
              </a:rPr>
              <a:t>Source: 2015 and 2016 WG country reports</a:t>
            </a:r>
            <a:endParaRPr lang="en-US" sz="14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ct val="20000"/>
              </a:spcBef>
              <a:buClr>
                <a:srgbClr val="CC0000"/>
              </a:buClr>
            </a:pPr>
            <a:r>
              <a:rPr lang="en-US" sz="2400" dirty="0">
                <a:solidFill>
                  <a:srgbClr val="000000"/>
                </a:solidFill>
              </a:rPr>
              <a:t>Past and recent use of the WG Short Set (SS): 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1800" dirty="0" smtClean="0"/>
              <a:t>Use of WG SS on survey that collects information on I</a:t>
            </a:r>
            <a:r>
              <a:rPr lang="en-US" sz="1800" dirty="0" smtClean="0">
                <a:solidFill>
                  <a:srgbClr val="000000"/>
                </a:solidFill>
              </a:rPr>
              <a:t>CT </a:t>
            </a:r>
            <a:r>
              <a:rPr lang="en-US" sz="1800" dirty="0">
                <a:solidFill>
                  <a:srgbClr val="000000"/>
                </a:solidFill>
              </a:rPr>
              <a:t>– access and usage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653748" y="1828800"/>
            <a:ext cx="3491948" cy="4343400"/>
          </a:xfrm>
        </p:spPr>
        <p:txBody>
          <a:bodyPr numCol="1"/>
          <a:lstStyle/>
          <a:p>
            <a:pPr marL="0" lvl="0" indent="0">
              <a:buClr>
                <a:srgbClr val="CC0000"/>
              </a:buCl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Afghanistan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Australia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Cambodia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Honduras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Hong Kong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800" dirty="0">
                <a:solidFill>
                  <a:srgbClr val="000000"/>
                </a:solidFill>
              </a:rPr>
              <a:t>Ireland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800" dirty="0">
                <a:solidFill>
                  <a:srgbClr val="000000"/>
                </a:solidFill>
              </a:rPr>
              <a:t>Israel</a:t>
            </a:r>
          </a:p>
          <a:p>
            <a:pPr marL="0" lvl="0" indent="0">
              <a:buClr>
                <a:srgbClr val="CC0000"/>
              </a:buCl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Peru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Samoa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Thailand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Uganda</a:t>
            </a:r>
            <a:endParaRPr lang="en-US" sz="1800" dirty="0">
              <a:solidFill>
                <a:srgbClr val="000000"/>
              </a:solidFill>
            </a:endParaRPr>
          </a:p>
          <a:p>
            <a:pPr marL="0" lvl="0" indent="0">
              <a:buClr>
                <a:srgbClr val="CC0000"/>
              </a:buClr>
              <a:buNone/>
            </a:pPr>
            <a:r>
              <a:rPr lang="en-US" sz="1800" dirty="0">
                <a:solidFill>
                  <a:srgbClr val="000000"/>
                </a:solidFill>
              </a:rPr>
              <a:t>United </a:t>
            </a:r>
            <a:r>
              <a:rPr lang="en-US" sz="1800" dirty="0" smtClean="0">
                <a:solidFill>
                  <a:srgbClr val="000000"/>
                </a:solidFill>
              </a:rPr>
              <a:t>States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574675" y="6273270"/>
            <a:ext cx="6172200" cy="46196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30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3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cs typeface="+mn-cs"/>
              </a:rPr>
              <a:t>Source: 2015 and 2016 country reports</a:t>
            </a:r>
            <a:endParaRPr lang="en-US" sz="14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sz="2400" b="0" dirty="0" smtClean="0"/>
              <a:t>Future use of the WG Short Set (SS):</a:t>
            </a:r>
            <a:br>
              <a:rPr lang="en-US" sz="2400" b="0" dirty="0" smtClean="0"/>
            </a:br>
            <a:r>
              <a:rPr lang="en-US" sz="1800" b="0" dirty="0" smtClean="0"/>
              <a:t>Countries indicating that the WG SS will be included in upcoming data collection </a:t>
            </a:r>
            <a:r>
              <a:rPr lang="en-US" sz="1800" b="0" dirty="0" smtClean="0">
                <a:solidFill>
                  <a:schemeClr val="accent2"/>
                </a:solidFill>
              </a:rPr>
              <a:t>(n=29)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98637"/>
            <a:ext cx="8153400" cy="3611563"/>
          </a:xfrm>
          <a:extLst/>
        </p:spPr>
        <p:txBody>
          <a:bodyPr numCol="3">
            <a:normAutofit lnSpcReduction="10000"/>
          </a:bodyPr>
          <a:lstStyle/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Afghanistan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Argentina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Belgium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Cambodia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Egypt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Georgia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Israel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Japan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Kenya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Mexico 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Mongolia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New Zealand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Norway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Pakistan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Palestine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Panama</a:t>
            </a:r>
            <a:endParaRPr lang="en-US" sz="2000" dirty="0"/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Russia 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Samoa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Somalia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South Africa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Tanzania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Thailand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Trinidad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Turkey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Uganda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United States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Vietnam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Yemen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Zimbabwe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78BF7-7998-4FA9-A72B-A394E829AE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74675" y="6273270"/>
            <a:ext cx="6172200" cy="46196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30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3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cs typeface="+mn-cs"/>
              </a:rPr>
              <a:t>Source: 2016 WG country reports</a:t>
            </a:r>
            <a:endParaRPr lang="en-US" sz="14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63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309033"/>
            <a:ext cx="8559800" cy="1216025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Future use </a:t>
            </a:r>
            <a:r>
              <a:rPr lang="en-US" sz="2400" dirty="0">
                <a:solidFill>
                  <a:srgbClr val="000000"/>
                </a:solidFill>
              </a:rPr>
              <a:t>of the WG Short Set (SS): 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18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ＭＳ Ｐゴシック" panose="020B0600070205080204" pitchFamily="34" charset="-128"/>
                <a:cs typeface="ＭＳ Ｐゴシック" panose="020B0600070205080204" pitchFamily="34" charset="-128"/>
              </a:rPr>
              <a:t>Date of upcoming data collection using WG SS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131" y="1828800"/>
            <a:ext cx="7577138" cy="4572000"/>
          </a:xfrm>
        </p:spPr>
        <p:txBody>
          <a:bodyPr numCol="3"/>
          <a:lstStyle/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b="1" u="sng" kern="1200" dirty="0" smtClean="0">
                <a:solidFill>
                  <a:srgbClr val="000000"/>
                </a:solidFill>
              </a:rPr>
              <a:t>2016</a:t>
            </a:r>
            <a:endParaRPr lang="en-US" sz="16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Israel*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Japan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Samoa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South Africa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Uganda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dirty="0" smtClean="0"/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u="sng" kern="1200" dirty="0">
                <a:solidFill>
                  <a:srgbClr val="000000"/>
                </a:solidFill>
                <a:cs typeface="+mn-cs"/>
              </a:rPr>
              <a:t>2017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kern="1200" dirty="0">
                <a:solidFill>
                  <a:srgbClr val="000000"/>
                </a:solidFill>
                <a:cs typeface="+mn-cs"/>
              </a:rPr>
              <a:t>Egypt 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Israel*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Pakistan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Palestine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Somalia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Thailand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United States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/>
              <a:t>Zimbabwe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dirty="0" smtClean="0"/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dirty="0" smtClean="0"/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u="sng" kern="1200" dirty="0">
                <a:solidFill>
                  <a:srgbClr val="000000"/>
                </a:solidFill>
              </a:rPr>
              <a:t>2018</a:t>
            </a: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Belgium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Mexico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Mongolia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New Zealand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Russia*</a:t>
            </a:r>
            <a:endParaRPr lang="en-US" sz="16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b="1" u="sng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b="1" u="sng" dirty="0">
                <a:solidFill>
                  <a:srgbClr val="000000"/>
                </a:solidFill>
              </a:rPr>
              <a:t>2019</a:t>
            </a:r>
            <a:endParaRPr lang="en-US" sz="16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Cambodia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Kenya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>
                <a:solidFill>
                  <a:srgbClr val="000000"/>
                </a:solidFill>
              </a:rPr>
              <a:t>Turkey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Vietnam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b="1" u="sng" dirty="0">
                <a:solidFill>
                  <a:srgbClr val="000000"/>
                </a:solidFill>
              </a:rPr>
              <a:t>2020</a:t>
            </a:r>
            <a:endParaRPr lang="en-US" sz="16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Argentina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Panama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b="1" u="sng" kern="1200" dirty="0">
                <a:solidFill>
                  <a:srgbClr val="000000"/>
                </a:solidFill>
              </a:rPr>
              <a:t>2021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Trinidad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b="1" u="sng" kern="1200" dirty="0">
                <a:solidFill>
                  <a:srgbClr val="000000"/>
                </a:solidFill>
              </a:rPr>
              <a:t>2022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kern="1200" dirty="0">
                <a:solidFill>
                  <a:srgbClr val="000000"/>
                </a:solidFill>
              </a:rPr>
              <a:t>Afghanistan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kern="1200" dirty="0" smtClean="0">
                <a:solidFill>
                  <a:srgbClr val="000000"/>
                </a:solidFill>
              </a:rPr>
              <a:t>Tanzania</a:t>
            </a: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b="1" u="sng" kern="1200" dirty="0" smtClean="0">
                <a:solidFill>
                  <a:srgbClr val="000000"/>
                </a:solidFill>
              </a:rPr>
              <a:t>2025</a:t>
            </a:r>
            <a:endParaRPr lang="en-US" sz="1600" b="1" u="sng" kern="1200" dirty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r>
              <a:rPr lang="en-US" sz="1600" kern="1200" smtClean="0">
                <a:solidFill>
                  <a:srgbClr val="000000"/>
                </a:solidFill>
              </a:rPr>
              <a:t>Russia*</a:t>
            </a:r>
            <a:endParaRPr lang="en-US" sz="1600" kern="1200" dirty="0" smtClean="0">
              <a:solidFill>
                <a:srgbClr val="000000"/>
              </a:solidFill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kern="1200" dirty="0">
              <a:solidFill>
                <a:srgbClr val="000000"/>
              </a:solidFill>
            </a:endParaRPr>
          </a:p>
          <a:p>
            <a:pPr marL="0" lvl="0" indent="0" eaLnBrk="1" hangingPunct="1">
              <a:spcBef>
                <a:spcPct val="0"/>
              </a:spcBef>
              <a:buClrTx/>
              <a:buNone/>
            </a:pPr>
            <a:r>
              <a:rPr lang="en-US" sz="1200" kern="1200" dirty="0">
                <a:solidFill>
                  <a:srgbClr val="000000"/>
                </a:solidFill>
              </a:rPr>
              <a:t>*</a:t>
            </a:r>
            <a:r>
              <a:rPr lang="en-US" sz="1200" kern="1200" dirty="0">
                <a:solidFill>
                  <a:srgbClr val="000000"/>
                </a:solidFill>
                <a:latin typeface="Verdana" pitchFamily="-108" charset="0"/>
              </a:rPr>
              <a:t>Multiple data collection activities scheduled</a:t>
            </a:r>
            <a:endParaRPr lang="en-US" sz="1200" dirty="0">
              <a:solidFill>
                <a:srgbClr val="000000"/>
              </a:solidFill>
              <a:latin typeface="Bookman Old Style" pitchFamily="-108" charset="0"/>
            </a:endParaRPr>
          </a:p>
          <a:p>
            <a:pPr marL="0" lvl="0" indent="0" eaLnBrk="1" fontAlgn="t" hangingPunct="1"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5C9A2-DEEE-40C7-9989-D17335071E6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74675" y="6273270"/>
            <a:ext cx="6172200" cy="46196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30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3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cs typeface="+mn-cs"/>
              </a:rPr>
              <a:t>Source: 2016 WG country reports</a:t>
            </a:r>
            <a:endParaRPr lang="en-US" sz="14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5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610600" cy="1162050"/>
          </a:xfrm>
        </p:spPr>
        <p:txBody>
          <a:bodyPr/>
          <a:lstStyle/>
          <a:p>
            <a:r>
              <a:rPr lang="en-US" b="0" dirty="0" smtClean="0">
                <a:solidFill>
                  <a:srgbClr val="000000"/>
                </a:solidFill>
              </a:rPr>
              <a:t/>
            </a:r>
            <a:br>
              <a:rPr lang="en-US" b="0" dirty="0" smtClean="0">
                <a:solidFill>
                  <a:srgbClr val="000000"/>
                </a:solidFill>
              </a:rPr>
            </a:br>
            <a:r>
              <a:rPr lang="en-US" b="0" dirty="0">
                <a:solidFill>
                  <a:srgbClr val="000000"/>
                </a:solidFill>
              </a:rPr>
              <a:t/>
            </a:r>
            <a:br>
              <a:rPr lang="en-US" b="0" dirty="0">
                <a:solidFill>
                  <a:srgbClr val="000000"/>
                </a:solidFill>
              </a:rPr>
            </a:br>
            <a:r>
              <a:rPr lang="en-US" b="0" dirty="0" smtClean="0">
                <a:solidFill>
                  <a:srgbClr val="000000"/>
                </a:solidFill>
              </a:rPr>
              <a:t>R</a:t>
            </a:r>
            <a:r>
              <a:rPr lang="en-US" sz="2200" b="0" dirty="0" smtClean="0">
                <a:solidFill>
                  <a:srgbClr val="000000"/>
                </a:solidFill>
              </a:rPr>
              <a:t>ecent </a:t>
            </a:r>
            <a:r>
              <a:rPr lang="en-US" sz="2200" b="0" dirty="0">
                <a:solidFill>
                  <a:srgbClr val="000000"/>
                </a:solidFill>
              </a:rPr>
              <a:t>use of the WG </a:t>
            </a:r>
            <a:r>
              <a:rPr lang="en-US" sz="2200" b="0" dirty="0" smtClean="0">
                <a:solidFill>
                  <a:srgbClr val="000000"/>
                </a:solidFill>
              </a:rPr>
              <a:t>Extended </a:t>
            </a:r>
            <a:r>
              <a:rPr lang="en-US" sz="2200" b="0" dirty="0">
                <a:solidFill>
                  <a:srgbClr val="000000"/>
                </a:solidFill>
              </a:rPr>
              <a:t>Set </a:t>
            </a:r>
            <a:r>
              <a:rPr lang="en-US" sz="2200" b="0" dirty="0" smtClean="0">
                <a:solidFill>
                  <a:srgbClr val="000000"/>
                </a:solidFill>
              </a:rPr>
              <a:t>on Functioning (ES-F): </a:t>
            </a:r>
            <a:r>
              <a:rPr lang="en-US" sz="1800" b="0" dirty="0" smtClean="0">
                <a:solidFill>
                  <a:srgbClr val="000000"/>
                </a:solidFill>
              </a:rPr>
              <a:t>Countries </a:t>
            </a:r>
            <a:r>
              <a:rPr lang="en-US" sz="1800" b="0" dirty="0">
                <a:solidFill>
                  <a:srgbClr val="000000"/>
                </a:solidFill>
              </a:rPr>
              <a:t>indicating that the WG </a:t>
            </a:r>
            <a:r>
              <a:rPr lang="en-US" sz="1800" b="0" dirty="0" smtClean="0">
                <a:solidFill>
                  <a:srgbClr val="000000"/>
                </a:solidFill>
              </a:rPr>
              <a:t>ES-F was included as a module on a national survey or as part of a disability survey</a:t>
            </a:r>
            <a:r>
              <a:rPr lang="en-US" sz="1800" b="0" baseline="30000" dirty="0" smtClean="0">
                <a:solidFill>
                  <a:srgbClr val="000000"/>
                </a:solidFill>
              </a:rPr>
              <a:t>*</a:t>
            </a:r>
            <a:endParaRPr lang="en-US" sz="1800" b="0" dirty="0" smtClean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03250" y="2209800"/>
            <a:ext cx="5373950" cy="2590800"/>
          </a:xfrm>
          <a:extLst/>
        </p:spPr>
        <p:txBody>
          <a:bodyPr numCol="1">
            <a:normAutofit fontScale="92500" lnSpcReduction="10000"/>
          </a:bodyPr>
          <a:lstStyle/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Dominican Republic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Finland </a:t>
            </a:r>
            <a:r>
              <a:rPr lang="en-US" sz="1600" dirty="0" smtClean="0"/>
              <a:t>(subset included on 2014 EHIS)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Jordan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Kosovo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Palestine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Samoa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Tanzania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United States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609600" y="6245225"/>
            <a:ext cx="6172200" cy="461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Source: 2015 and 2016 WG country reports</a:t>
            </a:r>
            <a:endParaRPr lang="en-US" kern="12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78BF7-7998-4FA9-A72B-A394E829AE1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4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763000" cy="1162050"/>
          </a:xfrm>
        </p:spPr>
        <p:txBody>
          <a:bodyPr/>
          <a:lstStyle/>
          <a:p>
            <a:r>
              <a:rPr lang="en-US" sz="2400" b="0" dirty="0" smtClean="0"/>
              <a:t>Future use of the </a:t>
            </a:r>
            <a:r>
              <a:rPr lang="en-US" sz="2200" b="0" dirty="0">
                <a:solidFill>
                  <a:srgbClr val="000000"/>
                </a:solidFill>
              </a:rPr>
              <a:t>WG Extended Set on Functioning (ES-F): 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1800" b="0" dirty="0" smtClean="0"/>
              <a:t>Countries indicating that the WG ES-F will be included in upcoming data collection</a:t>
            </a:r>
            <a:endParaRPr lang="en-US" sz="1800" b="0" dirty="0" smtClean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4600" y="1981200"/>
            <a:ext cx="4038600" cy="3611563"/>
          </a:xfrm>
          <a:extLst/>
        </p:spPr>
        <p:txBody>
          <a:bodyPr numCol="1">
            <a:normAutofit/>
          </a:bodyPr>
          <a:lstStyle/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Cambodia (2019)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Pakistan (2017)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Somalia (2017)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Tanzania (2022)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United States (2017)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Zimbabwe (2017)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78BF7-7998-4FA9-A72B-A394E829AE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74675" y="6273270"/>
            <a:ext cx="6172200" cy="46196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30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3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cs typeface="+mn-cs"/>
              </a:rPr>
              <a:t>Source: 2016 WG country reports</a:t>
            </a:r>
            <a:endParaRPr lang="en-US" sz="1400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24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507287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0" cap="none" dirty="0" smtClean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Other national data collection activities related to disability statistics</a:t>
            </a:r>
            <a:endParaRPr lang="en-US" sz="2800" b="0" cap="none" dirty="0">
              <a:ln w="0">
                <a:noFill/>
              </a:ln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1FACF-C1EF-4D7B-AE16-8BDAE922395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r>
              <a:rPr lang="en-US" sz="2800" dirty="0" smtClean="0"/>
              <a:t>Activity used to collect disability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23240" y="1752600"/>
            <a:ext cx="8458200" cy="4267200"/>
          </a:xfrm>
        </p:spPr>
        <p:txBody>
          <a:bodyPr>
            <a:no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600" b="1" dirty="0" smtClean="0"/>
              <a:t>Census </a:t>
            </a:r>
            <a:r>
              <a:rPr lang="en-US" sz="1600" dirty="0" smtClean="0"/>
              <a:t>(full population) </a:t>
            </a:r>
            <a:r>
              <a:rPr lang="en-US" sz="1600" b="1" dirty="0" smtClean="0">
                <a:solidFill>
                  <a:srgbClr val="C00000"/>
                </a:solidFill>
              </a:rPr>
              <a:t>(24)</a:t>
            </a:r>
            <a:r>
              <a:rPr lang="en-US" sz="1600" b="1" dirty="0" smtClean="0"/>
              <a:t>: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Argentina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Australia,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Cambodia</a:t>
            </a:r>
            <a:r>
              <a:rPr lang="en-US" sz="1600" dirty="0" smtClean="0">
                <a:solidFill>
                  <a:srgbClr val="000000"/>
                </a:solidFill>
              </a:rPr>
              <a:t>, Canada, Chad, Costa Rica, </a:t>
            </a:r>
            <a:r>
              <a:rPr lang="en-US" sz="1600" dirty="0" smtClean="0"/>
              <a:t>Ecuador,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Georgia</a:t>
            </a:r>
            <a:r>
              <a:rPr lang="en-US" sz="1600" dirty="0" smtClean="0">
                <a:solidFill>
                  <a:srgbClr val="000000"/>
                </a:solidFill>
              </a:rPr>
              <a:t>, Hungary,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Kenya</a:t>
            </a:r>
            <a:r>
              <a:rPr lang="en-US" sz="1600" dirty="0" smtClean="0">
                <a:solidFill>
                  <a:srgbClr val="000000"/>
                </a:solidFill>
              </a:rPr>
              <a:t>, Kosovo</a:t>
            </a:r>
            <a:r>
              <a:rPr lang="en-US" sz="1600" dirty="0">
                <a:solidFill>
                  <a:srgbClr val="000000"/>
                </a:solidFill>
              </a:rPr>
              <a:t>,</a:t>
            </a:r>
            <a:r>
              <a:rPr lang="en-US" sz="1600" dirty="0" smtClean="0">
                <a:solidFill>
                  <a:srgbClr val="000000"/>
                </a:solidFill>
              </a:rPr>
              <a:t> Nepal, New Zealand, Niger,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Pakistan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Palestine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Panama</a:t>
            </a:r>
            <a:r>
              <a:rPr lang="en-US" sz="1600" dirty="0" smtClean="0">
                <a:solidFill>
                  <a:srgbClr val="000000"/>
                </a:solidFill>
              </a:rPr>
              <a:t>, Peru,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Samoa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Somalia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Tanzania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Trinidad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Yemen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Zimbabwe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600" dirty="0" smtClean="0"/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600" b="1" dirty="0">
                <a:solidFill>
                  <a:srgbClr val="000000"/>
                </a:solidFill>
              </a:rPr>
              <a:t>Census </a:t>
            </a:r>
            <a:r>
              <a:rPr lang="en-US" sz="1600" dirty="0" smtClean="0">
                <a:solidFill>
                  <a:srgbClr val="000000"/>
                </a:solidFill>
              </a:rPr>
              <a:t>(sample) </a:t>
            </a:r>
            <a:r>
              <a:rPr lang="en-US" sz="1600" b="1" dirty="0" smtClean="0">
                <a:solidFill>
                  <a:srgbClr val="C00000"/>
                </a:solidFill>
              </a:rPr>
              <a:t>(7)</a:t>
            </a:r>
            <a:r>
              <a:rPr lang="en-US" sz="16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Chad, </a:t>
            </a:r>
            <a:r>
              <a:rPr lang="en-US" sz="1600" dirty="0"/>
              <a:t>Egypt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Israel</a:t>
            </a:r>
            <a:r>
              <a:rPr lang="en-US" sz="1600" dirty="0" smtClean="0">
                <a:solidFill>
                  <a:srgbClr val="000000"/>
                </a:solidFill>
              </a:rPr>
              <a:t>, Norway,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Mongolia</a:t>
            </a:r>
            <a:r>
              <a:rPr lang="en-US" sz="1600" dirty="0" smtClean="0">
                <a:solidFill>
                  <a:srgbClr val="000000"/>
                </a:solidFill>
              </a:rPr>
              <a:t>, Poland,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Vietnam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6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600" b="1" dirty="0" smtClean="0"/>
              <a:t>Short Disability Module </a:t>
            </a:r>
            <a:r>
              <a:rPr lang="en-US" sz="1600" b="1" dirty="0" smtClean="0">
                <a:solidFill>
                  <a:srgbClr val="C00000"/>
                </a:solidFill>
              </a:rPr>
              <a:t>(29)</a:t>
            </a:r>
            <a:r>
              <a:rPr lang="en-US" sz="1600" b="1" dirty="0" smtClean="0"/>
              <a:t>: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Afghanistan</a:t>
            </a:r>
            <a:r>
              <a:rPr lang="en-US" sz="1600" dirty="0" smtClean="0">
                <a:solidFill>
                  <a:srgbClr val="000000"/>
                </a:solidFill>
              </a:rPr>
              <a:t>, Australia, Cambodia, Canada, Costa Rica, Denmark,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Ecuador</a:t>
            </a:r>
            <a:r>
              <a:rPr lang="en-US" sz="1600" dirty="0" smtClean="0">
                <a:solidFill>
                  <a:srgbClr val="000000"/>
                </a:solidFill>
              </a:rPr>
              <a:t>, Finland, Germany,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Israel</a:t>
            </a:r>
            <a:r>
              <a:rPr lang="en-US" sz="1600" dirty="0" smtClean="0"/>
              <a:t>, Kosovo, Lithuania,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Mexico</a:t>
            </a:r>
            <a:r>
              <a:rPr lang="en-US" sz="1600" dirty="0" smtClean="0"/>
              <a:t>, Mongolia, Netherlands, New Zealand, Norway,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Palestine</a:t>
            </a:r>
            <a:r>
              <a:rPr lang="en-US" sz="1600" dirty="0" smtClean="0"/>
              <a:t>, Panama,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Russia</a:t>
            </a:r>
            <a:r>
              <a:rPr lang="en-US" sz="1600" dirty="0" smtClean="0"/>
              <a:t>, Sierra Leone,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South Africa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Thailand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Turkey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Uganda</a:t>
            </a:r>
            <a:r>
              <a:rPr lang="en-US" sz="1600" dirty="0" smtClean="0"/>
              <a:t>, United States,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Vietnam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Yemen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Zimbabwe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600" baseline="60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600" b="1" dirty="0" smtClean="0"/>
              <a:t>Longer Disability Module </a:t>
            </a:r>
            <a:r>
              <a:rPr lang="en-US" sz="1600" b="1" dirty="0" smtClean="0">
                <a:solidFill>
                  <a:srgbClr val="C00000"/>
                </a:solidFill>
              </a:rPr>
              <a:t>(17)</a:t>
            </a:r>
            <a:r>
              <a:rPr lang="en-US" sz="1600" b="1" dirty="0" smtClean="0"/>
              <a:t>: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Argentina</a:t>
            </a:r>
            <a:r>
              <a:rPr lang="en-US" sz="1600" dirty="0" smtClean="0"/>
              <a:t>, Australia,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Belgium</a:t>
            </a:r>
            <a:r>
              <a:rPr lang="en-US" sz="1600" dirty="0" smtClean="0"/>
              <a:t>, Canada, China, Costa Rica, Czech Republic, Finland,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Japan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New Zealand</a:t>
            </a:r>
            <a:r>
              <a:rPr lang="en-US" sz="1600" dirty="0" smtClean="0"/>
              <a:t>, Panama, Sierra Leone, Spain,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Thailand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Uganda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United States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Vietnam</a:t>
            </a:r>
            <a:endParaRPr lang="en-US" sz="16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74675" y="6273270"/>
            <a:ext cx="6172200" cy="46196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30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3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cs typeface="+mn-cs"/>
              </a:rPr>
              <a:t>Data collection activities using WG SS or ES-F in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red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35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143000"/>
          </a:xfrm>
        </p:spPr>
        <p:txBody>
          <a:bodyPr/>
          <a:lstStyle/>
          <a:p>
            <a:r>
              <a:rPr lang="en-US" sz="2800" dirty="0" smtClean="0"/>
              <a:t>Activity used to collect disability data - continued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438400"/>
            <a:ext cx="8458200" cy="3657600"/>
          </a:xfrm>
        </p:spPr>
        <p:txBody>
          <a:bodyPr>
            <a:no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600" b="1" dirty="0" smtClean="0"/>
              <a:t>Other </a:t>
            </a:r>
            <a:r>
              <a:rPr lang="en-US" sz="1600" b="1" dirty="0" smtClean="0">
                <a:solidFill>
                  <a:srgbClr val="C00000"/>
                </a:solidFill>
              </a:rPr>
              <a:t>(14)</a:t>
            </a:r>
            <a:r>
              <a:rPr lang="en-US" sz="1600" b="1" dirty="0" smtClean="0"/>
              <a:t>:</a:t>
            </a:r>
            <a:r>
              <a:rPr lang="en-US" sz="1600" b="1" dirty="0" smtClean="0">
                <a:solidFill>
                  <a:srgbClr val="C00000"/>
                </a:solidFill>
              </a:rPr>
              <a:t> </a:t>
            </a:r>
            <a:r>
              <a:rPr lang="en-US" sz="1600" dirty="0" smtClean="0">
                <a:solidFill>
                  <a:srgbClr val="C00000"/>
                </a:solidFill>
              </a:rPr>
              <a:t>Afghanistan</a:t>
            </a:r>
            <a:r>
              <a:rPr lang="en-US" sz="1600" dirty="0" smtClean="0"/>
              <a:t>, Belarus, Denmark, Estonia, Honduras, Hungary, Italy, Kyrgyz Republic, </a:t>
            </a:r>
            <a:r>
              <a:rPr lang="en-US" sz="1600" dirty="0" smtClean="0">
                <a:solidFill>
                  <a:srgbClr val="C00000"/>
                </a:solidFill>
              </a:rPr>
              <a:t>Mongolia</a:t>
            </a:r>
            <a:r>
              <a:rPr lang="en-US" sz="1600" dirty="0" smtClean="0"/>
              <a:t>, Peru, Poland, Romania, Russia, </a:t>
            </a:r>
            <a:r>
              <a:rPr lang="en-US" sz="1600" dirty="0" smtClean="0">
                <a:solidFill>
                  <a:srgbClr val="C00000"/>
                </a:solidFill>
              </a:rPr>
              <a:t>Trinidad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6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600" b="1" dirty="0" smtClean="0"/>
              <a:t>No plans or No Response </a:t>
            </a:r>
            <a:r>
              <a:rPr lang="en-US" sz="1600" b="1" dirty="0" smtClean="0">
                <a:solidFill>
                  <a:srgbClr val="C00000"/>
                </a:solidFill>
              </a:rPr>
              <a:t>(8)</a:t>
            </a:r>
            <a:r>
              <a:rPr lang="en-US" sz="1600" b="1" dirty="0" smtClean="0"/>
              <a:t>: </a:t>
            </a:r>
            <a:r>
              <a:rPr lang="en-US" sz="1600" dirty="0" smtClean="0"/>
              <a:t>Armenia, Hong Kong, Jordan, Latvia, Montenegro, Romania, Singapore, South Sudan</a:t>
            </a:r>
            <a:endParaRPr lang="en-US" sz="16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533400" y="6273270"/>
            <a:ext cx="6172200" cy="46196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30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3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cs typeface="+mn-cs"/>
              </a:rPr>
              <a:t>Data collection activities using WG SS or ES-F in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red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30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Annual Report on National Activities Related to Disability </a:t>
            </a:r>
            <a:r>
              <a:rPr lang="en-US" sz="2400" dirty="0" smtClean="0"/>
              <a:t>Statistics - Country Reports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Part of WG Governance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Each country representative is responsible for maintaining communications </a:t>
            </a:r>
            <a:r>
              <a:rPr lang="en-US" sz="1600" dirty="0"/>
              <a:t>with </a:t>
            </a:r>
            <a:r>
              <a:rPr lang="en-US" sz="1600" dirty="0" smtClean="0"/>
              <a:t>other </a:t>
            </a:r>
            <a:r>
              <a:rPr lang="en-US" sz="1600" dirty="0"/>
              <a:t>parties in their country who have expressed an interest in the work of the </a:t>
            </a:r>
            <a:r>
              <a:rPr lang="en-US" sz="1600" dirty="0" smtClean="0"/>
              <a:t>WG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Provides </a:t>
            </a:r>
            <a:r>
              <a:rPr lang="en-US" sz="1600" dirty="0"/>
              <a:t>a vehicle for a larger group of experts to have input into WG activities</a:t>
            </a:r>
            <a:endParaRPr lang="en-US" sz="1600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sz="16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Country report form distributed to countries with a designated WG representative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Summary of information collected is presented at the annual WG meeting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25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2400" dirty="0" smtClean="0"/>
              <a:t>Data collection activities specified by countries indicating ‘Other’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572000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smtClean="0"/>
              <a:t>Income/Expenditure Survey </a:t>
            </a:r>
            <a:r>
              <a:rPr lang="en-US" sz="1600" dirty="0" smtClean="0"/>
              <a:t>(</a:t>
            </a:r>
            <a:r>
              <a:rPr lang="en-US" sz="1600" dirty="0" smtClean="0">
                <a:solidFill>
                  <a:srgbClr val="C00000"/>
                </a:solidFill>
              </a:rPr>
              <a:t>Afghanistan</a:t>
            </a:r>
            <a:r>
              <a:rPr lang="en-US" sz="1600" dirty="0" smtClean="0"/>
              <a:t>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smtClean="0"/>
              <a:t>Living Standards Survey </a:t>
            </a:r>
            <a:r>
              <a:rPr lang="en-US" sz="1600" dirty="0" smtClean="0"/>
              <a:t>(Belarus, Italy, </a:t>
            </a:r>
            <a:r>
              <a:rPr lang="en-US" sz="1600" dirty="0" smtClean="0">
                <a:solidFill>
                  <a:srgbClr val="C00000"/>
                </a:solidFill>
              </a:rPr>
              <a:t>Mongolia</a:t>
            </a:r>
            <a:r>
              <a:rPr lang="en-US" sz="1600" dirty="0" smtClean="0"/>
              <a:t>, Peru, </a:t>
            </a:r>
            <a:r>
              <a:rPr lang="en-US" sz="1600" dirty="0" smtClean="0">
                <a:solidFill>
                  <a:srgbClr val="C00000"/>
                </a:solidFill>
              </a:rPr>
              <a:t>Trinidad</a:t>
            </a:r>
            <a:r>
              <a:rPr lang="en-US" sz="1600" dirty="0" smtClean="0"/>
              <a:t>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smtClean="0"/>
              <a:t>Registry/Administrative data </a:t>
            </a:r>
            <a:r>
              <a:rPr lang="en-US" sz="1600" dirty="0" smtClean="0">
                <a:solidFill>
                  <a:srgbClr val="000000"/>
                </a:solidFill>
              </a:rPr>
              <a:t>(Denmark, Estonia, Kyrgyz Republic)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8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err="1" smtClean="0"/>
              <a:t>Microcensus</a:t>
            </a:r>
            <a:r>
              <a:rPr lang="en-US" sz="1800" b="1" dirty="0" smtClean="0"/>
              <a:t> </a:t>
            </a:r>
            <a:r>
              <a:rPr lang="en-US" sz="1600" dirty="0" smtClean="0"/>
              <a:t>(Hungary, Russia)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en-US" sz="1600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800" b="1" dirty="0" smtClean="0"/>
              <a:t>European Health Interview Survey </a:t>
            </a:r>
            <a:r>
              <a:rPr lang="en-US" sz="1600" dirty="0" smtClean="0"/>
              <a:t>(Poland)</a:t>
            </a:r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33400" y="6273270"/>
            <a:ext cx="6172200" cy="46196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30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3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cs typeface="+mn-cs"/>
              </a:rPr>
              <a:t>Data collection activities using WG SS or ES-F in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red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07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1066800"/>
          </a:xfrm>
        </p:spPr>
        <p:txBody>
          <a:bodyPr/>
          <a:lstStyle/>
          <a:p>
            <a:r>
              <a:rPr lang="en-US" sz="2400" dirty="0" smtClean="0"/>
              <a:t>Language data collection activity will be administered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5638800"/>
          </a:xfrm>
        </p:spPr>
        <p:txBody>
          <a:bodyPr>
            <a:normAutofit/>
          </a:bodyPr>
          <a:lstStyle/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Arabic </a:t>
            </a:r>
            <a:r>
              <a:rPr lang="en-US" sz="1800" b="1" dirty="0" smtClean="0">
                <a:solidFill>
                  <a:srgbClr val="C00000"/>
                </a:solidFill>
              </a:rPr>
              <a:t>(4)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Egypt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Israel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Palestine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Yemen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400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English </a:t>
            </a:r>
            <a:r>
              <a:rPr lang="en-US" sz="1800" b="1" dirty="0">
                <a:solidFill>
                  <a:srgbClr val="000000"/>
                </a:solidFill>
              </a:rPr>
              <a:t>(with translation</a:t>
            </a:r>
            <a:r>
              <a:rPr lang="en-US" sz="1800" b="1" dirty="0" smtClean="0">
                <a:solidFill>
                  <a:srgbClr val="000000"/>
                </a:solidFill>
              </a:rPr>
              <a:t>) </a:t>
            </a:r>
            <a:r>
              <a:rPr lang="en-US" sz="1800" b="1" dirty="0" smtClean="0">
                <a:solidFill>
                  <a:srgbClr val="C00000"/>
                </a:solidFill>
              </a:rPr>
              <a:t>(12)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Australia, Canada, Finland, Hungary,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Kenya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New Zealand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South Africa</a:t>
            </a:r>
            <a:r>
              <a:rPr lang="en-US" sz="1600" dirty="0" smtClean="0">
                <a:solidFill>
                  <a:srgbClr val="000000"/>
                </a:solidFill>
              </a:rPr>
              <a:t>, Spain,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Trinidad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Uganda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United States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Zimbabwe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400" b="1" dirty="0">
              <a:solidFill>
                <a:srgbClr val="000000"/>
              </a:solidFill>
            </a:endParaRP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French </a:t>
            </a:r>
            <a:r>
              <a:rPr lang="en-US" sz="1800" b="1" dirty="0" smtClean="0">
                <a:solidFill>
                  <a:srgbClr val="C00000"/>
                </a:solidFill>
              </a:rPr>
              <a:t>(4)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Belgium, Canada, Chad, Niger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400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German </a:t>
            </a:r>
            <a:r>
              <a:rPr lang="en-US" sz="1800" b="1" dirty="0" smtClean="0">
                <a:solidFill>
                  <a:srgbClr val="C00000"/>
                </a:solidFill>
              </a:rPr>
              <a:t>(2)</a:t>
            </a:r>
            <a:r>
              <a:rPr lang="en-US" sz="1800" b="1" dirty="0" smtClean="0">
                <a:solidFill>
                  <a:srgbClr val="000000"/>
                </a:solidFill>
              </a:rPr>
              <a:t>: </a:t>
            </a:r>
            <a:r>
              <a:rPr lang="en-US" sz="1600" dirty="0" smtClean="0">
                <a:solidFill>
                  <a:srgbClr val="000000"/>
                </a:solidFill>
              </a:rPr>
              <a:t>Germany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Belgium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400" dirty="0" smtClean="0">
              <a:solidFill>
                <a:srgbClr val="000000"/>
              </a:solidFill>
            </a:endParaRP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800" b="1" dirty="0" smtClean="0"/>
              <a:t>Russian </a:t>
            </a:r>
            <a:r>
              <a:rPr lang="en-US" sz="1800" b="1" dirty="0" smtClean="0">
                <a:solidFill>
                  <a:srgbClr val="C00000"/>
                </a:solidFill>
              </a:rPr>
              <a:t>(3)</a:t>
            </a:r>
            <a:r>
              <a:rPr lang="en-US" sz="1800" b="1" dirty="0" smtClean="0"/>
              <a:t>:</a:t>
            </a:r>
            <a:r>
              <a:rPr lang="en-US" sz="1800" dirty="0" smtClean="0"/>
              <a:t> </a:t>
            </a:r>
            <a:r>
              <a:rPr lang="en-US" sz="1600" dirty="0" smtClean="0"/>
              <a:t>Estonia,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Israel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Russia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400" dirty="0" smtClean="0"/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 smtClean="0">
                <a:solidFill>
                  <a:srgbClr val="000000"/>
                </a:solidFill>
              </a:rPr>
              <a:t>Spanish </a:t>
            </a:r>
            <a:r>
              <a:rPr lang="en-US" sz="1800" b="1" dirty="0" smtClean="0">
                <a:solidFill>
                  <a:srgbClr val="C00000"/>
                </a:solidFill>
              </a:rPr>
              <a:t>(8)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Argentina</a:t>
            </a:r>
            <a:r>
              <a:rPr lang="en-US" sz="1600" dirty="0" smtClean="0">
                <a:solidFill>
                  <a:srgbClr val="000000"/>
                </a:solidFill>
              </a:rPr>
              <a:t>,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Costa Rica, Ecuador,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Mexico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Panama</a:t>
            </a:r>
            <a:r>
              <a:rPr lang="en-US" sz="1600" dirty="0" smtClean="0">
                <a:solidFill>
                  <a:srgbClr val="000000"/>
                </a:solidFill>
              </a:rPr>
              <a:t>, Peru, Spain,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United States</a:t>
            </a:r>
          </a:p>
          <a:p>
            <a:pPr marL="0" indent="0">
              <a:buClr>
                <a:srgbClr val="CC0000">
                  <a:lumMod val="75000"/>
                </a:srgbClr>
              </a:buClr>
              <a:buNone/>
              <a:defRPr/>
            </a:pPr>
            <a:endParaRPr lang="en-US" sz="400" dirty="0" smtClean="0">
              <a:solidFill>
                <a:srgbClr val="000000"/>
              </a:solidFill>
            </a:endParaRPr>
          </a:p>
          <a:p>
            <a:pPr marL="0" lvl="0" indent="0">
              <a:buClr>
                <a:srgbClr val="CC0000">
                  <a:lumMod val="75000"/>
                </a:srgbClr>
              </a:buClr>
              <a:buNone/>
              <a:defRPr/>
            </a:pPr>
            <a:r>
              <a:rPr lang="en-US" sz="1800" b="1" dirty="0">
                <a:solidFill>
                  <a:srgbClr val="000000"/>
                </a:solidFill>
              </a:rPr>
              <a:t>National or local </a:t>
            </a:r>
            <a:r>
              <a:rPr lang="en-US" sz="1800" b="1" dirty="0" smtClean="0">
                <a:solidFill>
                  <a:srgbClr val="000000"/>
                </a:solidFill>
              </a:rPr>
              <a:t>language </a:t>
            </a:r>
            <a:r>
              <a:rPr lang="en-US" sz="1800" b="1" dirty="0" smtClean="0">
                <a:solidFill>
                  <a:srgbClr val="C00000"/>
                </a:solidFill>
              </a:rPr>
              <a:t>(33)</a:t>
            </a:r>
            <a:r>
              <a:rPr lang="en-US" sz="1800" b="1" dirty="0" smtClean="0">
                <a:solidFill>
                  <a:srgbClr val="000000"/>
                </a:solidFill>
              </a:rPr>
              <a:t>:</a:t>
            </a:r>
            <a:r>
              <a:rPr lang="en-US" sz="1800" b="1" dirty="0" smtClean="0">
                <a:solidFill>
                  <a:srgbClr val="CC0000"/>
                </a:solidFill>
              </a:rPr>
              <a:t>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Argentina</a:t>
            </a:r>
            <a:r>
              <a:rPr lang="en-US" sz="1600" dirty="0" smtClean="0">
                <a:solidFill>
                  <a:srgbClr val="000000"/>
                </a:solidFill>
              </a:rPr>
              <a:t>, Australia,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Belgium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Cambodia</a:t>
            </a:r>
            <a:r>
              <a:rPr lang="en-US" sz="1600" dirty="0" smtClean="0">
                <a:solidFill>
                  <a:srgbClr val="000000"/>
                </a:solidFill>
              </a:rPr>
              <a:t>, Canada, Denmark, Estonia, Finland,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Georgia</a:t>
            </a:r>
            <a:r>
              <a:rPr lang="en-US" sz="1600" dirty="0" smtClean="0">
                <a:solidFill>
                  <a:srgbClr val="000000"/>
                </a:solidFill>
              </a:rPr>
              <a:t>, Hungary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Israel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Japan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Kenya</a:t>
            </a:r>
            <a:r>
              <a:rPr lang="en-US" sz="1600" dirty="0" smtClean="0">
                <a:solidFill>
                  <a:srgbClr val="000000"/>
                </a:solidFill>
              </a:rPr>
              <a:t>, Kosovo, Lithuania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Mongolia</a:t>
            </a:r>
            <a:r>
              <a:rPr lang="en-US" sz="1600" dirty="0" smtClean="0">
                <a:solidFill>
                  <a:srgbClr val="000000"/>
                </a:solidFill>
              </a:rPr>
              <a:t>, Nepal, Netherlands,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New Zealand</a:t>
            </a:r>
            <a:r>
              <a:rPr lang="en-US" sz="1600" dirty="0" smtClean="0">
                <a:solidFill>
                  <a:srgbClr val="000000"/>
                </a:solidFill>
              </a:rPr>
              <a:t>, Norway,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Pakistan</a:t>
            </a:r>
            <a:r>
              <a:rPr lang="en-US" sz="1600" dirty="0" smtClean="0">
                <a:solidFill>
                  <a:srgbClr val="000000"/>
                </a:solidFill>
              </a:rPr>
              <a:t>, Poland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Samoa</a:t>
            </a:r>
            <a:r>
              <a:rPr lang="en-US" sz="1600" dirty="0" smtClean="0">
                <a:solidFill>
                  <a:srgbClr val="000000"/>
                </a:solidFill>
              </a:rPr>
              <a:t>, Sierra Leone, Somalia,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South Africa</a:t>
            </a:r>
            <a:r>
              <a:rPr lang="en-US" sz="1600" dirty="0" smtClean="0">
                <a:solidFill>
                  <a:srgbClr val="000000"/>
                </a:solidFill>
              </a:rPr>
              <a:t>, Spain,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Tanzania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Thailand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Turkey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Uganda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Vietnam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Zimbabwe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33400" y="6273270"/>
            <a:ext cx="6172200" cy="461963"/>
          </a:xfrm>
          <a:prstGeom prst="rect">
            <a:avLst/>
          </a:prstGeom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30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o"/>
              <a:defRPr sz="23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n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-108" charset="2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ClrTx/>
              <a:buFont typeface="Wingdings" pitchFamily="-108" charset="2"/>
              <a:buNone/>
              <a:defRPr/>
            </a:pPr>
            <a:r>
              <a:rPr lang="en-US" sz="1400" dirty="0" smtClean="0">
                <a:solidFill>
                  <a:srgbClr val="000000"/>
                </a:solidFill>
                <a:cs typeface="+mn-cs"/>
              </a:rPr>
              <a:t>Data collection activities using WG SS or ES-F in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red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457200" y="361950"/>
            <a:ext cx="8382000" cy="1162050"/>
          </a:xfrm>
        </p:spPr>
        <p:txBody>
          <a:bodyPr/>
          <a:lstStyle/>
          <a:p>
            <a:r>
              <a:rPr lang="en-US" sz="2400" b="0" dirty="0" smtClean="0"/>
              <a:t>Countries currently collecting or planning to collect information on disability from administrative records </a:t>
            </a:r>
            <a:r>
              <a:rPr lang="en-US" sz="2400" b="0" dirty="0" smtClean="0">
                <a:solidFill>
                  <a:schemeClr val="accent2"/>
                </a:solidFill>
              </a:rPr>
              <a:t>(n=27)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2027237"/>
            <a:ext cx="8153400" cy="3459163"/>
          </a:xfrm>
          <a:extLst/>
        </p:spPr>
        <p:txBody>
          <a:bodyPr numCol="3">
            <a:normAutofit lnSpcReduction="10000"/>
          </a:bodyPr>
          <a:lstStyle/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Armenia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Belarus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Canada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China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Costa Rica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Denmark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Estonia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Finland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Germany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2000" dirty="0" smtClean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Kenya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Kosovo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Kyrgyz Republic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Latvia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Lithuania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Mexico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Mongolia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Nepal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New Zealand</a:t>
            </a:r>
          </a:p>
          <a:p>
            <a:pPr>
              <a:buFont typeface="Wingdings" pitchFamily="-108" charset="2"/>
              <a:buNone/>
              <a:defRPr/>
            </a:pPr>
            <a:r>
              <a:rPr lang="en-US" sz="2000" dirty="0" smtClean="0"/>
              <a:t>Peru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Poland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Romania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Russia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South Sudan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Spain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Thailand</a:t>
            </a:r>
          </a:p>
          <a:p>
            <a:pPr>
              <a:buClr>
                <a:schemeClr val="tx2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Turkey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2000" dirty="0" smtClean="0"/>
              <a:t>Vietnam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78BF7-7998-4FA9-A72B-A394E829AE1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0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sz="2800" dirty="0" smtClean="0"/>
              <a:t>Other national activities related to disability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848600" cy="4419600"/>
          </a:xfrm>
        </p:spPr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Implementation of WG Short Set questions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Development </a:t>
            </a:r>
            <a:r>
              <a:rPr lang="en-US" sz="1600" dirty="0">
                <a:solidFill>
                  <a:srgbClr val="000000"/>
                </a:solidFill>
              </a:rPr>
              <a:t>of new administrative records related to </a:t>
            </a:r>
            <a:r>
              <a:rPr lang="en-US" sz="1600" dirty="0" smtClean="0">
                <a:solidFill>
                  <a:srgbClr val="000000"/>
                </a:solidFill>
              </a:rPr>
              <a:t>disability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000000"/>
                </a:solidFill>
              </a:rPr>
              <a:t>Development of a national disability data registry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Development of web-based disability data warehouse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Formulation of workgroup focusing on the development of disability indicators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Pilot </a:t>
            </a:r>
            <a:r>
              <a:rPr lang="en-US" sz="1600" dirty="0">
                <a:solidFill>
                  <a:srgbClr val="000000"/>
                </a:solidFill>
              </a:rPr>
              <a:t>testing for upcoming censuses and </a:t>
            </a:r>
            <a:r>
              <a:rPr lang="en-US" sz="1600" dirty="0" smtClean="0">
                <a:solidFill>
                  <a:srgbClr val="000000"/>
                </a:solidFill>
              </a:rPr>
              <a:t>surveys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Evaluation </a:t>
            </a:r>
            <a:r>
              <a:rPr lang="en-US" sz="1600" dirty="0">
                <a:solidFill>
                  <a:srgbClr val="000000"/>
                </a:solidFill>
              </a:rPr>
              <a:t>of disability modules used in censuses and surveys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rgbClr val="000000"/>
                </a:solidFill>
              </a:rPr>
              <a:t>Publication </a:t>
            </a:r>
            <a:r>
              <a:rPr lang="en-US" sz="1600" dirty="0">
                <a:solidFill>
                  <a:srgbClr val="000000"/>
                </a:solidFill>
              </a:rPr>
              <a:t>and dissemination of disability data and reports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1600" dirty="0" smtClean="0"/>
              <a:t>Discussions with government officials about future disability data collection activities</a:t>
            </a:r>
          </a:p>
          <a:p>
            <a:pPr lvl="0">
              <a:buClr>
                <a:srgbClr val="CC0000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000000"/>
                </a:solidFill>
              </a:rPr>
              <a:t>Training workshops related to disability data </a:t>
            </a:r>
            <a:r>
              <a:rPr lang="en-US" sz="1600" dirty="0" smtClean="0">
                <a:solidFill>
                  <a:srgbClr val="000000"/>
                </a:solidFill>
              </a:rPr>
              <a:t>collection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15895"/>
            <a:ext cx="7239000" cy="1216025"/>
          </a:xfrm>
        </p:spPr>
        <p:txBody>
          <a:bodyPr anchor="ctr"/>
          <a:lstStyle/>
          <a:p>
            <a:r>
              <a:rPr lang="en-US" sz="2000" dirty="0" smtClean="0"/>
              <a:t>Please contact the WG Secretariat for additional information about country-specific activities: 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>
                <a:hlinkClick r:id="rId2"/>
              </a:rPr>
              <a:t>WG_Secretariat@cdc.gov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166" y="3505200"/>
            <a:ext cx="1613268" cy="23774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8459E-9789-4030-A78F-871457FC198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Items included on WG Country Reports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38" y="1757446"/>
            <a:ext cx="8272462" cy="4267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Report on planned data </a:t>
            </a:r>
            <a:r>
              <a:rPr lang="en-US" sz="1800" dirty="0"/>
              <a:t>collection efforts on </a:t>
            </a:r>
            <a:r>
              <a:rPr lang="en-US" sz="1800" dirty="0" smtClean="0"/>
              <a:t>disability scheduled within next 3 years:</a:t>
            </a:r>
          </a:p>
          <a:p>
            <a:pPr marL="746125" lvl="1" indent="-274638">
              <a:buFont typeface="Courier New" panose="02070309020205020404" pitchFamily="49" charset="0"/>
              <a:buChar char="o"/>
            </a:pPr>
            <a:r>
              <a:rPr lang="en-US" sz="1800" dirty="0" smtClean="0"/>
              <a:t>Type:</a:t>
            </a:r>
          </a:p>
          <a:p>
            <a:pPr marL="1027113" lvl="2" indent="-288925">
              <a:buFont typeface="Arial" panose="020B0604020202020204" pitchFamily="34" charset="0"/>
              <a:buChar char="•"/>
            </a:pPr>
            <a:r>
              <a:rPr lang="en-US" sz="1800" dirty="0" smtClean="0"/>
              <a:t>Census</a:t>
            </a:r>
          </a:p>
          <a:p>
            <a:pPr marL="1027113" lvl="2" indent="-288925">
              <a:buFont typeface="Arial" panose="020B0604020202020204" pitchFamily="34" charset="0"/>
              <a:buChar char="•"/>
            </a:pPr>
            <a:r>
              <a:rPr lang="en-US" sz="1800" dirty="0" smtClean="0"/>
              <a:t>Short disability module in ongoing survey</a:t>
            </a:r>
          </a:p>
          <a:p>
            <a:pPr marL="1027113" lvl="2" indent="-288925">
              <a:buFont typeface="Arial" panose="020B0604020202020204" pitchFamily="34" charset="0"/>
              <a:buChar char="•"/>
            </a:pPr>
            <a:r>
              <a:rPr lang="en-US" sz="1800" dirty="0" smtClean="0"/>
              <a:t>Longer disability module / disability survey</a:t>
            </a:r>
          </a:p>
          <a:p>
            <a:pPr marL="746125" lvl="1" indent="-274638">
              <a:buFont typeface="Courier New" panose="02070309020205020404" pitchFamily="49" charset="0"/>
              <a:buChar char="o"/>
            </a:pPr>
            <a:r>
              <a:rPr lang="en-US" sz="1800" dirty="0" smtClean="0"/>
              <a:t>Name of survey/census and administering agency</a:t>
            </a:r>
          </a:p>
          <a:p>
            <a:pPr marL="746125" lvl="1" indent="-274638">
              <a:buFont typeface="Courier New" panose="02070309020205020404" pitchFamily="49" charset="0"/>
              <a:buChar char="o"/>
            </a:pPr>
            <a:r>
              <a:rPr lang="en-US" sz="1800" dirty="0" smtClean="0"/>
              <a:t>Date of data collection</a:t>
            </a:r>
          </a:p>
          <a:p>
            <a:pPr marL="746125" lvl="1" indent="-274638">
              <a:buFont typeface="Courier New" panose="02070309020205020404" pitchFamily="49" charset="0"/>
              <a:buChar char="o"/>
            </a:pPr>
            <a:r>
              <a:rPr lang="en-US" sz="1800" dirty="0" smtClean="0"/>
              <a:t>Frequency</a:t>
            </a:r>
          </a:p>
          <a:p>
            <a:pPr marL="746125" lvl="1" indent="-274638">
              <a:buFont typeface="Courier New" panose="02070309020205020404" pitchFamily="49" charset="0"/>
              <a:buChar char="o"/>
            </a:pPr>
            <a:r>
              <a:rPr lang="en-US" sz="1800" dirty="0" smtClean="0"/>
              <a:t>Sample design: Coverage / Sample size / Sampling frame</a:t>
            </a:r>
          </a:p>
          <a:p>
            <a:pPr marL="746125" lvl="1" indent="-274638">
              <a:buFont typeface="Courier New" panose="02070309020205020404" pitchFamily="49" charset="0"/>
              <a:buChar char="o"/>
            </a:pPr>
            <a:r>
              <a:rPr lang="en-US" sz="1800" dirty="0" smtClean="0"/>
              <a:t>Mode</a:t>
            </a:r>
          </a:p>
          <a:p>
            <a:pPr marL="746125" lvl="1" indent="-274638">
              <a:buFont typeface="Courier New" panose="02070309020205020404" pitchFamily="49" charset="0"/>
              <a:buChar char="o"/>
            </a:pPr>
            <a:r>
              <a:rPr lang="en-US" sz="1800" dirty="0" smtClean="0"/>
              <a:t>Language(s) administered</a:t>
            </a:r>
          </a:p>
          <a:p>
            <a:pPr marL="746125" lvl="1" indent="-274638">
              <a:buFont typeface="Courier New" panose="02070309020205020404" pitchFamily="49" charset="0"/>
              <a:buChar char="o"/>
            </a:pPr>
            <a:r>
              <a:rPr lang="en-US" sz="1800" dirty="0" smtClean="0"/>
              <a:t>Administrative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73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8" y="304800"/>
            <a:ext cx="8839199" cy="1216025"/>
          </a:xfrm>
        </p:spPr>
        <p:txBody>
          <a:bodyPr/>
          <a:lstStyle/>
          <a:p>
            <a:r>
              <a:rPr lang="en-US" sz="2400" dirty="0" smtClean="0"/>
              <a:t>WG Country Reports: </a:t>
            </a:r>
            <a:br>
              <a:rPr lang="en-US" sz="2400" dirty="0" smtClean="0"/>
            </a:br>
            <a:r>
              <a:rPr lang="en-US" sz="2400" dirty="0" smtClean="0"/>
              <a:t>Questions related to use of WG questions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2209800"/>
            <a:ext cx="8196262" cy="48006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1800" dirty="0"/>
              <a:t>Began monitoring the use of WG questions in </a:t>
            </a:r>
            <a:r>
              <a:rPr lang="en-US" sz="1800" dirty="0" smtClean="0"/>
              <a:t>2006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i="1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 smtClean="0"/>
              <a:t>In 2009, added question to capture information on the use of WG questions in 2010 census round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 smtClean="0"/>
              <a:t>2011-2013, included table shells to report disability prevalence rates by geographical division, age, sex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60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8" y="304800"/>
            <a:ext cx="8839199" cy="1216025"/>
          </a:xfrm>
        </p:spPr>
        <p:txBody>
          <a:bodyPr/>
          <a:lstStyle/>
          <a:p>
            <a:r>
              <a:rPr lang="en-US" sz="2400" dirty="0" smtClean="0"/>
              <a:t>WG Country Reports: </a:t>
            </a:r>
            <a:br>
              <a:rPr lang="en-US" sz="2400" dirty="0" smtClean="0"/>
            </a:br>
            <a:r>
              <a:rPr lang="en-US" sz="2400" dirty="0" smtClean="0"/>
              <a:t>Questions related to use of WG questions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196262" cy="480060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en-US" sz="1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1800" dirty="0" smtClean="0"/>
              <a:t>In 2015, expanded the questionnaire format:</a:t>
            </a:r>
          </a:p>
          <a:p>
            <a:pPr marL="744538" indent="-338138">
              <a:buFont typeface="Arial" panose="020B0604020202020204" pitchFamily="34" charset="0"/>
              <a:buChar char="•"/>
            </a:pPr>
            <a:r>
              <a:rPr lang="en-US" sz="1800" dirty="0" smtClean="0"/>
              <a:t>Date of most recent census using WG SS</a:t>
            </a:r>
          </a:p>
          <a:p>
            <a:pPr marL="738188" lvl="1" indent="-266700">
              <a:buFont typeface="Arial" panose="020B0604020202020204" pitchFamily="34" charset="0"/>
              <a:buChar char="•"/>
            </a:pPr>
            <a:r>
              <a:rPr lang="en-US" sz="1600" dirty="0" smtClean="0"/>
              <a:t>Use of WG Extended Set on Functioning (ES-F)</a:t>
            </a:r>
          </a:p>
          <a:p>
            <a:pPr marL="738188" lvl="1" indent="-266700">
              <a:buFont typeface="Arial" panose="020B0604020202020204" pitchFamily="34" charset="0"/>
              <a:buChar char="•"/>
            </a:pPr>
            <a:r>
              <a:rPr lang="en-US" sz="1600" dirty="0" smtClean="0"/>
              <a:t>Use of WG SS on surveys that also collect the following information: </a:t>
            </a:r>
          </a:p>
          <a:p>
            <a:pPr marL="977900" lvl="2" indent="-239713">
              <a:buFont typeface="Verdana" panose="020B0604030504040204" pitchFamily="34" charset="0"/>
              <a:buChar char="‒"/>
            </a:pPr>
            <a:r>
              <a:rPr lang="en-US" sz="1400" dirty="0" smtClean="0"/>
              <a:t>School attendance </a:t>
            </a:r>
          </a:p>
          <a:p>
            <a:pPr marL="977900" lvl="2" indent="-239713">
              <a:buFont typeface="Verdana" panose="020B0604030504040204" pitchFamily="34" charset="0"/>
              <a:buChar char="‒"/>
            </a:pPr>
            <a:r>
              <a:rPr lang="en-US" sz="1400" dirty="0" smtClean="0"/>
              <a:t>Employment status</a:t>
            </a:r>
          </a:p>
          <a:p>
            <a:pPr marL="977900" lvl="2" indent="-239713">
              <a:buFont typeface="Verdana" panose="020B0604030504040204" pitchFamily="34" charset="0"/>
              <a:buChar char="‒"/>
            </a:pPr>
            <a:r>
              <a:rPr lang="en-US" sz="1400" dirty="0" smtClean="0"/>
              <a:t>Information and Communications Technology (ICT) usage and access</a:t>
            </a:r>
          </a:p>
          <a:p>
            <a:pPr marL="977900" lvl="2" indent="-239713">
              <a:buFont typeface="Verdana" panose="020B0604030504040204" pitchFamily="34" charset="0"/>
              <a:buChar char="‒"/>
            </a:pPr>
            <a:endParaRPr lang="en-US" sz="1400" dirty="0"/>
          </a:p>
          <a:p>
            <a:pPr marL="576263" indent="-576263">
              <a:buFont typeface="Courier New" panose="02070309020205020404" pitchFamily="49" charset="0"/>
              <a:buChar char="o"/>
            </a:pPr>
            <a:r>
              <a:rPr lang="en-US" sz="1800" dirty="0" smtClean="0"/>
              <a:t>In 2016, questions added to capture information about plans to use SS and ES-F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91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066800"/>
          </a:xfrm>
        </p:spPr>
        <p:txBody>
          <a:bodyPr anchor="b"/>
          <a:lstStyle/>
          <a:p>
            <a:r>
              <a:rPr lang="en-US" sz="2400" dirty="0" smtClean="0"/>
              <a:t>2016 WG Country Reports: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Responding Countries </a:t>
            </a:r>
            <a:r>
              <a:rPr lang="en-US" sz="2000" dirty="0" smtClean="0">
                <a:solidFill>
                  <a:schemeClr val="accent2"/>
                </a:solidFill>
              </a:rPr>
              <a:t>(n= 63)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700" b="1" dirty="0" smtClean="0"/>
              <a:t>Africa/Middle East </a:t>
            </a:r>
            <a:r>
              <a:rPr lang="en-US" sz="1700" b="1" dirty="0" smtClean="0">
                <a:solidFill>
                  <a:schemeClr val="accent2"/>
                </a:solidFill>
              </a:rPr>
              <a:t>(19)</a:t>
            </a:r>
            <a:r>
              <a:rPr lang="en-US" sz="1700" b="1" dirty="0" smtClean="0"/>
              <a:t>:</a:t>
            </a:r>
            <a:r>
              <a:rPr lang="en-US" sz="1700" b="1" dirty="0" smtClean="0">
                <a:solidFill>
                  <a:schemeClr val="accent1"/>
                </a:solidFill>
              </a:rPr>
              <a:t> </a:t>
            </a:r>
            <a:r>
              <a:rPr lang="en-US" sz="1700" dirty="0" smtClean="0"/>
              <a:t>Afghanistan, Chad, Egypt,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Israel,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Jordan,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Kenya, Nepal, Niger, Pakistan, Palestine, Sierra Leone, Somalia, South Africa, South Sudan, Tanzania, Uganda, Vietnam, Yemen, Zimbabwe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7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1700" b="1" dirty="0" smtClean="0"/>
              <a:t>Asia/Pacific </a:t>
            </a:r>
            <a:r>
              <a:rPr lang="en-US" sz="1700" b="1" dirty="0" smtClean="0">
                <a:solidFill>
                  <a:schemeClr val="accent2"/>
                </a:solidFill>
              </a:rPr>
              <a:t>(10)</a:t>
            </a:r>
            <a:r>
              <a:rPr lang="en-US" sz="1700" b="1" dirty="0" smtClean="0"/>
              <a:t>: </a:t>
            </a:r>
            <a:r>
              <a:rPr lang="en-US" sz="1700" dirty="0" smtClean="0"/>
              <a:t>Australia,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Cambodia,</a:t>
            </a:r>
            <a:r>
              <a:rPr lang="en-US" sz="1700" b="1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China, Hong Kong, Japan,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Mongolia, New Zealand, Samoa, Singapore, Thailand</a:t>
            </a:r>
            <a:endParaRPr lang="en-US" sz="1700" dirty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US" sz="17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700" b="1" dirty="0" smtClean="0"/>
              <a:t>Europe </a:t>
            </a:r>
            <a:r>
              <a:rPr lang="en-US" sz="1700" b="1" dirty="0" smtClean="0">
                <a:solidFill>
                  <a:schemeClr val="accent2"/>
                </a:solidFill>
              </a:rPr>
              <a:t>(24)</a:t>
            </a:r>
            <a:r>
              <a:rPr lang="en-US" sz="1700" b="1" dirty="0" smtClean="0"/>
              <a:t>:</a:t>
            </a:r>
            <a:r>
              <a:rPr lang="en-US" sz="1700" b="1" dirty="0" smtClean="0">
                <a:solidFill>
                  <a:schemeClr val="accent1"/>
                </a:solidFill>
              </a:rPr>
              <a:t> </a:t>
            </a:r>
            <a:r>
              <a:rPr lang="en-US" sz="1700" dirty="0" smtClean="0"/>
              <a:t>Armenia,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Belarus, Belgium,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Cyprus,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Czech Republic, Denmark, Estonia, Finland, Georgia, Germany, Hungary,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Italy, Kosovo, Kyrgyz Republic, Latvia, Lithuania, Montenegro, Netherlands, Norway, Poland, Romania, Russia, Spain, Turkey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endParaRPr lang="en-US" sz="17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Font typeface="Wingdings" pitchFamily="-108" charset="2"/>
              <a:buNone/>
              <a:defRPr/>
            </a:pPr>
            <a:r>
              <a:rPr lang="en-US" sz="1700" b="1" dirty="0" smtClean="0"/>
              <a:t>North/South America </a:t>
            </a:r>
            <a:r>
              <a:rPr lang="en-US" sz="1700" b="1" dirty="0" smtClean="0">
                <a:solidFill>
                  <a:schemeClr val="accent2"/>
                </a:solidFill>
              </a:rPr>
              <a:t>(10)</a:t>
            </a:r>
            <a:r>
              <a:rPr lang="en-US" sz="1700" b="1" dirty="0" smtClean="0"/>
              <a:t>: </a:t>
            </a:r>
            <a:r>
              <a:rPr lang="en-US" sz="1700" dirty="0" smtClean="0"/>
              <a:t>Argentina,</a:t>
            </a:r>
            <a:r>
              <a:rPr lang="en-US" sz="1700" b="1" dirty="0" smtClean="0"/>
              <a:t> </a:t>
            </a:r>
            <a:r>
              <a:rPr lang="en-US" sz="1700" dirty="0" smtClean="0"/>
              <a:t>Canada,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Costa Rica, Ecuador, Honduras, Mexico, Panama, Peru, Trinidad, United States</a:t>
            </a:r>
            <a:endParaRPr lang="en-US" sz="17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C078-AFC4-460D-A087-7E3CEF8820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828925"/>
            <a:ext cx="7507287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0" cap="none" dirty="0" smtClean="0">
                <a:ln w="0">
                  <a:noFill/>
                </a:ln>
                <a:solidFill>
                  <a:schemeClr val="tx1"/>
                </a:solidFill>
                <a:latin typeface="+mn-lt"/>
              </a:rPr>
              <a:t>Monitoring the use of the WG Short Set  and Extended Set on Functioning </a:t>
            </a:r>
            <a:endParaRPr lang="en-US" sz="2800" b="0" cap="none" dirty="0">
              <a:ln w="0">
                <a:noFill/>
              </a:ln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1FACF-C1EF-4D7B-AE16-8BDAE92239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sz="2400" b="0" dirty="0">
                <a:solidFill>
                  <a:srgbClr val="000000"/>
                </a:solidFill>
              </a:rPr>
              <a:t>Past and recent use of the WG Short </a:t>
            </a:r>
            <a:r>
              <a:rPr lang="en-US" sz="2400" b="0" dirty="0" smtClean="0">
                <a:solidFill>
                  <a:srgbClr val="000000"/>
                </a:solidFill>
              </a:rPr>
              <a:t>Set (SS):</a:t>
            </a:r>
            <a:r>
              <a:rPr lang="en-US" sz="2400" b="0" dirty="0">
                <a:solidFill>
                  <a:srgbClr val="000000"/>
                </a:solidFill>
              </a:rPr>
              <a:t/>
            </a:r>
            <a:br>
              <a:rPr lang="en-US" sz="2400" b="0" dirty="0">
                <a:solidFill>
                  <a:srgbClr val="000000"/>
                </a:solidFill>
              </a:rPr>
            </a:br>
            <a:r>
              <a:rPr lang="en-US" sz="1800" b="0" dirty="0">
                <a:solidFill>
                  <a:srgbClr val="000000"/>
                </a:solidFill>
              </a:rPr>
              <a:t>Countries indicating </a:t>
            </a:r>
            <a:r>
              <a:rPr lang="en-US" sz="1800" b="0" dirty="0" smtClean="0">
                <a:solidFill>
                  <a:srgbClr val="000000"/>
                </a:solidFill>
              </a:rPr>
              <a:t>that the WG SS or some </a:t>
            </a:r>
            <a:r>
              <a:rPr lang="en-US" sz="1800" b="0" dirty="0">
                <a:solidFill>
                  <a:srgbClr val="000000"/>
                </a:solidFill>
              </a:rPr>
              <a:t>variant </a:t>
            </a:r>
            <a:r>
              <a:rPr lang="en-US" sz="1800" b="0" dirty="0" smtClean="0">
                <a:solidFill>
                  <a:srgbClr val="000000"/>
                </a:solidFill>
              </a:rPr>
              <a:t>was used in </a:t>
            </a:r>
            <a:r>
              <a:rPr lang="en-US" sz="1800" b="0" dirty="0">
                <a:solidFill>
                  <a:srgbClr val="000000"/>
                </a:solidFill>
              </a:rPr>
              <a:t>the previous or most recent census, national surveys, disability modules or </a:t>
            </a:r>
            <a:r>
              <a:rPr lang="en-US" sz="1800" b="0" dirty="0" smtClean="0">
                <a:solidFill>
                  <a:srgbClr val="000000"/>
                </a:solidFill>
              </a:rPr>
              <a:t>pre-tests </a:t>
            </a:r>
            <a:r>
              <a:rPr lang="en-US" sz="1800" b="0" dirty="0">
                <a:solidFill>
                  <a:srgbClr val="CC0000"/>
                </a:solidFill>
              </a:rPr>
              <a:t>(</a:t>
            </a:r>
            <a:r>
              <a:rPr lang="en-US" sz="1800" b="0" dirty="0" smtClean="0">
                <a:solidFill>
                  <a:srgbClr val="CC0000"/>
                </a:solidFill>
              </a:rPr>
              <a:t>n=69)</a:t>
            </a:r>
            <a:endParaRPr lang="en-US" sz="2400" b="0" dirty="0" smtClean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52600"/>
            <a:ext cx="8382000" cy="4114800"/>
          </a:xfrm>
          <a:extLst/>
        </p:spPr>
        <p:txBody>
          <a:bodyPr numCol="3">
            <a:normAutofit fontScale="55000" lnSpcReduction="20000"/>
          </a:bodyPr>
          <a:lstStyle/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Afghanistan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Argentina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Armenia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Aruba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Bangladesh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Bermuda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Brazil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Burundi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Cambodia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Canada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Chad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Croatia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China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China (Hong Kong SAR)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Dominican Republic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Egypt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Estonia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Fiji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France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Georgia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Honduras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Iran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Ireland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Israel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Italy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Ivory </a:t>
            </a:r>
            <a:r>
              <a:rPr lang="en-US" sz="2000" dirty="0" smtClean="0"/>
              <a:t>Coast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Jamaica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Japan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Jordan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Kazakhstan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Kenya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Kosovo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Latvia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Malawi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Malta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Mexico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Mongolia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Montenegro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Montserrat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Mozambique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Nepal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Netherlands Antilles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Netherlands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Oman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Pakistan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Palestine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Panama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Paraguay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Peru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Philippines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Poland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Qatar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Romania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Rwanda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St. Maarten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South </a:t>
            </a:r>
            <a:r>
              <a:rPr lang="en-US" sz="2000" dirty="0" smtClean="0"/>
              <a:t>Africa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South Sudan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Sri </a:t>
            </a:r>
            <a:r>
              <a:rPr lang="en-US" sz="2000" dirty="0" smtClean="0"/>
              <a:t>Lanka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Tanzania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Thailand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Tunisia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Turkey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Uganda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United Arab Emirates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/>
              <a:t>United </a:t>
            </a:r>
            <a:r>
              <a:rPr lang="en-US" sz="2000" dirty="0" smtClean="0"/>
              <a:t>States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Vietnam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Yemen</a:t>
            </a:r>
            <a:endParaRPr lang="en-US" sz="2000" dirty="0"/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Zambia</a:t>
            </a:r>
          </a:p>
          <a:p>
            <a:pPr>
              <a:buClr>
                <a:schemeClr val="bg1"/>
              </a:buClr>
              <a:buNone/>
              <a:defRPr/>
            </a:pPr>
            <a:r>
              <a:rPr lang="en-US" sz="2000" dirty="0" smtClean="0"/>
              <a:t>Zimbabwe</a:t>
            </a:r>
            <a:endParaRPr lang="en-US" sz="2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609600" y="6245225"/>
            <a:ext cx="6172200" cy="461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Source: 2009 </a:t>
            </a:r>
            <a:r>
              <a:rPr lang="en-US" kern="1200" dirty="0">
                <a:solidFill>
                  <a:srgbClr val="000000"/>
                </a:solidFill>
                <a:cs typeface="+mn-cs"/>
              </a:rPr>
              <a:t>- </a:t>
            </a: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2016 WG country reports</a:t>
            </a:r>
            <a:endParaRPr lang="en-US" kern="12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78BF7-7998-4FA9-A72B-A394E829AE1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7924800" cy="1162050"/>
          </a:xfrm>
        </p:spPr>
        <p:txBody>
          <a:bodyPr/>
          <a:lstStyle/>
          <a:p>
            <a:r>
              <a:rPr lang="en-US" sz="2400" b="0" dirty="0">
                <a:solidFill>
                  <a:srgbClr val="000000"/>
                </a:solidFill>
              </a:rPr>
              <a:t>Past and recent use of the WG Short Set (SS): </a:t>
            </a:r>
            <a:r>
              <a:rPr lang="en-US" sz="1800" b="0" dirty="0" smtClean="0"/>
              <a:t>Date </a:t>
            </a:r>
            <a:r>
              <a:rPr lang="en-US" sz="1800" b="0" dirty="0"/>
              <a:t>of most recent </a:t>
            </a:r>
            <a:r>
              <a:rPr lang="en-US" sz="1800" b="0" dirty="0" smtClean="0"/>
              <a:t>census for countries indicating that the WG SS or some variant was used</a:t>
            </a:r>
            <a:endParaRPr lang="en-US" sz="1800" b="0" dirty="0" smtClean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13933" y="2139950"/>
            <a:ext cx="7086600" cy="4343400"/>
          </a:xfrm>
          <a:extLst/>
        </p:spPr>
        <p:txBody>
          <a:bodyPr numCol="2">
            <a:normAutofit fontScale="77500" lnSpcReduction="20000"/>
          </a:bodyPr>
          <a:lstStyle/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Argentina (2010)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Aruba (2010)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Burundi (2008)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Croatia (2011)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Dominican Republic (2010)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Georgia (2014)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Honduras (2013)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Ireland (2011)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Israel (2008)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Italy (2011)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Jamaica (2011)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Jordan (2015)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Kenya (2009)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Kosovo (2011)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Montenegro (2011)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dirty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dirty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Montserrat (2011)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Nepal (2011)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Palestine (2007)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Panama (2010)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Peru (2007)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Romania (2011)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South Africa (2011)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South Sudan (2008)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Tanzania (2012)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Tunisia (2014)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Turkey (2011)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Uganda (2014)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Vietnam (2009)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Yemen (2014)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r>
              <a:rPr lang="en-US" sz="1800" dirty="0" smtClean="0"/>
              <a:t>Zimbabwe (2012)</a:t>
            </a:r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dirty="0" smtClean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b="1" dirty="0" smtClean="0"/>
          </a:p>
          <a:p>
            <a:pPr>
              <a:buClr>
                <a:schemeClr val="bg1"/>
              </a:buClr>
              <a:buFont typeface="Wingdings" pitchFamily="-108" charset="2"/>
              <a:buNone/>
              <a:defRPr/>
            </a:pPr>
            <a:endParaRPr lang="en-US" sz="1800" b="1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558800" y="6267979"/>
            <a:ext cx="6553200" cy="453496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defRPr/>
            </a:pPr>
            <a:r>
              <a:rPr lang="en-US" kern="1200" dirty="0" smtClean="0">
                <a:solidFill>
                  <a:srgbClr val="000000"/>
                </a:solidFill>
                <a:cs typeface="+mn-cs"/>
              </a:rPr>
              <a:t>Source: 2015 and 2016 WG country reports</a:t>
            </a:r>
            <a:endParaRPr lang="en-US" kern="12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78BF7-7998-4FA9-A72B-A394E829AE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7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6133</TotalTime>
  <Words>1758</Words>
  <Application>Microsoft Office PowerPoint</Application>
  <PresentationFormat>On-screen Show (4:3)</PresentationFormat>
  <Paragraphs>459</Paragraphs>
  <Slides>24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Profile</vt:lpstr>
      <vt:lpstr>1_Profile</vt:lpstr>
      <vt:lpstr>Summary of Annual Activities Related to Disability Statistics</vt:lpstr>
      <vt:lpstr>Annual Report on National Activities Related to Disability Statistics - Country Reports</vt:lpstr>
      <vt:lpstr>Items included on WG Country Reports</vt:lpstr>
      <vt:lpstr>WG Country Reports:  Questions related to use of WG questions</vt:lpstr>
      <vt:lpstr>WG Country Reports:  Questions related to use of WG questions</vt:lpstr>
      <vt:lpstr>2016 WG Country Reports: Responding Countries (n= 63)</vt:lpstr>
      <vt:lpstr>Monitoring the use of the WG Short Set  and Extended Set on Functioning </vt:lpstr>
      <vt:lpstr>Past and recent use of the WG Short Set (SS): Countries indicating that the WG SS or some variant was used in the previous or most recent census, national surveys, disability modules or pre-tests (n=69)</vt:lpstr>
      <vt:lpstr>Past and recent use of the WG Short Set (SS): Date of most recent census for countries indicating that the WG SS or some variant was used</vt:lpstr>
      <vt:lpstr>Past and recent use of the WG Short Set (SS):  Use of WG SS on survey that collects information on school attendance</vt:lpstr>
      <vt:lpstr>Past and recent use of the WG Short Set (SS): Use of WG SS on survey that collects information on employment status</vt:lpstr>
      <vt:lpstr>Past and recent use of the WG Short Set (SS):  Use of WG SS on survey that collects information on ICT – access and usage</vt:lpstr>
      <vt:lpstr>Future use of the WG Short Set (SS): Countries indicating that the WG SS will be included in upcoming data collection (n=29)</vt:lpstr>
      <vt:lpstr>Future use of the WG Short Set (SS):  Date of upcoming data collection using WG SS</vt:lpstr>
      <vt:lpstr>  Recent use of the WG Extended Set on Functioning (ES-F): Countries indicating that the WG ES-F was included as a module on a national survey or as part of a disability survey*</vt:lpstr>
      <vt:lpstr>Future use of the WG Extended Set on Functioning (ES-F):  Countries indicating that the WG ES-F will be included in upcoming data collection</vt:lpstr>
      <vt:lpstr>Other national data collection activities related to disability statistics</vt:lpstr>
      <vt:lpstr>Activity used to collect disability data</vt:lpstr>
      <vt:lpstr>Activity used to collect disability data - continued</vt:lpstr>
      <vt:lpstr>Data collection activities specified by countries indicating ‘Other’</vt:lpstr>
      <vt:lpstr>Language data collection activity will be administered</vt:lpstr>
      <vt:lpstr>Countries currently collecting or planning to collect information on disability from administrative records (n=27)</vt:lpstr>
      <vt:lpstr>Other national activities related to disability</vt:lpstr>
      <vt:lpstr>Please contact the WG Secretariat for additional information about country-specific activities:   WG_Secretariat@cdc.gov  </vt:lpstr>
    </vt:vector>
  </TitlesOfParts>
  <Company>NCHS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Annual Meeting of the WG: Objectives and Agenda</dc:title>
  <dc:creator>egr4</dc:creator>
  <cp:lastModifiedBy>Emma Bird</cp:lastModifiedBy>
  <cp:revision>458</cp:revision>
  <cp:lastPrinted>2014-10-01T20:45:05Z</cp:lastPrinted>
  <dcterms:created xsi:type="dcterms:W3CDTF">2012-10-14T11:43:24Z</dcterms:created>
  <dcterms:modified xsi:type="dcterms:W3CDTF">2016-12-19T11:36:08Z</dcterms:modified>
</cp:coreProperties>
</file>