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notesMasterIdLst>
    <p:notesMasterId r:id="rId37"/>
  </p:notesMasterIdLst>
  <p:handoutMasterIdLst>
    <p:handoutMasterId r:id="rId38"/>
  </p:handoutMasterIdLst>
  <p:sldIdLst>
    <p:sldId id="256" r:id="rId14"/>
    <p:sldId id="279" r:id="rId15"/>
    <p:sldId id="258" r:id="rId16"/>
    <p:sldId id="280" r:id="rId17"/>
    <p:sldId id="281" r:id="rId18"/>
    <p:sldId id="282" r:id="rId19"/>
    <p:sldId id="284" r:id="rId20"/>
    <p:sldId id="285" r:id="rId21"/>
    <p:sldId id="286" r:id="rId22"/>
    <p:sldId id="287" r:id="rId23"/>
    <p:sldId id="288" r:id="rId24"/>
    <p:sldId id="289" r:id="rId25"/>
    <p:sldId id="294" r:id="rId26"/>
    <p:sldId id="297" r:id="rId27"/>
    <p:sldId id="298" r:id="rId28"/>
    <p:sldId id="299" r:id="rId29"/>
    <p:sldId id="295" r:id="rId30"/>
    <p:sldId id="290" r:id="rId31"/>
    <p:sldId id="291" r:id="rId32"/>
    <p:sldId id="292" r:id="rId33"/>
    <p:sldId id="293" r:id="rId34"/>
    <p:sldId id="296" r:id="rId35"/>
    <p:sldId id="283" r:id="rId36"/>
  </p:sldIdLst>
  <p:sldSz cx="9144000" cy="6858000" type="screen4x3"/>
  <p:notesSz cx="67611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beaudrap"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Distribution (%)</a:t>
            </a:r>
            <a:r>
              <a:rPr lang="en-US" sz="2000" b="1" baseline="0" dirty="0"/>
              <a:t> of </a:t>
            </a:r>
            <a:r>
              <a:rPr lang="en-US" sz="2000" b="1" baseline="0" dirty="0" err="1"/>
              <a:t>PwD</a:t>
            </a:r>
            <a:r>
              <a:rPr lang="en-US" sz="2000" b="1" baseline="0" dirty="0"/>
              <a:t> by gender and type of disability</a:t>
            </a:r>
            <a:endParaRPr lang="en-US" sz="2000" b="1" dirty="0"/>
          </a:p>
        </c:rich>
      </c:tx>
      <c:overlay val="0"/>
      <c:spPr>
        <a:noFill/>
        <a:ln>
          <a:noFill/>
        </a:ln>
        <a:effectLst/>
      </c:spPr>
    </c:title>
    <c:autoTitleDeleted val="0"/>
    <c:plotArea>
      <c:layout/>
      <c:barChart>
        <c:barDir val="col"/>
        <c:grouping val="clustered"/>
        <c:varyColors val="0"/>
        <c:ser>
          <c:idx val="0"/>
          <c:order val="0"/>
          <c:tx>
            <c:strRef>
              <c:f>Feuil1!$B$43:$B$44</c:f>
              <c:strCache>
                <c:ptCount val="2"/>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Feuil1!$A$45:$A$48</c:f>
              <c:strCache>
                <c:ptCount val="4"/>
                <c:pt idx="0">
                  <c:v>Physical</c:v>
                </c:pt>
                <c:pt idx="1">
                  <c:v>Visual</c:v>
                </c:pt>
                <c:pt idx="2">
                  <c:v>Hearing</c:v>
                </c:pt>
                <c:pt idx="3">
                  <c:v>Intellectual/Mental</c:v>
                </c:pt>
              </c:strCache>
            </c:strRef>
          </c:cat>
          <c:val>
            <c:numRef>
              <c:f>Feuil1!$B$45:$B$48</c:f>
              <c:numCache>
                <c:formatCode>0%</c:formatCode>
                <c:ptCount val="4"/>
                <c:pt idx="0">
                  <c:v>0.46</c:v>
                </c:pt>
                <c:pt idx="1">
                  <c:v>0.16</c:v>
                </c:pt>
                <c:pt idx="2">
                  <c:v>0.11</c:v>
                </c:pt>
                <c:pt idx="3">
                  <c:v>0.27</c:v>
                </c:pt>
              </c:numCache>
            </c:numRef>
          </c:val>
        </c:ser>
        <c:ser>
          <c:idx val="1"/>
          <c:order val="1"/>
          <c:tx>
            <c:strRef>
              <c:f>Feuil1!$C$43:$C$44</c:f>
              <c:strCache>
                <c:ptCount val="2"/>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Feuil1!$A$45:$A$48</c:f>
              <c:strCache>
                <c:ptCount val="4"/>
                <c:pt idx="0">
                  <c:v>Physical</c:v>
                </c:pt>
                <c:pt idx="1">
                  <c:v>Visual</c:v>
                </c:pt>
                <c:pt idx="2">
                  <c:v>Hearing</c:v>
                </c:pt>
                <c:pt idx="3">
                  <c:v>Intellectual/Mental</c:v>
                </c:pt>
              </c:strCache>
            </c:strRef>
          </c:cat>
          <c:val>
            <c:numRef>
              <c:f>Feuil1!$C$45:$C$48</c:f>
              <c:numCache>
                <c:formatCode>0%</c:formatCode>
                <c:ptCount val="4"/>
                <c:pt idx="0">
                  <c:v>0.42</c:v>
                </c:pt>
                <c:pt idx="1">
                  <c:v>0.3</c:v>
                </c:pt>
                <c:pt idx="2">
                  <c:v>0.14000000000000001</c:v>
                </c:pt>
                <c:pt idx="3">
                  <c:v>0.17</c:v>
                </c:pt>
              </c:numCache>
            </c:numRef>
          </c:val>
        </c:ser>
        <c:dLbls>
          <c:showLegendKey val="0"/>
          <c:showVal val="0"/>
          <c:showCatName val="0"/>
          <c:showSerName val="0"/>
          <c:showPercent val="0"/>
          <c:showBubbleSize val="0"/>
        </c:dLbls>
        <c:gapWidth val="219"/>
        <c:overlap val="-27"/>
        <c:axId val="132646016"/>
        <c:axId val="132647552"/>
      </c:barChart>
      <c:catAx>
        <c:axId val="1326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32647552"/>
        <c:crosses val="autoZero"/>
        <c:auto val="1"/>
        <c:lblAlgn val="ctr"/>
        <c:lblOffset val="100"/>
        <c:noMultiLvlLbl val="0"/>
      </c:catAx>
      <c:valAx>
        <c:axId val="132647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3264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E82AD-AFA1-DB46-8FD8-81B285367CBC}"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fr-FR"/>
        </a:p>
      </dgm:t>
    </dgm:pt>
    <dgm:pt modelId="{54049B11-CA8C-9C4D-B0C3-3A70725EFD2F}">
      <dgm:prSet phldrT="[Texte]"/>
      <dgm:spPr>
        <a:noFill/>
        <a:ln>
          <a:solidFill>
            <a:schemeClr val="tx1"/>
          </a:solidFill>
        </a:ln>
        <a:effectLst/>
      </dgm:spPr>
      <dgm:t>
        <a:bodyPr/>
        <a:lstStyle/>
        <a:p>
          <a:r>
            <a:rPr lang="en-US" noProof="0" dirty="0" smtClean="0">
              <a:solidFill>
                <a:schemeClr val="tx1"/>
              </a:solidFill>
            </a:rPr>
            <a:t>Persons screened</a:t>
          </a:r>
        </a:p>
        <a:p>
          <a:r>
            <a:rPr lang="en-US" noProof="0" dirty="0" smtClean="0">
              <a:solidFill>
                <a:schemeClr val="tx1"/>
              </a:solidFill>
            </a:rPr>
            <a:t>N =90751</a:t>
          </a:r>
          <a:endParaRPr lang="en-US" noProof="0" dirty="0">
            <a:solidFill>
              <a:schemeClr val="tx1"/>
            </a:solidFill>
          </a:endParaRPr>
        </a:p>
      </dgm:t>
    </dgm:pt>
    <dgm:pt modelId="{581E0B6B-00FC-734E-A1A3-E3310EAF89A0}" type="parTrans" cxnId="{46FCA4F0-1041-7C44-A94A-2B3B3AD4AA76}">
      <dgm:prSet/>
      <dgm:spPr/>
      <dgm:t>
        <a:bodyPr/>
        <a:lstStyle/>
        <a:p>
          <a:endParaRPr lang="fr-FR"/>
        </a:p>
      </dgm:t>
    </dgm:pt>
    <dgm:pt modelId="{CDC9453C-46E2-5042-B096-90490E93A04C}" type="sibTrans" cxnId="{46FCA4F0-1041-7C44-A94A-2B3B3AD4AA76}">
      <dgm:prSet/>
      <dgm:spPr/>
      <dgm:t>
        <a:bodyPr/>
        <a:lstStyle/>
        <a:p>
          <a:endParaRPr lang="fr-FR"/>
        </a:p>
      </dgm:t>
    </dgm:pt>
    <dgm:pt modelId="{4B1AEA48-041B-004F-9B31-5F75CF43FE6D}">
      <dgm:prSet phldrT="[Texte]" custT="1"/>
      <dgm:spPr>
        <a:noFill/>
        <a:ln>
          <a:solidFill>
            <a:schemeClr val="tx1"/>
          </a:solidFill>
        </a:ln>
        <a:effectLst/>
      </dgm:spPr>
      <dgm:t>
        <a:bodyPr/>
        <a:lstStyle/>
        <a:p>
          <a:r>
            <a:rPr lang="en-US" sz="2600" noProof="0" dirty="0" smtClean="0">
              <a:solidFill>
                <a:srgbClr val="000000"/>
              </a:solidFill>
            </a:rPr>
            <a:t>12,9% with ≥1 functional limitations</a:t>
          </a:r>
        </a:p>
        <a:p>
          <a:r>
            <a:rPr lang="en-US" sz="2600" noProof="0" dirty="0" smtClean="0">
              <a:solidFill>
                <a:srgbClr val="000000"/>
              </a:solidFill>
            </a:rPr>
            <a:t>2,3% meeting inclusion criteria</a:t>
          </a:r>
        </a:p>
        <a:p>
          <a:endParaRPr lang="fr-FR" sz="1800" dirty="0">
            <a:solidFill>
              <a:srgbClr val="000000"/>
            </a:solidFill>
          </a:endParaRPr>
        </a:p>
      </dgm:t>
    </dgm:pt>
    <dgm:pt modelId="{76719D07-8C76-5147-A9EE-175DFC5EA542}" type="parTrans" cxnId="{E975DCDA-A7D5-6445-A495-DC622BF154C2}">
      <dgm:prSet/>
      <dgm:spPr/>
      <dgm:t>
        <a:bodyPr/>
        <a:lstStyle/>
        <a:p>
          <a:endParaRPr lang="fr-FR"/>
        </a:p>
      </dgm:t>
    </dgm:pt>
    <dgm:pt modelId="{CD5D7113-3B96-6E4C-97A6-3813D0FC608A}" type="sibTrans" cxnId="{E975DCDA-A7D5-6445-A495-DC622BF154C2}">
      <dgm:prSet/>
      <dgm:spPr/>
      <dgm:t>
        <a:bodyPr/>
        <a:lstStyle/>
        <a:p>
          <a:endParaRPr lang="fr-FR"/>
        </a:p>
      </dgm:t>
    </dgm:pt>
    <dgm:pt modelId="{00113494-A487-8645-A71E-4D6A0E03364C}">
      <dgm:prSet phldrT="[Texte]"/>
      <dgm:spPr>
        <a:noFill/>
        <a:ln>
          <a:solidFill>
            <a:schemeClr val="tx1"/>
          </a:solidFill>
        </a:ln>
        <a:effectLst/>
      </dgm:spPr>
      <dgm:t>
        <a:bodyPr/>
        <a:lstStyle/>
        <a:p>
          <a:r>
            <a:rPr lang="en-US" noProof="0" dirty="0" smtClean="0">
              <a:solidFill>
                <a:srgbClr val="000000"/>
              </a:solidFill>
            </a:rPr>
            <a:t>807 </a:t>
          </a:r>
          <a:r>
            <a:rPr lang="en-US" noProof="0" dirty="0" err="1" smtClean="0">
              <a:solidFill>
                <a:srgbClr val="000000"/>
              </a:solidFill>
            </a:rPr>
            <a:t>PwD</a:t>
          </a:r>
          <a:r>
            <a:rPr lang="en-US" noProof="0" dirty="0" smtClean="0">
              <a:solidFill>
                <a:srgbClr val="000000"/>
              </a:solidFill>
            </a:rPr>
            <a:t> and 807 Controls included</a:t>
          </a:r>
          <a:endParaRPr lang="en-US" noProof="0" dirty="0">
            <a:solidFill>
              <a:srgbClr val="000000"/>
            </a:solidFill>
          </a:endParaRPr>
        </a:p>
      </dgm:t>
    </dgm:pt>
    <dgm:pt modelId="{4986CA19-B518-CB44-A67B-C2DCDBCE4CB8}" type="parTrans" cxnId="{FFF866F6-9127-4249-A43B-86EECF611B3D}">
      <dgm:prSet/>
      <dgm:spPr/>
      <dgm:t>
        <a:bodyPr/>
        <a:lstStyle/>
        <a:p>
          <a:endParaRPr lang="fr-FR"/>
        </a:p>
      </dgm:t>
    </dgm:pt>
    <dgm:pt modelId="{359B291C-FF6E-D142-AE75-5BAE5C03820E}" type="sibTrans" cxnId="{FFF866F6-9127-4249-A43B-86EECF611B3D}">
      <dgm:prSet/>
      <dgm:spPr/>
      <dgm:t>
        <a:bodyPr/>
        <a:lstStyle/>
        <a:p>
          <a:endParaRPr lang="fr-FR"/>
        </a:p>
      </dgm:t>
    </dgm:pt>
    <dgm:pt modelId="{F7E9D20F-45D8-BF49-9372-CE52C54C3419}" type="pres">
      <dgm:prSet presAssocID="{5A7E82AD-AFA1-DB46-8FD8-81B285367CBC}" presName="Name0" presStyleCnt="0">
        <dgm:presLayoutVars>
          <dgm:dir/>
          <dgm:animLvl val="lvl"/>
          <dgm:resizeHandles val="exact"/>
        </dgm:presLayoutVars>
      </dgm:prSet>
      <dgm:spPr/>
      <dgm:t>
        <a:bodyPr/>
        <a:lstStyle/>
        <a:p>
          <a:endParaRPr lang="fr-FR"/>
        </a:p>
      </dgm:t>
    </dgm:pt>
    <dgm:pt modelId="{A9138550-4C9B-7146-B185-930272D7F51B}" type="pres">
      <dgm:prSet presAssocID="{00113494-A487-8645-A71E-4D6A0E03364C}" presName="boxAndChildren" presStyleCnt="0"/>
      <dgm:spPr/>
    </dgm:pt>
    <dgm:pt modelId="{F1C89D66-978B-6A4F-9219-653DE9AF262F}" type="pres">
      <dgm:prSet presAssocID="{00113494-A487-8645-A71E-4D6A0E03364C}" presName="parentTextBox" presStyleLbl="node1" presStyleIdx="0" presStyleCnt="3" custLinFactNeighborY="1376"/>
      <dgm:spPr/>
      <dgm:t>
        <a:bodyPr/>
        <a:lstStyle/>
        <a:p>
          <a:endParaRPr lang="fr-FR"/>
        </a:p>
      </dgm:t>
    </dgm:pt>
    <dgm:pt modelId="{B4EC01DF-AF64-DA4B-9240-7600DC9378D4}" type="pres">
      <dgm:prSet presAssocID="{CD5D7113-3B96-6E4C-97A6-3813D0FC608A}" presName="sp" presStyleCnt="0"/>
      <dgm:spPr/>
    </dgm:pt>
    <dgm:pt modelId="{525E35C6-EDD4-0C41-91A1-D89CBC52E2CA}" type="pres">
      <dgm:prSet presAssocID="{4B1AEA48-041B-004F-9B31-5F75CF43FE6D}" presName="arrowAndChildren" presStyleCnt="0"/>
      <dgm:spPr/>
    </dgm:pt>
    <dgm:pt modelId="{2005F16B-A73D-E447-9878-5ECF4BB14886}" type="pres">
      <dgm:prSet presAssocID="{4B1AEA48-041B-004F-9B31-5F75CF43FE6D}" presName="parentTextArrow" presStyleLbl="node1" presStyleIdx="1" presStyleCnt="3"/>
      <dgm:spPr/>
      <dgm:t>
        <a:bodyPr/>
        <a:lstStyle/>
        <a:p>
          <a:endParaRPr lang="fr-FR"/>
        </a:p>
      </dgm:t>
    </dgm:pt>
    <dgm:pt modelId="{3BF95C90-E623-B34B-B503-523088D85A62}" type="pres">
      <dgm:prSet presAssocID="{CDC9453C-46E2-5042-B096-90490E93A04C}" presName="sp" presStyleCnt="0"/>
      <dgm:spPr/>
    </dgm:pt>
    <dgm:pt modelId="{4DE9F679-3032-FA40-B1C0-9D1D0A5193B0}" type="pres">
      <dgm:prSet presAssocID="{54049B11-CA8C-9C4D-B0C3-3A70725EFD2F}" presName="arrowAndChildren" presStyleCnt="0"/>
      <dgm:spPr/>
    </dgm:pt>
    <dgm:pt modelId="{8755F576-3049-F64D-B733-DA6AB6093386}" type="pres">
      <dgm:prSet presAssocID="{54049B11-CA8C-9C4D-B0C3-3A70725EFD2F}" presName="parentTextArrow" presStyleLbl="node1" presStyleIdx="2" presStyleCnt="3" custScaleY="102985"/>
      <dgm:spPr/>
      <dgm:t>
        <a:bodyPr/>
        <a:lstStyle/>
        <a:p>
          <a:endParaRPr lang="fr-FR"/>
        </a:p>
      </dgm:t>
    </dgm:pt>
  </dgm:ptLst>
  <dgm:cxnLst>
    <dgm:cxn modelId="{E975DCDA-A7D5-6445-A495-DC622BF154C2}" srcId="{5A7E82AD-AFA1-DB46-8FD8-81B285367CBC}" destId="{4B1AEA48-041B-004F-9B31-5F75CF43FE6D}" srcOrd="1" destOrd="0" parTransId="{76719D07-8C76-5147-A9EE-175DFC5EA542}" sibTransId="{CD5D7113-3B96-6E4C-97A6-3813D0FC608A}"/>
    <dgm:cxn modelId="{F0B6E8A9-483E-42B0-BB04-468D65A7F0A9}" type="presOf" srcId="{54049B11-CA8C-9C4D-B0C3-3A70725EFD2F}" destId="{8755F576-3049-F64D-B733-DA6AB6093386}" srcOrd="0" destOrd="0" presId="urn:microsoft.com/office/officeart/2005/8/layout/process4"/>
    <dgm:cxn modelId="{46FCA4F0-1041-7C44-A94A-2B3B3AD4AA76}" srcId="{5A7E82AD-AFA1-DB46-8FD8-81B285367CBC}" destId="{54049B11-CA8C-9C4D-B0C3-3A70725EFD2F}" srcOrd="0" destOrd="0" parTransId="{581E0B6B-00FC-734E-A1A3-E3310EAF89A0}" sibTransId="{CDC9453C-46E2-5042-B096-90490E93A04C}"/>
    <dgm:cxn modelId="{9474107A-7A05-4D46-BAC1-2CDE59DA4CCC}" type="presOf" srcId="{4B1AEA48-041B-004F-9B31-5F75CF43FE6D}" destId="{2005F16B-A73D-E447-9878-5ECF4BB14886}" srcOrd="0" destOrd="0" presId="urn:microsoft.com/office/officeart/2005/8/layout/process4"/>
    <dgm:cxn modelId="{FFF866F6-9127-4249-A43B-86EECF611B3D}" srcId="{5A7E82AD-AFA1-DB46-8FD8-81B285367CBC}" destId="{00113494-A487-8645-A71E-4D6A0E03364C}" srcOrd="2" destOrd="0" parTransId="{4986CA19-B518-CB44-A67B-C2DCDBCE4CB8}" sibTransId="{359B291C-FF6E-D142-AE75-5BAE5C03820E}"/>
    <dgm:cxn modelId="{72768BD9-4731-4170-ACD9-B6DDC2A646C5}" type="presOf" srcId="{5A7E82AD-AFA1-DB46-8FD8-81B285367CBC}" destId="{F7E9D20F-45D8-BF49-9372-CE52C54C3419}" srcOrd="0" destOrd="0" presId="urn:microsoft.com/office/officeart/2005/8/layout/process4"/>
    <dgm:cxn modelId="{B15F8E47-7B21-4DCF-8700-7F0BD74867DB}" type="presOf" srcId="{00113494-A487-8645-A71E-4D6A0E03364C}" destId="{F1C89D66-978B-6A4F-9219-653DE9AF262F}" srcOrd="0" destOrd="0" presId="urn:microsoft.com/office/officeart/2005/8/layout/process4"/>
    <dgm:cxn modelId="{BE69D3A4-928F-41AA-823E-5CAB24C6CC68}" type="presParOf" srcId="{F7E9D20F-45D8-BF49-9372-CE52C54C3419}" destId="{A9138550-4C9B-7146-B185-930272D7F51B}" srcOrd="0" destOrd="0" presId="urn:microsoft.com/office/officeart/2005/8/layout/process4"/>
    <dgm:cxn modelId="{1DF4DC17-2E8D-4255-984B-64F60D826BFE}" type="presParOf" srcId="{A9138550-4C9B-7146-B185-930272D7F51B}" destId="{F1C89D66-978B-6A4F-9219-653DE9AF262F}" srcOrd="0" destOrd="0" presId="urn:microsoft.com/office/officeart/2005/8/layout/process4"/>
    <dgm:cxn modelId="{ADF53C95-97FC-4491-AAEF-C0D6044E2C96}" type="presParOf" srcId="{F7E9D20F-45D8-BF49-9372-CE52C54C3419}" destId="{B4EC01DF-AF64-DA4B-9240-7600DC9378D4}" srcOrd="1" destOrd="0" presId="urn:microsoft.com/office/officeart/2005/8/layout/process4"/>
    <dgm:cxn modelId="{5F9ECE0D-46D9-4E33-BC17-6EBBAF75B3EA}" type="presParOf" srcId="{F7E9D20F-45D8-BF49-9372-CE52C54C3419}" destId="{525E35C6-EDD4-0C41-91A1-D89CBC52E2CA}" srcOrd="2" destOrd="0" presId="urn:microsoft.com/office/officeart/2005/8/layout/process4"/>
    <dgm:cxn modelId="{21738583-5936-41CE-B7E1-9B3331E22572}" type="presParOf" srcId="{525E35C6-EDD4-0C41-91A1-D89CBC52E2CA}" destId="{2005F16B-A73D-E447-9878-5ECF4BB14886}" srcOrd="0" destOrd="0" presId="urn:microsoft.com/office/officeart/2005/8/layout/process4"/>
    <dgm:cxn modelId="{6BF4E126-2414-4BE8-81D2-4F4B9612AFE7}" type="presParOf" srcId="{F7E9D20F-45D8-BF49-9372-CE52C54C3419}" destId="{3BF95C90-E623-B34B-B503-523088D85A62}" srcOrd="3" destOrd="0" presId="urn:microsoft.com/office/officeart/2005/8/layout/process4"/>
    <dgm:cxn modelId="{32ADCCED-08DB-4007-8CC3-C6089AEDD54D}" type="presParOf" srcId="{F7E9D20F-45D8-BF49-9372-CE52C54C3419}" destId="{4DE9F679-3032-FA40-B1C0-9D1D0A5193B0}" srcOrd="4" destOrd="0" presId="urn:microsoft.com/office/officeart/2005/8/layout/process4"/>
    <dgm:cxn modelId="{D818267A-A45B-4746-8BE2-E8BC8128AE6C}" type="presParOf" srcId="{4DE9F679-3032-FA40-B1C0-9D1D0A5193B0}" destId="{8755F576-3049-F64D-B733-DA6AB609338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89BC3796-8A5C-4190-AEF2-BB4ED2ED61D1}" type="datetimeFigureOut">
              <a:rPr lang="fr-CA" smtClean="0"/>
              <a:pPr/>
              <a:t>2016-12-19</a:t>
            </a:fld>
            <a:endParaRPr lang="fr-CA"/>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92F40FA4-5718-4402-A5FE-95630A65F035}" type="slidenum">
              <a:rPr lang="fr-CA" smtClean="0"/>
              <a:pPr/>
              <a:t>‹#›</a:t>
            </a:fld>
            <a:endParaRPr lang="fr-CA"/>
          </a:p>
        </p:txBody>
      </p:sp>
    </p:spTree>
    <p:extLst>
      <p:ext uri="{BB962C8B-B14F-4D97-AF65-F5344CB8AC3E}">
        <p14:creationId xmlns:p14="http://schemas.microsoft.com/office/powerpoint/2010/main" val="1572991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0EE944E4-D6AD-4C41-9B01-8C1D7DBE6618}" type="datetimeFigureOut">
              <a:rPr lang="fr-CA" smtClean="0"/>
              <a:pPr/>
              <a:t>2016-12-19</a:t>
            </a:fld>
            <a:endParaRPr lang="fr-CA"/>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A417DC84-923F-4A6B-B71B-5C39C2F8BAF3}" type="slidenum">
              <a:rPr lang="fr-CA" smtClean="0"/>
              <a:pPr/>
              <a:t>‹#›</a:t>
            </a:fld>
            <a:endParaRPr lang="fr-CA"/>
          </a:p>
        </p:txBody>
      </p:sp>
    </p:spTree>
    <p:extLst>
      <p:ext uri="{BB962C8B-B14F-4D97-AF65-F5344CB8AC3E}">
        <p14:creationId xmlns:p14="http://schemas.microsoft.com/office/powerpoint/2010/main" val="1467078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A4EE8E9F-CE71-45C5-8BD0-E4D36ED7603B}"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06391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mtClean="0"/>
              <a:t>Tirage aléatoire de zones de dénombrement</a:t>
            </a:r>
          </a:p>
          <a:p>
            <a:pPr eaLnBrk="1" hangingPunct="1"/>
            <a:r>
              <a:rPr lang="fr-FR" smtClean="0"/>
              <a:t>Recensement complet des zones de dénombrement</a:t>
            </a:r>
          </a:p>
          <a:p>
            <a:pPr eaLnBrk="1" hangingPunct="1"/>
            <a:endParaRPr lang="fr-FR" smtClean="0"/>
          </a:p>
        </p:txBody>
      </p:sp>
      <p:sp>
        <p:nvSpPr>
          <p:cNvPr id="901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336256D-8651-4C66-BD6E-4AD5C212A483}" type="slidenum">
              <a:rPr lang="fr-FR" smtClean="0">
                <a:solidFill>
                  <a:prstClr val="black"/>
                </a:solidFill>
              </a:rPr>
              <a:pPr>
                <a:spcBef>
                  <a:spcPct val="0"/>
                </a:spcBef>
              </a:pPr>
              <a:t>10</a:t>
            </a:fld>
            <a:endParaRPr lang="fr-FR" smtClean="0">
              <a:solidFill>
                <a:prstClr val="black"/>
              </a:solidFill>
            </a:endParaRPr>
          </a:p>
        </p:txBody>
      </p:sp>
    </p:spTree>
    <p:extLst>
      <p:ext uri="{BB962C8B-B14F-4D97-AF65-F5344CB8AC3E}">
        <p14:creationId xmlns:p14="http://schemas.microsoft.com/office/powerpoint/2010/main" val="219795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Peut-être</a:t>
            </a:r>
            <a:r>
              <a:rPr lang="en-US" dirty="0" smtClean="0"/>
              <a:t> </a:t>
            </a:r>
            <a:r>
              <a:rPr lang="en-US" dirty="0" err="1" smtClean="0"/>
              <a:t>mentionner</a:t>
            </a:r>
            <a:r>
              <a:rPr lang="en-US" dirty="0" smtClean="0"/>
              <a:t> </a:t>
            </a:r>
            <a:r>
              <a:rPr lang="en-US" dirty="0" err="1" smtClean="0"/>
              <a:t>que</a:t>
            </a:r>
            <a:r>
              <a:rPr lang="en-US" dirty="0" smtClean="0"/>
              <a:t> nous </a:t>
            </a:r>
            <a:r>
              <a:rPr lang="en-US" dirty="0" err="1" smtClean="0"/>
              <a:t>avons</a:t>
            </a:r>
            <a:r>
              <a:rPr lang="en-US" dirty="0" smtClean="0"/>
              <a:t> </a:t>
            </a:r>
            <a:r>
              <a:rPr lang="en-US" dirty="0" err="1" smtClean="0"/>
              <a:t>utiliser</a:t>
            </a:r>
            <a:r>
              <a:rPr lang="en-US" baseline="0" dirty="0" smtClean="0"/>
              <a:t> le short set (6 questions) + 2 questions pour </a:t>
            </a:r>
            <a:r>
              <a:rPr lang="en-US" baseline="0" dirty="0" err="1" smtClean="0"/>
              <a:t>mieux</a:t>
            </a:r>
            <a:r>
              <a:rPr lang="en-US" baseline="0" dirty="0" smtClean="0"/>
              <a:t> capturer les troubles </a:t>
            </a:r>
            <a:r>
              <a:rPr lang="en-US" baseline="0" dirty="0" err="1" smtClean="0"/>
              <a:t>intellectuels</a:t>
            </a:r>
            <a:r>
              <a:rPr lang="en-US" baseline="0" dirty="0" smtClean="0"/>
              <a:t> / </a:t>
            </a:r>
            <a:r>
              <a:rPr lang="en-US" baseline="0" dirty="0" err="1" smtClean="0"/>
              <a:t>psy</a:t>
            </a:r>
            <a:endParaRPr lang="en-US" baseline="0" dirty="0" smtClean="0"/>
          </a:p>
          <a:p>
            <a:r>
              <a:rPr lang="en-US" baseline="0" dirty="0" smtClean="0"/>
              <a:t>Je </a:t>
            </a:r>
            <a:r>
              <a:rPr lang="en-US" baseline="0" dirty="0" err="1" smtClean="0"/>
              <a:t>pense</a:t>
            </a:r>
            <a:r>
              <a:rPr lang="en-US" baseline="0" dirty="0" smtClean="0"/>
              <a:t> </a:t>
            </a:r>
            <a:r>
              <a:rPr lang="en-US" baseline="0" dirty="0" err="1" smtClean="0"/>
              <a:t>que</a:t>
            </a:r>
            <a:r>
              <a:rPr lang="en-US" baseline="0" dirty="0" smtClean="0"/>
              <a:t> </a:t>
            </a:r>
            <a:r>
              <a:rPr lang="en-US" baseline="0" dirty="0" err="1" smtClean="0"/>
              <a:t>cela</a:t>
            </a:r>
            <a:r>
              <a:rPr lang="en-US" baseline="0" dirty="0" smtClean="0"/>
              <a:t> </a:t>
            </a:r>
            <a:r>
              <a:rPr lang="en-US" baseline="0" dirty="0" err="1" smtClean="0"/>
              <a:t>vaut</a:t>
            </a:r>
            <a:r>
              <a:rPr lang="en-US" baseline="0" dirty="0" smtClean="0"/>
              <a:t> le coup de </a:t>
            </a:r>
            <a:r>
              <a:rPr lang="en-US" baseline="0" dirty="0" err="1" smtClean="0"/>
              <a:t>détailler</a:t>
            </a:r>
            <a:r>
              <a:rPr lang="en-US" baseline="0" dirty="0" smtClean="0"/>
              <a:t> le </a:t>
            </a:r>
            <a:r>
              <a:rPr lang="en-US" baseline="0" dirty="0" err="1" smtClean="0"/>
              <a:t>processus</a:t>
            </a:r>
            <a:r>
              <a:rPr lang="en-US" baseline="0" dirty="0" smtClean="0"/>
              <a:t> de formation des </a:t>
            </a:r>
            <a:r>
              <a:rPr lang="en-US" baseline="0" dirty="0" err="1" smtClean="0"/>
              <a:t>enquêteurs</a:t>
            </a:r>
            <a:r>
              <a:rPr lang="en-US" baseline="0" dirty="0" smtClean="0"/>
              <a:t> screening </a:t>
            </a:r>
            <a:r>
              <a:rPr lang="en-US" baseline="0" dirty="0" err="1" smtClean="0"/>
              <a:t>sur</a:t>
            </a:r>
            <a:r>
              <a:rPr lang="en-US" baseline="0" dirty="0" smtClean="0"/>
              <a:t> </a:t>
            </a:r>
            <a:r>
              <a:rPr lang="en-US" baseline="0" dirty="0" err="1" smtClean="0"/>
              <a:t>l’utilisation</a:t>
            </a:r>
            <a:r>
              <a:rPr lang="en-US" baseline="0" dirty="0" smtClean="0"/>
              <a:t> du questionnaire du Washington Group</a:t>
            </a:r>
            <a:endParaRPr lang="en-US" dirty="0"/>
          </a:p>
        </p:txBody>
      </p:sp>
      <p:sp>
        <p:nvSpPr>
          <p:cNvPr id="4" name="Espace réservé du numéro de diapositive 3"/>
          <p:cNvSpPr>
            <a:spLocks noGrp="1"/>
          </p:cNvSpPr>
          <p:nvPr>
            <p:ph type="sldNum" sz="quarter" idx="10"/>
          </p:nvPr>
        </p:nvSpPr>
        <p:spPr/>
        <p:txBody>
          <a:bodyPr/>
          <a:lstStyle/>
          <a:p>
            <a:fld id="{A417DC84-923F-4A6B-B71B-5C39C2F8BAF3}" type="slidenum">
              <a:rPr lang="fr-CA" smtClean="0"/>
              <a:pPr/>
              <a:t>13</a:t>
            </a:fld>
            <a:endParaRPr lang="fr-CA"/>
          </a:p>
        </p:txBody>
      </p:sp>
    </p:spTree>
    <p:extLst>
      <p:ext uri="{BB962C8B-B14F-4D97-AF65-F5344CB8AC3E}">
        <p14:creationId xmlns:p14="http://schemas.microsoft.com/office/powerpoint/2010/main" val="220340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Peut-être</a:t>
            </a:r>
            <a:r>
              <a:rPr lang="en-US" dirty="0" smtClean="0"/>
              <a:t> </a:t>
            </a:r>
            <a:r>
              <a:rPr lang="en-US" dirty="0" err="1" smtClean="0"/>
              <a:t>ajouter</a:t>
            </a:r>
            <a:r>
              <a:rPr lang="en-US" baseline="0" dirty="0" smtClean="0"/>
              <a:t> </a:t>
            </a:r>
            <a:r>
              <a:rPr lang="en-US" baseline="0" dirty="0" err="1" smtClean="0"/>
              <a:t>que</a:t>
            </a:r>
            <a:r>
              <a:rPr lang="en-US" baseline="0" dirty="0" smtClean="0"/>
              <a:t> les questions </a:t>
            </a:r>
            <a:r>
              <a:rPr lang="en-US" baseline="0" dirty="0" err="1" smtClean="0"/>
              <a:t>sur</a:t>
            </a:r>
            <a:r>
              <a:rPr lang="en-US" baseline="0" dirty="0" smtClean="0"/>
              <a:t> les limitations </a:t>
            </a:r>
            <a:r>
              <a:rPr lang="en-US" baseline="0" dirty="0" err="1" smtClean="0"/>
              <a:t>fonctionnelles</a:t>
            </a:r>
            <a:r>
              <a:rPr lang="en-US" baseline="0" dirty="0" smtClean="0"/>
              <a:t> </a:t>
            </a:r>
            <a:r>
              <a:rPr lang="en-US" baseline="0" dirty="0" err="1" smtClean="0"/>
              <a:t>mesurées</a:t>
            </a:r>
            <a:r>
              <a:rPr lang="en-US" baseline="0" dirty="0" smtClean="0"/>
              <a:t> par le WG </a:t>
            </a:r>
            <a:r>
              <a:rPr lang="en-US" baseline="0" dirty="0" err="1" smtClean="0"/>
              <a:t>sont</a:t>
            </a:r>
            <a:r>
              <a:rPr lang="en-US" baseline="0" dirty="0" smtClean="0"/>
              <a:t> </a:t>
            </a:r>
            <a:r>
              <a:rPr lang="en-US" baseline="0" dirty="0" err="1" smtClean="0"/>
              <a:t>complétées</a:t>
            </a:r>
            <a:r>
              <a:rPr lang="en-US" baseline="0" dirty="0" smtClean="0"/>
              <a:t> par des questions </a:t>
            </a:r>
            <a:r>
              <a:rPr lang="en-US" baseline="0" dirty="0" err="1" smtClean="0"/>
              <a:t>sur</a:t>
            </a:r>
            <a:r>
              <a:rPr lang="en-US" baseline="0" dirty="0" smtClean="0"/>
              <a:t> la participation </a:t>
            </a:r>
            <a:r>
              <a:rPr lang="en-US" baseline="0" dirty="0" err="1" smtClean="0"/>
              <a:t>sociale</a:t>
            </a:r>
            <a:r>
              <a:rPr lang="en-US" baseline="0" dirty="0" smtClean="0"/>
              <a:t> et les </a:t>
            </a:r>
            <a:r>
              <a:rPr lang="en-US" baseline="0" dirty="0" err="1" smtClean="0"/>
              <a:t>barrières</a:t>
            </a:r>
            <a:r>
              <a:rPr lang="en-US" baseline="0" dirty="0" smtClean="0"/>
              <a:t>  </a:t>
            </a:r>
            <a:r>
              <a:rPr lang="en-US" baseline="0" dirty="0" err="1" smtClean="0"/>
              <a:t>environnementales</a:t>
            </a:r>
            <a:r>
              <a:rPr lang="en-US" baseline="0" dirty="0" smtClean="0"/>
              <a:t>. </a:t>
            </a:r>
          </a:p>
          <a:p>
            <a:endParaRPr lang="en-US" dirty="0"/>
          </a:p>
        </p:txBody>
      </p:sp>
      <p:sp>
        <p:nvSpPr>
          <p:cNvPr id="4" name="Espace réservé du numéro de diapositive 3"/>
          <p:cNvSpPr>
            <a:spLocks noGrp="1"/>
          </p:cNvSpPr>
          <p:nvPr>
            <p:ph type="sldNum" sz="quarter" idx="10"/>
          </p:nvPr>
        </p:nvSpPr>
        <p:spPr/>
        <p:txBody>
          <a:bodyPr/>
          <a:lstStyle/>
          <a:p>
            <a:fld id="{A417DC84-923F-4A6B-B71B-5C39C2F8BAF3}" type="slidenum">
              <a:rPr lang="fr-CA" smtClean="0"/>
              <a:pPr/>
              <a:t>14</a:t>
            </a:fld>
            <a:endParaRPr lang="fr-CA"/>
          </a:p>
        </p:txBody>
      </p:sp>
    </p:spTree>
    <p:extLst>
      <p:ext uri="{BB962C8B-B14F-4D97-AF65-F5344CB8AC3E}">
        <p14:creationId xmlns:p14="http://schemas.microsoft.com/office/powerpoint/2010/main" val="184404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Dans</a:t>
            </a:r>
            <a:r>
              <a:rPr lang="en-US" dirty="0" smtClean="0"/>
              <a:t> les conclusions, je</a:t>
            </a:r>
            <a:r>
              <a:rPr lang="en-US" baseline="0" dirty="0" smtClean="0"/>
              <a:t> </a:t>
            </a:r>
            <a:r>
              <a:rPr lang="en-US" baseline="0" dirty="0" err="1" smtClean="0"/>
              <a:t>pense</a:t>
            </a:r>
            <a:r>
              <a:rPr lang="en-US" baseline="0" dirty="0" smtClean="0"/>
              <a:t> </a:t>
            </a:r>
            <a:r>
              <a:rPr lang="en-US" baseline="0" dirty="0" err="1" smtClean="0"/>
              <a:t>qu’il</a:t>
            </a:r>
            <a:r>
              <a:rPr lang="en-US" baseline="0" dirty="0" smtClean="0"/>
              <a:t> </a:t>
            </a:r>
            <a:r>
              <a:rPr lang="en-US" baseline="0" dirty="0" err="1" smtClean="0"/>
              <a:t>est</a:t>
            </a:r>
            <a:r>
              <a:rPr lang="en-US" baseline="0" dirty="0" smtClean="0"/>
              <a:t> important de dire </a:t>
            </a:r>
            <a:r>
              <a:rPr lang="en-US" baseline="0" dirty="0" err="1" smtClean="0"/>
              <a:t>que</a:t>
            </a:r>
            <a:r>
              <a:rPr lang="en-US" baseline="0" dirty="0" smtClean="0"/>
              <a:t> </a:t>
            </a:r>
            <a:r>
              <a:rPr lang="en-US" baseline="0" dirty="0" err="1" smtClean="0"/>
              <a:t>l’expérience</a:t>
            </a:r>
            <a:r>
              <a:rPr lang="en-US" baseline="0" dirty="0" smtClean="0"/>
              <a:t> </a:t>
            </a:r>
            <a:r>
              <a:rPr lang="en-US" baseline="0" dirty="0" err="1" smtClean="0"/>
              <a:t>que</a:t>
            </a:r>
            <a:r>
              <a:rPr lang="en-US" baseline="0" dirty="0" smtClean="0"/>
              <a:t> nous </a:t>
            </a:r>
            <a:r>
              <a:rPr lang="en-US" baseline="0" dirty="0" err="1" smtClean="0"/>
              <a:t>avons</a:t>
            </a:r>
            <a:r>
              <a:rPr lang="en-US" baseline="0" dirty="0" smtClean="0"/>
              <a:t> </a:t>
            </a:r>
            <a:r>
              <a:rPr lang="en-US" baseline="0" dirty="0" err="1" smtClean="0"/>
              <a:t>eu</a:t>
            </a:r>
            <a:r>
              <a:rPr lang="en-US" baseline="0" dirty="0" smtClean="0"/>
              <a:t> </a:t>
            </a:r>
            <a:r>
              <a:rPr lang="en-US" baseline="0" dirty="0" err="1" smtClean="0"/>
              <a:t>montre</a:t>
            </a:r>
            <a:r>
              <a:rPr lang="en-US" baseline="0" dirty="0" smtClean="0"/>
              <a:t> </a:t>
            </a:r>
            <a:r>
              <a:rPr lang="en-US" baseline="0" dirty="0" err="1" smtClean="0"/>
              <a:t>l’importance</a:t>
            </a:r>
            <a:r>
              <a:rPr lang="en-US" baseline="0" dirty="0" smtClean="0"/>
              <a:t> de la formation des </a:t>
            </a:r>
            <a:r>
              <a:rPr lang="en-US" baseline="0" dirty="0" err="1" smtClean="0"/>
              <a:t>enquêteurs</a:t>
            </a:r>
            <a:r>
              <a:rPr lang="en-US" baseline="0" dirty="0" smtClean="0"/>
              <a:t> et du pilotage initial. </a:t>
            </a:r>
            <a:endParaRPr lang="en-US" dirty="0"/>
          </a:p>
        </p:txBody>
      </p:sp>
      <p:sp>
        <p:nvSpPr>
          <p:cNvPr id="4" name="Espace réservé du numéro de diapositive 3"/>
          <p:cNvSpPr>
            <a:spLocks noGrp="1"/>
          </p:cNvSpPr>
          <p:nvPr>
            <p:ph type="sldNum" sz="quarter" idx="10"/>
          </p:nvPr>
        </p:nvSpPr>
        <p:spPr/>
        <p:txBody>
          <a:bodyPr/>
          <a:lstStyle/>
          <a:p>
            <a:fld id="{A417DC84-923F-4A6B-B71B-5C39C2F8BAF3}" type="slidenum">
              <a:rPr lang="fr-CA" smtClean="0"/>
              <a:pPr/>
              <a:t>22</a:t>
            </a:fld>
            <a:endParaRPr lang="fr-CA"/>
          </a:p>
        </p:txBody>
      </p:sp>
    </p:spTree>
    <p:extLst>
      <p:ext uri="{BB962C8B-B14F-4D97-AF65-F5344CB8AC3E}">
        <p14:creationId xmlns:p14="http://schemas.microsoft.com/office/powerpoint/2010/main" val="70617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A4EE8E9F-CE71-45C5-8BD0-E4D36ED7603B}"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14089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p>
            <a:fld id="{00BFDF94-AC69-40B2-B641-DFB2A1D0FD31}" type="datetime1">
              <a:rPr lang="fr-CA" smtClean="0"/>
              <a:pPr/>
              <a:t>2016-12-19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18254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B076F453-01C5-4814-80C4-C40ED22364D5}" type="datetime1">
              <a:rPr lang="fr-CA" smtClean="0"/>
              <a:pPr/>
              <a:t>2016-12-19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14477109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fld id="{4106DE33-1D88-41E3-9CBA-A3F0A735F74F}"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49E6F842-ACD9-4A81-95CB-AD4BF85F65E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916537573"/>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C417202D-7525-44D4-8B15-ED340D1A4E7D}"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A2361C3-A83A-4AA0-A5E8-ACD0ABFB9408}"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522001755"/>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E8D14646-356A-4992-AC5F-249C94BEB7F3}"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861461B-87B4-4A05-B22B-C04892C6CAC9}"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963242711"/>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fld id="{09DF50F1-5788-40DC-A2A1-FE34D3278A11}"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0ED6DC9E-F1B4-4DFA-A268-60882E70BD4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295826386"/>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fld id="{C815FA11-0CBA-46D3-ABD4-4B2CB481DC0D}" type="datetime1">
              <a:rPr lang="en-US">
                <a:solidFill>
                  <a:srgbClr val="62BCE9"/>
                </a:solidFill>
              </a:rPr>
              <a:pPr/>
              <a:t>12/19/2016</a:t>
            </a:fld>
            <a:endParaRPr lang="en-US">
              <a:solidFill>
                <a:srgbClr val="62BCE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9"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CC2FA666-E88A-444D-9E2F-F77FC8F9142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879659656"/>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lvl1pPr>
              <a:defRPr/>
            </a:lvl1pPr>
          </a:lstStyle>
          <a:p>
            <a:fld id="{4598A613-C1F8-446B-AC0A-885C5A6424D2}" type="datetime1">
              <a:rPr lang="en-US">
                <a:solidFill>
                  <a:srgbClr val="62BCE9"/>
                </a:solidFill>
              </a:rPr>
              <a:pPr/>
              <a:t>12/19/2016</a:t>
            </a:fld>
            <a:endParaRPr lang="en-US">
              <a:solidFill>
                <a:srgbClr val="62BCE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EF69026-506A-4A01-86DE-5395834990C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469695490"/>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F33D20-EA32-4BCB-84C5-358239A8C24E}" type="datetime1">
              <a:rPr lang="en-US">
                <a:solidFill>
                  <a:srgbClr val="62BCE9"/>
                </a:solidFill>
              </a:rPr>
              <a:pPr/>
              <a:t>12/19/2016</a:t>
            </a:fld>
            <a:endParaRPr lang="en-US">
              <a:solidFill>
                <a:srgbClr val="62BCE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D3D1050F-333A-45B5-ABB7-61DF61564C13}"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059188070"/>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4"/>
          </p:nvPr>
        </p:nvSpPr>
        <p:spPr/>
        <p:txBody>
          <a:bodyPr/>
          <a:lstStyle>
            <a:lvl1pPr>
              <a:defRPr/>
            </a:lvl1pPr>
          </a:lstStyle>
          <a:p>
            <a:fld id="{A36B9086-FEBF-4BBB-B8E0-B72DA615D7B0}"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D5CBAB0-F5E8-4FA3-9EA1-EA4D3AC9AEF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054132979"/>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7"/>
          <p:cNvSpPr>
            <a:spLocks noGrp="1"/>
          </p:cNvSpPr>
          <p:nvPr>
            <p:ph type="dt" sz="half" idx="10"/>
          </p:nvPr>
        </p:nvSpPr>
        <p:spPr/>
        <p:txBody>
          <a:bodyPr/>
          <a:lstStyle>
            <a:lvl1pPr>
              <a:defRPr/>
            </a:lvl1pPr>
          </a:lstStyle>
          <a:p>
            <a:fld id="{933C1266-9DB1-49D4-AFEA-B7897942E54E}" type="datetime1">
              <a:rPr lang="en-US">
                <a:solidFill>
                  <a:srgbClr val="62BCE9"/>
                </a:solidFill>
              </a:rPr>
              <a:pPr/>
              <a:t>12/19/2016</a:t>
            </a:fld>
            <a:endParaRPr lang="en-US">
              <a:solidFill>
                <a:srgbClr val="62BCE9"/>
              </a:solidFill>
            </a:endParaRPr>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95DA5B4-F896-4ECA-9BC8-A8FF0919E7F1}"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srgbClr val="62BCE9"/>
              </a:solidFill>
            </a:endParaRPr>
          </a:p>
        </p:txBody>
      </p:sp>
    </p:spTree>
    <p:extLst>
      <p:ext uri="{BB962C8B-B14F-4D97-AF65-F5344CB8AC3E}">
        <p14:creationId xmlns:p14="http://schemas.microsoft.com/office/powerpoint/2010/main" val="3457725977"/>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E026CEFB-99AD-495E-A366-5728EBE588A7}"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078170A-2F81-48B5-89A3-7BD66FFEA21C}"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8062484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66405E68-2381-4708-9ED1-9E24E1A8F880}" type="datetime1">
              <a:rPr lang="fr-CA" smtClean="0"/>
              <a:pPr/>
              <a:t>2016-12-19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10810721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DC1A16BC-39A8-4D23-AF73-611918AA1172}"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F2691AB4-19E2-41CD-86A6-2E1D4B8B43B4}"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270642034"/>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fld id="{4106DE33-1D88-41E3-9CBA-A3F0A735F74F}"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49E6F842-ACD9-4A81-95CB-AD4BF85F65E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191557124"/>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C417202D-7525-44D4-8B15-ED340D1A4E7D}"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A2361C3-A83A-4AA0-A5E8-ACD0ABFB9408}"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492681625"/>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E8D14646-356A-4992-AC5F-249C94BEB7F3}"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861461B-87B4-4A05-B22B-C04892C6CAC9}"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791363019"/>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fld id="{09DF50F1-5788-40DC-A2A1-FE34D3278A11}"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0ED6DC9E-F1B4-4DFA-A268-60882E70BD4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4134577011"/>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fld id="{C815FA11-0CBA-46D3-ABD4-4B2CB481DC0D}" type="datetime1">
              <a:rPr lang="en-US">
                <a:solidFill>
                  <a:srgbClr val="62BCE9"/>
                </a:solidFill>
              </a:rPr>
              <a:pPr/>
              <a:t>12/19/2016</a:t>
            </a:fld>
            <a:endParaRPr lang="en-US">
              <a:solidFill>
                <a:srgbClr val="62BCE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9"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CC2FA666-E88A-444D-9E2F-F77FC8F9142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055788613"/>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lvl1pPr>
              <a:defRPr/>
            </a:lvl1pPr>
          </a:lstStyle>
          <a:p>
            <a:fld id="{4598A613-C1F8-446B-AC0A-885C5A6424D2}" type="datetime1">
              <a:rPr lang="en-US">
                <a:solidFill>
                  <a:srgbClr val="62BCE9"/>
                </a:solidFill>
              </a:rPr>
              <a:pPr/>
              <a:t>12/19/2016</a:t>
            </a:fld>
            <a:endParaRPr lang="en-US">
              <a:solidFill>
                <a:srgbClr val="62BCE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EF69026-506A-4A01-86DE-5395834990C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679274997"/>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F33D20-EA32-4BCB-84C5-358239A8C24E}" type="datetime1">
              <a:rPr lang="en-US">
                <a:solidFill>
                  <a:srgbClr val="62BCE9"/>
                </a:solidFill>
              </a:rPr>
              <a:pPr/>
              <a:t>12/19/2016</a:t>
            </a:fld>
            <a:endParaRPr lang="en-US">
              <a:solidFill>
                <a:srgbClr val="62BCE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D3D1050F-333A-45B5-ABB7-61DF61564C13}"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50115548"/>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4"/>
          </p:nvPr>
        </p:nvSpPr>
        <p:spPr/>
        <p:txBody>
          <a:bodyPr/>
          <a:lstStyle>
            <a:lvl1pPr>
              <a:defRPr/>
            </a:lvl1pPr>
          </a:lstStyle>
          <a:p>
            <a:fld id="{A36B9086-FEBF-4BBB-B8E0-B72DA615D7B0}"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D5CBAB0-F5E8-4FA3-9EA1-EA4D3AC9AEF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938378030"/>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7"/>
          <p:cNvSpPr>
            <a:spLocks noGrp="1"/>
          </p:cNvSpPr>
          <p:nvPr>
            <p:ph type="dt" sz="half" idx="10"/>
          </p:nvPr>
        </p:nvSpPr>
        <p:spPr/>
        <p:txBody>
          <a:bodyPr/>
          <a:lstStyle>
            <a:lvl1pPr>
              <a:defRPr/>
            </a:lvl1pPr>
          </a:lstStyle>
          <a:p>
            <a:fld id="{933C1266-9DB1-49D4-AFEA-B7897942E54E}" type="datetime1">
              <a:rPr lang="en-US">
                <a:solidFill>
                  <a:srgbClr val="62BCE9"/>
                </a:solidFill>
              </a:rPr>
              <a:pPr/>
              <a:t>12/19/2016</a:t>
            </a:fld>
            <a:endParaRPr lang="en-US">
              <a:solidFill>
                <a:srgbClr val="62BCE9"/>
              </a:solidFill>
            </a:endParaRPr>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95DA5B4-F896-4ECA-9BC8-A8FF0919E7F1}"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srgbClr val="62BCE9"/>
              </a:solidFill>
            </a:endParaRPr>
          </a:p>
        </p:txBody>
      </p:sp>
    </p:spTree>
    <p:extLst>
      <p:ext uri="{BB962C8B-B14F-4D97-AF65-F5344CB8AC3E}">
        <p14:creationId xmlns:p14="http://schemas.microsoft.com/office/powerpoint/2010/main" val="8175841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fr-FR">
              <a:solidFill>
                <a:prstClr val="black">
                  <a:lumMod val="65000"/>
                  <a:lumOff val="35000"/>
                </a:prstClr>
              </a:solidFill>
            </a:endParaRPr>
          </a:p>
        </p:txBody>
      </p:sp>
    </p:spTree>
    <p:extLst>
      <p:ext uri="{BB962C8B-B14F-4D97-AF65-F5344CB8AC3E}">
        <p14:creationId xmlns:p14="http://schemas.microsoft.com/office/powerpoint/2010/main" val="127846855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E026CEFB-99AD-495E-A366-5728EBE588A7}"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078170A-2F81-48B5-89A3-7BD66FFEA21C}"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968490951"/>
      </p:ext>
    </p:extLst>
  </p:cSld>
  <p:clrMapOvr>
    <a:masterClrMapping/>
  </p:clrMapOvr>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DC1A16BC-39A8-4D23-AF73-611918AA1172}"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F2691AB4-19E2-41CD-86A6-2E1D4B8B43B4}"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795420870"/>
      </p:ext>
    </p:extLst>
  </p:cSld>
  <p:clrMapOvr>
    <a:masterClrMapping/>
  </p:clrMapOvr>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23C12511-A937-42A6-93DC-0EF9F8D0DDB9}"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4A0C7BE0-6744-4192-A38D-5644D17E6535}"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328757323"/>
      </p:ext>
    </p:extLst>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1D7CFE01-0CFF-4D0E-904F-F2211CDB6140}"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CB674A37-F12B-4A64-A7AF-4B4C89F6E384}"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711270920"/>
      </p:ext>
    </p:extLst>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EC2827E9-D957-407B-B9F7-96DAB382F41F}"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B174EC6-48AB-4194-98A4-390559B4C902}"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50887588"/>
      </p:ext>
    </p:extLst>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pPr>
              <a:defRPr/>
            </a:pPr>
            <a:fld id="{B1F2617A-EDBC-4DDE-AFE2-2D95CF86D0C1}" type="datetime1">
              <a:rPr lang="en-US">
                <a:solidFill>
                  <a:srgbClr val="62BCE9"/>
                </a:solidFill>
              </a:rPr>
              <a:pPr>
                <a:defRPr/>
              </a:pPr>
              <a:t>12/19/2016</a:t>
            </a:fld>
            <a:endParaRPr lang="en-US">
              <a:solidFill>
                <a:srgbClr val="62BCE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17DFC68C-F1EB-42A8-83EF-16A1EBB1BF30}"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306336641"/>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pPr>
              <a:defRPr/>
            </a:pPr>
            <a:fld id="{640DDE43-C6A1-40BD-8819-5AF38322D304}" type="datetime1">
              <a:rPr lang="en-US">
                <a:solidFill>
                  <a:srgbClr val="62BCE9"/>
                </a:solidFill>
              </a:rPr>
              <a:pPr>
                <a:defRPr/>
              </a:pPr>
              <a:t>12/19/2016</a:t>
            </a:fld>
            <a:endParaRPr lang="en-US">
              <a:solidFill>
                <a:srgbClr val="62BCE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9"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6A9E71C8-C503-41E1-B104-4A7DDCA02F96}"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501796489"/>
      </p:ext>
    </p:extLst>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lvl1pPr>
              <a:defRPr/>
            </a:lvl1pPr>
          </a:lstStyle>
          <a:p>
            <a:pPr>
              <a:defRPr/>
            </a:pPr>
            <a:fld id="{439D9471-D032-4432-BBEF-79DD45A99DA6}" type="datetime1">
              <a:rPr lang="en-US">
                <a:solidFill>
                  <a:srgbClr val="62BCE9"/>
                </a:solidFill>
              </a:rPr>
              <a:pPr>
                <a:defRPr/>
              </a:pPr>
              <a:t>12/19/2016</a:t>
            </a:fld>
            <a:endParaRPr lang="en-US">
              <a:solidFill>
                <a:srgbClr val="62BCE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749A6BC-B743-4521-9F90-7C451DCD5EC5}"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505324879"/>
      </p:ext>
    </p:extLst>
  </p:cSld>
  <p:clrMapOvr>
    <a:masterClrMapping/>
  </p:clrMapOvr>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EB34DFC-462D-430E-B3AD-CA70BE4F0AEC}" type="datetime1">
              <a:rPr lang="en-US">
                <a:solidFill>
                  <a:srgbClr val="62BCE9"/>
                </a:solidFill>
              </a:rPr>
              <a:pPr>
                <a:defRPr/>
              </a:pPr>
              <a:t>12/19/2016</a:t>
            </a:fld>
            <a:endParaRPr lang="en-US">
              <a:solidFill>
                <a:srgbClr val="62BCE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5A1A3F3A-FD44-4608-8EAA-3E936C902C08}"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918342109"/>
      </p:ext>
    </p:extLst>
  </p:cSld>
  <p:clrMapOvr>
    <a:masterClrMapping/>
  </p:clrMapOvr>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4"/>
          </p:nvPr>
        </p:nvSpPr>
        <p:spPr/>
        <p:txBody>
          <a:bodyPr/>
          <a:lstStyle>
            <a:lvl1pPr>
              <a:defRPr/>
            </a:lvl1pPr>
          </a:lstStyle>
          <a:p>
            <a:pPr>
              <a:defRPr/>
            </a:pPr>
            <a:fld id="{284EFAF6-4B37-4E1F-AC61-85A6A9DA932B}" type="datetime1">
              <a:rPr lang="en-US">
                <a:solidFill>
                  <a:srgbClr val="62BCE9"/>
                </a:solidFill>
              </a:rPr>
              <a:pPr>
                <a:defRPr/>
              </a:pPr>
              <a:t>12/19/2016</a:t>
            </a:fld>
            <a:endParaRPr lang="en-US">
              <a:solidFill>
                <a:srgbClr val="62BCE9"/>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1057E19C-12E5-42E3-8FA1-285DE8E9D95C}"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7214148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792266777"/>
      </p:ext>
    </p:extLst>
  </p:cSld>
  <p:clrMapOvr>
    <a:masterClrMapping/>
  </p:clrMapOvr>
  <p:transition spd="slow">
    <p:wipe dir="d"/>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7"/>
          <p:cNvSpPr>
            <a:spLocks noGrp="1"/>
          </p:cNvSpPr>
          <p:nvPr>
            <p:ph type="dt" sz="half" idx="10"/>
          </p:nvPr>
        </p:nvSpPr>
        <p:spPr/>
        <p:txBody>
          <a:bodyPr/>
          <a:lstStyle>
            <a:lvl1pPr>
              <a:defRPr/>
            </a:lvl1pPr>
          </a:lstStyle>
          <a:p>
            <a:pPr>
              <a:defRPr/>
            </a:pPr>
            <a:fld id="{649888EA-233F-466B-8056-493535DAC16E}" type="datetime1">
              <a:rPr lang="en-US">
                <a:solidFill>
                  <a:srgbClr val="62BCE9"/>
                </a:solidFill>
              </a:rPr>
              <a:pPr>
                <a:defRPr/>
              </a:pPr>
              <a:t>12/19/2016</a:t>
            </a:fld>
            <a:endParaRPr lang="en-US">
              <a:solidFill>
                <a:srgbClr val="62BCE9"/>
              </a:solidFill>
            </a:endParaRPr>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89E3FB80-D2C9-4B69-9D8B-DF70708F72BB}"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srgbClr val="62BCE9"/>
              </a:solidFill>
            </a:endParaRPr>
          </a:p>
        </p:txBody>
      </p:sp>
    </p:spTree>
    <p:extLst>
      <p:ext uri="{BB962C8B-B14F-4D97-AF65-F5344CB8AC3E}">
        <p14:creationId xmlns:p14="http://schemas.microsoft.com/office/powerpoint/2010/main" val="1780865485"/>
      </p:ext>
    </p:extLst>
  </p:cSld>
  <p:clrMapOvr>
    <a:masterClrMapping/>
  </p:clrMapOvr>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4F6B6AD7-D5BD-4462-BF78-9EB1D07EFE5A}"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0C5992FB-D6ED-4C44-A46F-5C966B2D3186}"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236573308"/>
      </p:ext>
    </p:extLst>
  </p:cSld>
  <p:clrMapOvr>
    <a:masterClrMapping/>
  </p:clrMapOvr>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3D89D638-D8F8-4151-BAA6-C87DE2092E36}"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CFE79E7B-B56F-407E-9BF8-E9DF2A56FF64}"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506591096"/>
      </p:ext>
    </p:extLst>
  </p:cSld>
  <p:clrMapOvr>
    <a:masterClrMapping/>
  </p:clrMapOvr>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02625F39-3C2D-4817-AE4A-8ECBD6F39A94}"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B390E0E0-EB3D-478B-B89E-6C8FE3FE420E}"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27090568"/>
      </p:ext>
    </p:extLst>
  </p:cSld>
  <p:clrMapOvr>
    <a:masterClrMapping/>
  </p:clrMapOvr>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smtClean="0"/>
            </a:lvl1pPr>
          </a:lstStyle>
          <a:p>
            <a:pPr>
              <a:defRPr/>
            </a:pPr>
            <a:fld id="{347B4F04-ADA4-44A5-895B-9E3E726E6295}"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E28CD06B-AD3F-44B8-8B2A-C21C22C2911D}"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949935586"/>
      </p:ext>
    </p:extLst>
  </p:cSld>
  <p:clrMapOvr>
    <a:masterClrMapping/>
  </p:clrMapOvr>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smtClean="0"/>
            </a:lvl1pPr>
          </a:lstStyle>
          <a:p>
            <a:pPr>
              <a:defRPr/>
            </a:pPr>
            <a:fld id="{68ECFDCB-4D26-4B33-9EC4-09BA84407AEC}"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26CCD395-7D55-4667-880B-A8F44E9A51F5}"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884210879"/>
      </p:ext>
    </p:extLst>
  </p:cSld>
  <p:clrMapOvr>
    <a:masterClrMapping/>
  </p:clrMapOvr>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smtClean="0"/>
            </a:lvl1pPr>
          </a:lstStyle>
          <a:p>
            <a:pPr>
              <a:defRPr/>
            </a:pPr>
            <a:fld id="{B119B381-DDDA-4FC3-B258-9773CB56563B}" type="datetime1">
              <a:rPr lang="en-US">
                <a:solidFill>
                  <a:srgbClr val="62BCE9"/>
                </a:solidFill>
              </a:rPr>
              <a:pPr>
                <a:defRPr/>
              </a:pPr>
              <a:t>12/19/2016</a:t>
            </a:fld>
            <a:endParaRPr lang="en-US">
              <a:solidFill>
                <a:srgbClr val="62BCE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D2EA9867-AF14-468A-AB04-EB2143A37BA8}"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746818199"/>
      </p:ext>
    </p:extLst>
  </p:cSld>
  <p:clrMapOvr>
    <a:masterClrMapping/>
  </p:clrMapOvr>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smtClean="0"/>
            </a:lvl1pPr>
          </a:lstStyle>
          <a:p>
            <a:pPr>
              <a:defRPr/>
            </a:pPr>
            <a:fld id="{C81635FE-8AFB-49BA-A57C-F21E6D1FC90C}" type="datetime1">
              <a:rPr lang="en-US">
                <a:solidFill>
                  <a:srgbClr val="62BCE9"/>
                </a:solidFill>
              </a:rPr>
              <a:pPr>
                <a:defRPr/>
              </a:pPr>
              <a:t>12/19/2016</a:t>
            </a:fld>
            <a:endParaRPr lang="en-US">
              <a:solidFill>
                <a:srgbClr val="62BCE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9"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D91A15DF-CA22-4F6C-9310-9C0F18913C5C}"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853355273"/>
      </p:ext>
    </p:extLst>
  </p:cSld>
  <p:clrMapOvr>
    <a:masterClrMapping/>
  </p:clrMapOvr>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lvl1pPr>
              <a:defRPr smtClean="0"/>
            </a:lvl1pPr>
          </a:lstStyle>
          <a:p>
            <a:pPr>
              <a:defRPr/>
            </a:pPr>
            <a:fld id="{8BFA0236-C5EB-4DAF-A149-6F85605DB75D}" type="datetime1">
              <a:rPr lang="en-US">
                <a:solidFill>
                  <a:srgbClr val="62BCE9"/>
                </a:solidFill>
              </a:rPr>
              <a:pPr>
                <a:defRPr/>
              </a:pPr>
              <a:t>12/19/2016</a:t>
            </a:fld>
            <a:endParaRPr lang="en-US">
              <a:solidFill>
                <a:srgbClr val="62BCE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D248153E-4C58-4C49-8AF3-5981249CA891}"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612990234"/>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FD67118A-34D1-4333-9655-E0DFFA902A1A}" type="datetime1">
              <a:rPr lang="en-US">
                <a:solidFill>
                  <a:srgbClr val="62BCE9"/>
                </a:solidFill>
              </a:rPr>
              <a:pPr>
                <a:defRPr/>
              </a:pPr>
              <a:t>12/19/2016</a:t>
            </a:fld>
            <a:endParaRPr lang="en-US">
              <a:solidFill>
                <a:srgbClr val="62BCE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A110AB08-9177-466D-BF21-0B867E69F004}"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9701438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3214802"/>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4"/>
          </p:nvPr>
        </p:nvSpPr>
        <p:spPr/>
        <p:txBody>
          <a:bodyPr/>
          <a:lstStyle>
            <a:lvl1pPr>
              <a:defRPr smtClean="0"/>
            </a:lvl1pPr>
          </a:lstStyle>
          <a:p>
            <a:pPr>
              <a:defRPr/>
            </a:pPr>
            <a:fld id="{C367BE08-5E7E-4811-BE02-C17D6D4081E1}" type="datetime1">
              <a:rPr lang="en-US">
                <a:solidFill>
                  <a:srgbClr val="62BCE9"/>
                </a:solidFill>
              </a:rPr>
              <a:pPr>
                <a:defRPr/>
              </a:pPr>
              <a:t>12/19/2016</a:t>
            </a:fld>
            <a:endParaRPr lang="en-US">
              <a:solidFill>
                <a:srgbClr val="62BCE9"/>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381DEBAA-66F8-4A9F-87DC-3767E4EDA4ED}"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021513411"/>
      </p:ext>
    </p:extLst>
  </p:cSld>
  <p:clrMapOvr>
    <a:masterClrMapping/>
  </p:clrMapOvr>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7"/>
          <p:cNvSpPr>
            <a:spLocks noGrp="1"/>
          </p:cNvSpPr>
          <p:nvPr>
            <p:ph type="dt" sz="half" idx="10"/>
          </p:nvPr>
        </p:nvSpPr>
        <p:spPr/>
        <p:txBody>
          <a:bodyPr/>
          <a:lstStyle>
            <a:lvl1pPr>
              <a:defRPr smtClean="0"/>
            </a:lvl1pPr>
          </a:lstStyle>
          <a:p>
            <a:pPr>
              <a:defRPr/>
            </a:pPr>
            <a:fld id="{0FC3B5DD-62A6-40B6-9DF1-9A2796E058FD}" type="datetime1">
              <a:rPr lang="en-US">
                <a:solidFill>
                  <a:srgbClr val="62BCE9"/>
                </a:solidFill>
              </a:rPr>
              <a:pPr>
                <a:defRPr/>
              </a:pPr>
              <a:t>12/19/2016</a:t>
            </a:fld>
            <a:endParaRPr lang="en-US">
              <a:solidFill>
                <a:srgbClr val="62BCE9"/>
              </a:solidFill>
            </a:endParaRPr>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054B7FD9-9F4E-4D3A-AFBC-41FF38672222}"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srgbClr val="62BCE9"/>
              </a:solidFill>
            </a:endParaRPr>
          </a:p>
        </p:txBody>
      </p:sp>
    </p:spTree>
    <p:extLst>
      <p:ext uri="{BB962C8B-B14F-4D97-AF65-F5344CB8AC3E}">
        <p14:creationId xmlns:p14="http://schemas.microsoft.com/office/powerpoint/2010/main" val="4066482545"/>
      </p:ext>
    </p:extLst>
  </p:cSld>
  <p:clrMapOvr>
    <a:masterClrMapping/>
  </p:clrMapOvr>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smtClean="0"/>
            </a:lvl1pPr>
          </a:lstStyle>
          <a:p>
            <a:pPr>
              <a:defRPr/>
            </a:pPr>
            <a:fld id="{D444C55D-97C6-445F-8D74-496CEB225C00}"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CA464821-B16C-439F-8108-ADC3AE8CF725}"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915659531"/>
      </p:ext>
    </p:extLst>
  </p:cSld>
  <p:clrMapOvr>
    <a:masterClrMapping/>
  </p:clrMapOvr>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smtClean="0"/>
            </a:lvl1pPr>
          </a:lstStyle>
          <a:p>
            <a:pPr>
              <a:defRPr/>
            </a:pPr>
            <a:fld id="{EB7A7A1D-9824-4AA7-BE64-1B0929C5B065}"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fontAlgn="base">
              <a:spcBef>
                <a:spcPct val="0"/>
              </a:spcBef>
              <a:spcAft>
                <a:spcPct val="0"/>
              </a:spcAft>
              <a:defRPr/>
            </a:pPr>
            <a:fld id="{3338735B-1439-4CBF-8CD6-37E5D91B44F2}"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3289764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1890826744"/>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fr-F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067374703"/>
      </p:ext>
    </p:extLst>
  </p:cSld>
  <p:clrMapOvr>
    <a:masterClrMapping/>
  </p:clrMapOvr>
  <p:transition spd="slow">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fr-F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133928470"/>
      </p:ext>
    </p:extLst>
  </p:cSld>
  <p:clrMapOvr>
    <a:masterClrMapping/>
  </p:clrMapOvr>
  <p:transition spd="slow">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fr-F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3570688122"/>
      </p:ext>
    </p:extLst>
  </p:cSld>
  <p:clrMapOvr>
    <a:masterClrMapping/>
  </p:clrMapOvr>
  <p:transition spd="slow">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16882937"/>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p>
            <a:fld id="{CCD92A8E-10EB-4722-BBC7-EBD3E69DE695}" type="datetime1">
              <a:rPr lang="fr-CA" smtClean="0"/>
              <a:pPr/>
              <a:t>2016-12-19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290956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3819299046"/>
      </p:ext>
    </p:extLst>
  </p:cSld>
  <p:clrMapOvr>
    <a:masterClrMapping/>
  </p:clrMapOvr>
  <p:transition spd="slow">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3468896371"/>
      </p:ext>
    </p:extLst>
  </p:cSld>
  <p:clrMapOvr>
    <a:masterClrMapping/>
  </p:clrMapOvr>
  <p:transition spd="slow">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530394091"/>
      </p:ext>
    </p:extLst>
  </p:cSld>
  <p:clrMapOvr>
    <a:masterClrMapping/>
  </p:clrMapOvr>
  <p:transition spd="slow">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fr-FR">
              <a:solidFill>
                <a:prstClr val="black">
                  <a:lumMod val="65000"/>
                  <a:lumOff val="35000"/>
                </a:prstClr>
              </a:solidFill>
            </a:endParaRPr>
          </a:p>
        </p:txBody>
      </p:sp>
    </p:spTree>
    <p:extLst>
      <p:ext uri="{BB962C8B-B14F-4D97-AF65-F5344CB8AC3E}">
        <p14:creationId xmlns:p14="http://schemas.microsoft.com/office/powerpoint/2010/main" val="18771763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664142158"/>
      </p:ext>
    </p:extLst>
  </p:cSld>
  <p:clrMapOvr>
    <a:masterClrMapping/>
  </p:clrMapOvr>
  <p:transition spd="slow">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491684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4269618025"/>
      </p:ext>
    </p:extLst>
  </p:cSld>
  <p:clrMapOvr>
    <a:masterClrMapping/>
  </p:clrMapOvr>
  <p:transition spd="slow">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fr-F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775290946"/>
      </p:ext>
    </p:extLst>
  </p:cSld>
  <p:clrMapOvr>
    <a:masterClrMapping/>
  </p:clrMapOvr>
  <p:transition spd="slow">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fr-F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1739118672"/>
      </p:ext>
    </p:extLst>
  </p:cSld>
  <p:clrMapOvr>
    <a:masterClrMapping/>
  </p:clrMapOvr>
  <p:transition spd="slow">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fr-F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2635106149"/>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FDB38-1747-448E-9F1C-AF3E698ACC06}" type="datetime1">
              <a:rPr lang="fr-CA" smtClean="0"/>
              <a:pPr/>
              <a:t>2016-12-19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2317687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1478352288"/>
      </p:ext>
    </p:extLst>
  </p:cSld>
  <p:clrMapOvr>
    <a:masterClrMapping/>
  </p:clrMapOvr>
  <p:transition spd="slow">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3376595612"/>
      </p:ext>
    </p:extLst>
  </p:cSld>
  <p:clrMapOvr>
    <a:masterClrMapping/>
  </p:clrMapOvr>
  <p:transition spd="slow">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1380663966"/>
      </p:ext>
    </p:extLst>
  </p:cSld>
  <p:clrMapOvr>
    <a:masterClrMapping/>
  </p:clrMapOvr>
  <p:transition spd="slow">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Tree>
    <p:extLst>
      <p:ext uri="{BB962C8B-B14F-4D97-AF65-F5344CB8AC3E}">
        <p14:creationId xmlns:p14="http://schemas.microsoft.com/office/powerpoint/2010/main" val="3408862647"/>
      </p:ext>
    </p:extLst>
  </p:cSld>
  <p:clrMapOvr>
    <a:masterClrMapping/>
  </p:clrMapOvr>
  <p:transition spd="slow">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fld id="{4106DE33-1D88-41E3-9CBA-A3F0A735F74F}"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49E6F842-ACD9-4A81-95CB-AD4BF85F65E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65253468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C417202D-7525-44D4-8B15-ED340D1A4E7D}"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A2361C3-A83A-4AA0-A5E8-ACD0ABFB9408}"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31318669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E8D14646-356A-4992-AC5F-249C94BEB7F3}"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861461B-87B4-4A05-B22B-C04892C6CAC9}"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68252758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fld id="{09DF50F1-5788-40DC-A2A1-FE34D3278A11}"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0ED6DC9E-F1B4-4DFA-A268-60882E70BD4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043805094"/>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fld id="{C815FA11-0CBA-46D3-ABD4-4B2CB481DC0D}" type="datetime1">
              <a:rPr lang="en-US">
                <a:solidFill>
                  <a:srgbClr val="62BCE9"/>
                </a:solidFill>
              </a:rPr>
              <a:pPr/>
              <a:t>12/19/2016</a:t>
            </a:fld>
            <a:endParaRPr lang="en-US">
              <a:solidFill>
                <a:srgbClr val="62BCE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9"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CC2FA666-E88A-444D-9E2F-F77FC8F9142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59240406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lvl1pPr>
              <a:defRPr/>
            </a:lvl1pPr>
          </a:lstStyle>
          <a:p>
            <a:fld id="{4598A613-C1F8-446B-AC0A-885C5A6424D2}" type="datetime1">
              <a:rPr lang="en-US">
                <a:solidFill>
                  <a:srgbClr val="62BCE9"/>
                </a:solidFill>
              </a:rPr>
              <a:pPr/>
              <a:t>12/19/2016</a:t>
            </a:fld>
            <a:endParaRPr lang="en-US">
              <a:solidFill>
                <a:srgbClr val="62BCE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EF69026-506A-4A01-86DE-5395834990C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0167658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p>
            <a:fld id="{A9B576BA-BCD9-4CAF-A917-ACE53DA25BDB}" type="datetime1">
              <a:rPr lang="fr-CA" smtClean="0"/>
              <a:pPr/>
              <a:t>2016-12-19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1176609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F33D20-EA32-4BCB-84C5-358239A8C24E}" type="datetime1">
              <a:rPr lang="en-US">
                <a:solidFill>
                  <a:srgbClr val="62BCE9"/>
                </a:solidFill>
              </a:rPr>
              <a:pPr/>
              <a:t>12/19/2016</a:t>
            </a:fld>
            <a:endParaRPr lang="en-US">
              <a:solidFill>
                <a:srgbClr val="62BCE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D3D1050F-333A-45B5-ABB7-61DF61564C13}"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309295944"/>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4"/>
          </p:nvPr>
        </p:nvSpPr>
        <p:spPr/>
        <p:txBody>
          <a:bodyPr/>
          <a:lstStyle>
            <a:lvl1pPr>
              <a:defRPr/>
            </a:lvl1pPr>
          </a:lstStyle>
          <a:p>
            <a:fld id="{A36B9086-FEBF-4BBB-B8E0-B72DA615D7B0}"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D5CBAB0-F5E8-4FA3-9EA1-EA4D3AC9AEF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23249446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7"/>
          <p:cNvSpPr>
            <a:spLocks noGrp="1"/>
          </p:cNvSpPr>
          <p:nvPr>
            <p:ph type="dt" sz="half" idx="10"/>
          </p:nvPr>
        </p:nvSpPr>
        <p:spPr/>
        <p:txBody>
          <a:bodyPr/>
          <a:lstStyle>
            <a:lvl1pPr>
              <a:defRPr/>
            </a:lvl1pPr>
          </a:lstStyle>
          <a:p>
            <a:fld id="{933C1266-9DB1-49D4-AFEA-B7897942E54E}" type="datetime1">
              <a:rPr lang="en-US">
                <a:solidFill>
                  <a:srgbClr val="62BCE9"/>
                </a:solidFill>
              </a:rPr>
              <a:pPr/>
              <a:t>12/19/2016</a:t>
            </a:fld>
            <a:endParaRPr lang="en-US">
              <a:solidFill>
                <a:srgbClr val="62BCE9"/>
              </a:solidFill>
            </a:endParaRPr>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95DA5B4-F896-4ECA-9BC8-A8FF0919E7F1}"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srgbClr val="62BCE9"/>
              </a:solidFill>
            </a:endParaRPr>
          </a:p>
        </p:txBody>
      </p:sp>
    </p:spTree>
    <p:extLst>
      <p:ext uri="{BB962C8B-B14F-4D97-AF65-F5344CB8AC3E}">
        <p14:creationId xmlns:p14="http://schemas.microsoft.com/office/powerpoint/2010/main" val="4062922901"/>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E026CEFB-99AD-495E-A366-5728EBE588A7}"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078170A-2F81-48B5-89A3-7BD66FFEA21C}"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471758201"/>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DC1A16BC-39A8-4D23-AF73-611918AA1172}"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F2691AB4-19E2-41CD-86A6-2E1D4B8B43B4}"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564037276"/>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fld id="{4106DE33-1D88-41E3-9CBA-A3F0A735F74F}"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49E6F842-ACD9-4A81-95CB-AD4BF85F65E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933338161"/>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C417202D-7525-44D4-8B15-ED340D1A4E7D}"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A2361C3-A83A-4AA0-A5E8-ACD0ABFB9408}"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16351657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E8D14646-356A-4992-AC5F-249C94BEB7F3}"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861461B-87B4-4A05-B22B-C04892C6CAC9}"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365597960"/>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fld id="{09DF50F1-5788-40DC-A2A1-FE34D3278A11}"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0ED6DC9E-F1B4-4DFA-A268-60882E70BD4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414930130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fld id="{C815FA11-0CBA-46D3-ABD4-4B2CB481DC0D}" type="datetime1">
              <a:rPr lang="en-US">
                <a:solidFill>
                  <a:srgbClr val="62BCE9"/>
                </a:solidFill>
              </a:rPr>
              <a:pPr/>
              <a:t>12/19/2016</a:t>
            </a:fld>
            <a:endParaRPr lang="en-US">
              <a:solidFill>
                <a:srgbClr val="62BCE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9"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CC2FA666-E88A-444D-9E2F-F77FC8F9142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37853345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p>
            <a:fld id="{0BC23271-3CEB-4331-B268-5F29D21329F0}" type="datetime1">
              <a:rPr lang="fr-CA" smtClean="0"/>
              <a:pPr/>
              <a:t>2016-12-19</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2911921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lvl1pPr>
              <a:defRPr/>
            </a:lvl1pPr>
          </a:lstStyle>
          <a:p>
            <a:fld id="{4598A613-C1F8-446B-AC0A-885C5A6424D2}" type="datetime1">
              <a:rPr lang="en-US">
                <a:solidFill>
                  <a:srgbClr val="62BCE9"/>
                </a:solidFill>
              </a:rPr>
              <a:pPr/>
              <a:t>12/19/2016</a:t>
            </a:fld>
            <a:endParaRPr lang="en-US">
              <a:solidFill>
                <a:srgbClr val="62BCE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EF69026-506A-4A01-86DE-5395834990C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534381882"/>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F33D20-EA32-4BCB-84C5-358239A8C24E}" type="datetime1">
              <a:rPr lang="en-US">
                <a:solidFill>
                  <a:srgbClr val="62BCE9"/>
                </a:solidFill>
              </a:rPr>
              <a:pPr/>
              <a:t>12/19/2016</a:t>
            </a:fld>
            <a:endParaRPr lang="en-US">
              <a:solidFill>
                <a:srgbClr val="62BCE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D3D1050F-333A-45B5-ABB7-61DF61564C13}"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746788037"/>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4"/>
          </p:nvPr>
        </p:nvSpPr>
        <p:spPr/>
        <p:txBody>
          <a:bodyPr/>
          <a:lstStyle>
            <a:lvl1pPr>
              <a:defRPr/>
            </a:lvl1pPr>
          </a:lstStyle>
          <a:p>
            <a:fld id="{A36B9086-FEBF-4BBB-B8E0-B72DA615D7B0}"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D5CBAB0-F5E8-4FA3-9EA1-EA4D3AC9AEF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33842137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7"/>
          <p:cNvSpPr>
            <a:spLocks noGrp="1"/>
          </p:cNvSpPr>
          <p:nvPr>
            <p:ph type="dt" sz="half" idx="10"/>
          </p:nvPr>
        </p:nvSpPr>
        <p:spPr/>
        <p:txBody>
          <a:bodyPr/>
          <a:lstStyle>
            <a:lvl1pPr>
              <a:defRPr/>
            </a:lvl1pPr>
          </a:lstStyle>
          <a:p>
            <a:fld id="{933C1266-9DB1-49D4-AFEA-B7897942E54E}" type="datetime1">
              <a:rPr lang="en-US">
                <a:solidFill>
                  <a:srgbClr val="62BCE9"/>
                </a:solidFill>
              </a:rPr>
              <a:pPr/>
              <a:t>12/19/2016</a:t>
            </a:fld>
            <a:endParaRPr lang="en-US">
              <a:solidFill>
                <a:srgbClr val="62BCE9"/>
              </a:solidFill>
            </a:endParaRPr>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95DA5B4-F896-4ECA-9BC8-A8FF0919E7F1}"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srgbClr val="62BCE9"/>
              </a:solidFill>
            </a:endParaRPr>
          </a:p>
        </p:txBody>
      </p:sp>
    </p:spTree>
    <p:extLst>
      <p:ext uri="{BB962C8B-B14F-4D97-AF65-F5344CB8AC3E}">
        <p14:creationId xmlns:p14="http://schemas.microsoft.com/office/powerpoint/2010/main" val="267013502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E026CEFB-99AD-495E-A366-5728EBE588A7}"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078170A-2F81-48B5-89A3-7BD66FFEA21C}"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721295683"/>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DC1A16BC-39A8-4D23-AF73-611918AA1172}"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F2691AB4-19E2-41CD-86A6-2E1D4B8B43B4}"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672384695"/>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E75CEC28-CA7F-45AC-BECB-D261CB9DA6AC}"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AC45AF4-D16A-4547-B4DE-0077FE848C86}"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668722117"/>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195E7DA7-44F5-429E-BDBB-348B7A848EA2}"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2703114-0FD5-4F7F-81E8-DB13AA898077}"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253686297"/>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E7F7F955-4F29-4FB1-915C-EE3BFB2A9962}"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EEEB4C1D-A125-44D6-83C2-060CA3588E5C}"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707721345"/>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pPr>
              <a:defRPr/>
            </a:pPr>
            <a:fld id="{D4BA4E4F-33ED-4870-A049-5E6F1C7ABA1C}" type="datetime1">
              <a:rPr lang="en-US">
                <a:solidFill>
                  <a:srgbClr val="62BCE9"/>
                </a:solidFill>
              </a:rPr>
              <a:pPr>
                <a:defRPr/>
              </a:pPr>
              <a:t>12/19/2016</a:t>
            </a:fld>
            <a:endParaRPr lang="en-US">
              <a:solidFill>
                <a:srgbClr val="62BCE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8CB85A37-D1B0-4B97-AE4F-B506263A7A5A}"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6463606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p>
            <a:fld id="{8D3F7214-8522-42F2-8D57-23DAF76436CD}" type="datetime1">
              <a:rPr lang="fr-CA" smtClean="0"/>
              <a:pPr/>
              <a:t>2016-12-19</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38872708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pPr>
              <a:defRPr/>
            </a:pPr>
            <a:fld id="{E759A5B2-E6B8-4FE4-A71A-293987103B20}" type="datetime1">
              <a:rPr lang="en-US">
                <a:solidFill>
                  <a:srgbClr val="62BCE9"/>
                </a:solidFill>
              </a:rPr>
              <a:pPr>
                <a:defRPr/>
              </a:pPr>
              <a:t>12/19/2016</a:t>
            </a:fld>
            <a:endParaRPr lang="en-US">
              <a:solidFill>
                <a:srgbClr val="62BCE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9"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C08653FF-32C8-45FC-BBA4-EDCD8BB3A58D}"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20373816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lvl1pPr>
              <a:defRPr/>
            </a:lvl1pPr>
          </a:lstStyle>
          <a:p>
            <a:pPr>
              <a:defRPr/>
            </a:pPr>
            <a:fld id="{96696818-4C65-4770-B39F-6FEDC05A22CD}" type="datetime1">
              <a:rPr lang="en-US">
                <a:solidFill>
                  <a:srgbClr val="62BCE9"/>
                </a:solidFill>
              </a:rPr>
              <a:pPr>
                <a:defRPr/>
              </a:pPr>
              <a:t>12/19/2016</a:t>
            </a:fld>
            <a:endParaRPr lang="en-US">
              <a:solidFill>
                <a:srgbClr val="62BCE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FBFBF629-08E1-489D-A248-E46A3C420D4E}"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45728235"/>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A499EB9-3172-4C65-943A-CEDBA9BCA607}" type="datetime1">
              <a:rPr lang="en-US">
                <a:solidFill>
                  <a:srgbClr val="62BCE9"/>
                </a:solidFill>
              </a:rPr>
              <a:pPr>
                <a:defRPr/>
              </a:pPr>
              <a:t>12/19/2016</a:t>
            </a:fld>
            <a:endParaRPr lang="en-US">
              <a:solidFill>
                <a:srgbClr val="62BCE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02F4924-8767-4954-89E8-A8E2DDB60B45}"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170033386"/>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4"/>
          </p:nvPr>
        </p:nvSpPr>
        <p:spPr/>
        <p:txBody>
          <a:bodyPr/>
          <a:lstStyle>
            <a:lvl1pPr>
              <a:defRPr/>
            </a:lvl1pPr>
          </a:lstStyle>
          <a:p>
            <a:pPr>
              <a:defRPr/>
            </a:pPr>
            <a:fld id="{7472A349-5DD3-4126-89A0-79820BA2B0E2}" type="datetime1">
              <a:rPr lang="en-US">
                <a:solidFill>
                  <a:srgbClr val="62BCE9"/>
                </a:solidFill>
              </a:rPr>
              <a:pPr>
                <a:defRPr/>
              </a:pPr>
              <a:t>12/19/2016</a:t>
            </a:fld>
            <a:endParaRPr lang="en-US">
              <a:solidFill>
                <a:srgbClr val="62BCE9"/>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5F50B0F-2DB4-43E6-85E2-0DCB556E202C}"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547510803"/>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7"/>
          <p:cNvSpPr>
            <a:spLocks noGrp="1"/>
          </p:cNvSpPr>
          <p:nvPr>
            <p:ph type="dt" sz="half" idx="10"/>
          </p:nvPr>
        </p:nvSpPr>
        <p:spPr/>
        <p:txBody>
          <a:bodyPr/>
          <a:lstStyle>
            <a:lvl1pPr>
              <a:defRPr/>
            </a:lvl1pPr>
          </a:lstStyle>
          <a:p>
            <a:pPr>
              <a:defRPr/>
            </a:pPr>
            <a:fld id="{C6CEA347-7C35-47F1-B074-85794809AB02}" type="datetime1">
              <a:rPr lang="en-US">
                <a:solidFill>
                  <a:srgbClr val="62BCE9"/>
                </a:solidFill>
              </a:rPr>
              <a:pPr>
                <a:defRPr/>
              </a:pPr>
              <a:t>12/19/2016</a:t>
            </a:fld>
            <a:endParaRPr lang="en-US">
              <a:solidFill>
                <a:srgbClr val="62BCE9"/>
              </a:solidFill>
            </a:endParaRPr>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8999465F-4A23-4833-B5C5-FCA3F63160D0}"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srgbClr val="62BCE9"/>
              </a:solidFill>
            </a:endParaRPr>
          </a:p>
        </p:txBody>
      </p:sp>
    </p:spTree>
    <p:extLst>
      <p:ext uri="{BB962C8B-B14F-4D97-AF65-F5344CB8AC3E}">
        <p14:creationId xmlns:p14="http://schemas.microsoft.com/office/powerpoint/2010/main" val="2655261654"/>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EF41E5A4-85D2-4044-A82C-69D7EA107DB9}"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6DCB336B-B597-4543-98A9-85327A9D3FFC}"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838823119"/>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532316BA-20B9-437C-91E6-6C1A087B355C}"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6251D35-498D-46D0-86DE-D76C2AA368AE}"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33269611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E75CEC28-CA7F-45AC-BECB-D261CB9DA6AC}"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AC45AF4-D16A-4547-B4DE-0077FE848C86}"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129194259"/>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195E7DA7-44F5-429E-BDBB-348B7A848EA2}"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2703114-0FD5-4F7F-81E8-DB13AA898077}"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15455909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E7F7F955-4F29-4FB1-915C-EE3BFB2A9962}"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EEEB4C1D-A125-44D6-83C2-060CA3588E5C}"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32094421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A2578-A481-4E0B-9380-055BFA2B67F0}" type="datetime1">
              <a:rPr lang="fr-CA" smtClean="0"/>
              <a:pPr/>
              <a:t>2016-12-19</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41498445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pPr>
              <a:defRPr/>
            </a:pPr>
            <a:fld id="{D4BA4E4F-33ED-4870-A049-5E6F1C7ABA1C}" type="datetime1">
              <a:rPr lang="en-US">
                <a:solidFill>
                  <a:srgbClr val="62BCE9"/>
                </a:solidFill>
              </a:rPr>
              <a:pPr>
                <a:defRPr/>
              </a:pPr>
              <a:t>12/19/2016</a:t>
            </a:fld>
            <a:endParaRPr lang="en-US">
              <a:solidFill>
                <a:srgbClr val="62BCE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8CB85A37-D1B0-4B97-AE4F-B506263A7A5A}"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017590618"/>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pPr>
              <a:defRPr/>
            </a:pPr>
            <a:fld id="{E759A5B2-E6B8-4FE4-A71A-293987103B20}" type="datetime1">
              <a:rPr lang="en-US">
                <a:solidFill>
                  <a:srgbClr val="62BCE9"/>
                </a:solidFill>
              </a:rPr>
              <a:pPr>
                <a:defRPr/>
              </a:pPr>
              <a:t>12/19/2016</a:t>
            </a:fld>
            <a:endParaRPr lang="en-US">
              <a:solidFill>
                <a:srgbClr val="62BCE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9"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C08653FF-32C8-45FC-BBA4-EDCD8BB3A58D}"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826788777"/>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lvl1pPr>
              <a:defRPr/>
            </a:lvl1pPr>
          </a:lstStyle>
          <a:p>
            <a:pPr>
              <a:defRPr/>
            </a:pPr>
            <a:fld id="{96696818-4C65-4770-B39F-6FEDC05A22CD}" type="datetime1">
              <a:rPr lang="en-US">
                <a:solidFill>
                  <a:srgbClr val="62BCE9"/>
                </a:solidFill>
              </a:rPr>
              <a:pPr>
                <a:defRPr/>
              </a:pPr>
              <a:t>12/19/2016</a:t>
            </a:fld>
            <a:endParaRPr lang="en-US">
              <a:solidFill>
                <a:srgbClr val="62BCE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FBFBF629-08E1-489D-A248-E46A3C420D4E}"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684978438"/>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A499EB9-3172-4C65-943A-CEDBA9BCA607}" type="datetime1">
              <a:rPr lang="en-US">
                <a:solidFill>
                  <a:srgbClr val="62BCE9"/>
                </a:solidFill>
              </a:rPr>
              <a:pPr>
                <a:defRPr/>
              </a:pPr>
              <a:t>12/19/2016</a:t>
            </a:fld>
            <a:endParaRPr lang="en-US">
              <a:solidFill>
                <a:srgbClr val="62BCE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02F4924-8767-4954-89E8-A8E2DDB60B45}"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993646263"/>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4"/>
          </p:nvPr>
        </p:nvSpPr>
        <p:spPr/>
        <p:txBody>
          <a:bodyPr/>
          <a:lstStyle>
            <a:lvl1pPr>
              <a:defRPr/>
            </a:lvl1pPr>
          </a:lstStyle>
          <a:p>
            <a:pPr>
              <a:defRPr/>
            </a:pPr>
            <a:fld id="{7472A349-5DD3-4126-89A0-79820BA2B0E2}" type="datetime1">
              <a:rPr lang="en-US">
                <a:solidFill>
                  <a:srgbClr val="62BCE9"/>
                </a:solidFill>
              </a:rPr>
              <a:pPr>
                <a:defRPr/>
              </a:pPr>
              <a:t>12/19/2016</a:t>
            </a:fld>
            <a:endParaRPr lang="en-US">
              <a:solidFill>
                <a:srgbClr val="62BCE9"/>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5F50B0F-2DB4-43E6-85E2-0DCB556E202C}"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897222563"/>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7"/>
          <p:cNvSpPr>
            <a:spLocks noGrp="1"/>
          </p:cNvSpPr>
          <p:nvPr>
            <p:ph type="dt" sz="half" idx="10"/>
          </p:nvPr>
        </p:nvSpPr>
        <p:spPr/>
        <p:txBody>
          <a:bodyPr/>
          <a:lstStyle>
            <a:lvl1pPr>
              <a:defRPr/>
            </a:lvl1pPr>
          </a:lstStyle>
          <a:p>
            <a:pPr>
              <a:defRPr/>
            </a:pPr>
            <a:fld id="{C6CEA347-7C35-47F1-B074-85794809AB02}" type="datetime1">
              <a:rPr lang="en-US">
                <a:solidFill>
                  <a:srgbClr val="62BCE9"/>
                </a:solidFill>
              </a:rPr>
              <a:pPr>
                <a:defRPr/>
              </a:pPr>
              <a:t>12/19/2016</a:t>
            </a:fld>
            <a:endParaRPr lang="en-US">
              <a:solidFill>
                <a:srgbClr val="62BCE9"/>
              </a:solidFill>
            </a:endParaRPr>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8999465F-4A23-4833-B5C5-FCA3F63160D0}"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srgbClr val="62BCE9"/>
              </a:solidFill>
            </a:endParaRPr>
          </a:p>
        </p:txBody>
      </p:sp>
    </p:spTree>
    <p:extLst>
      <p:ext uri="{BB962C8B-B14F-4D97-AF65-F5344CB8AC3E}">
        <p14:creationId xmlns:p14="http://schemas.microsoft.com/office/powerpoint/2010/main" val="2723031276"/>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EF41E5A4-85D2-4044-A82C-69D7EA107DB9}"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6DCB336B-B597-4543-98A9-85327A9D3FFC}"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773114521"/>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532316BA-20B9-437C-91E6-6C1A087B355C}" type="datetime1">
              <a:rPr lang="en-US">
                <a:solidFill>
                  <a:srgbClr val="62BCE9"/>
                </a:solidFill>
              </a:rPr>
              <a:pPr>
                <a:def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6251D35-498D-46D0-86DE-D76C2AA368AE}" type="slidenum">
              <a:rPr lang="en-US">
                <a:solidFill>
                  <a:prstClr val="black"/>
                </a:solidFill>
                <a:ea typeface="MS PGothic" panose="020B0600070205080204" pitchFamily="34" charset="-128"/>
              </a:rPr>
              <a:pPr fontAlgn="base">
                <a:spcBef>
                  <a:spcPct val="0"/>
                </a:spcBef>
                <a:spcAft>
                  <a:spcPct val="0"/>
                </a:spcAft>
                <a:defRPr/>
              </a:pPr>
              <a:t>‹#›</a:t>
            </a:fld>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265311424"/>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fld id="{4106DE33-1D88-41E3-9CBA-A3F0A735F74F}"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49E6F842-ACD9-4A81-95CB-AD4BF85F65E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809260491"/>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C417202D-7525-44D4-8B15-ED340D1A4E7D}"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A2361C3-A83A-4AA0-A5E8-ACD0ABFB9408}"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7762822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7A640-7A2E-460A-9C87-AF0CD1CD400A}" type="datetime1">
              <a:rPr lang="fr-CA" smtClean="0"/>
              <a:pPr/>
              <a:t>2016-12-19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4282442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E8D14646-356A-4992-AC5F-249C94BEB7F3}"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861461B-87B4-4A05-B22B-C04892C6CAC9}"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758353061"/>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fld id="{09DF50F1-5788-40DC-A2A1-FE34D3278A11}"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0ED6DC9E-F1B4-4DFA-A268-60882E70BD4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603518839"/>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fld id="{C815FA11-0CBA-46D3-ABD4-4B2CB481DC0D}" type="datetime1">
              <a:rPr lang="en-US">
                <a:solidFill>
                  <a:srgbClr val="62BCE9"/>
                </a:solidFill>
              </a:rPr>
              <a:pPr/>
              <a:t>12/19/2016</a:t>
            </a:fld>
            <a:endParaRPr lang="en-US">
              <a:solidFill>
                <a:srgbClr val="62BCE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9"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CC2FA666-E88A-444D-9E2F-F77FC8F9142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889876363"/>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lvl1pPr>
              <a:defRPr/>
            </a:lvl1pPr>
          </a:lstStyle>
          <a:p>
            <a:fld id="{4598A613-C1F8-446B-AC0A-885C5A6424D2}" type="datetime1">
              <a:rPr lang="en-US">
                <a:solidFill>
                  <a:srgbClr val="62BCE9"/>
                </a:solidFill>
              </a:rPr>
              <a:pPr/>
              <a:t>12/19/2016</a:t>
            </a:fld>
            <a:endParaRPr lang="en-US">
              <a:solidFill>
                <a:srgbClr val="62BCE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EF69026-506A-4A01-86DE-5395834990C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195221526"/>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F33D20-EA32-4BCB-84C5-358239A8C24E}" type="datetime1">
              <a:rPr lang="en-US">
                <a:solidFill>
                  <a:srgbClr val="62BCE9"/>
                </a:solidFill>
              </a:rPr>
              <a:pPr/>
              <a:t>12/19/2016</a:t>
            </a:fld>
            <a:endParaRPr lang="en-US">
              <a:solidFill>
                <a:srgbClr val="62BCE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D3D1050F-333A-45B5-ABB7-61DF61564C13}"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184007661"/>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4"/>
          </p:nvPr>
        </p:nvSpPr>
        <p:spPr/>
        <p:txBody>
          <a:bodyPr/>
          <a:lstStyle>
            <a:lvl1pPr>
              <a:defRPr/>
            </a:lvl1pPr>
          </a:lstStyle>
          <a:p>
            <a:fld id="{A36B9086-FEBF-4BBB-B8E0-B72DA615D7B0}"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D5CBAB0-F5E8-4FA3-9EA1-EA4D3AC9AEF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534539887"/>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7"/>
          <p:cNvSpPr>
            <a:spLocks noGrp="1"/>
          </p:cNvSpPr>
          <p:nvPr>
            <p:ph type="dt" sz="half" idx="10"/>
          </p:nvPr>
        </p:nvSpPr>
        <p:spPr/>
        <p:txBody>
          <a:bodyPr/>
          <a:lstStyle>
            <a:lvl1pPr>
              <a:defRPr/>
            </a:lvl1pPr>
          </a:lstStyle>
          <a:p>
            <a:fld id="{933C1266-9DB1-49D4-AFEA-B7897942E54E}" type="datetime1">
              <a:rPr lang="en-US">
                <a:solidFill>
                  <a:srgbClr val="62BCE9"/>
                </a:solidFill>
              </a:rPr>
              <a:pPr/>
              <a:t>12/19/2016</a:t>
            </a:fld>
            <a:endParaRPr lang="en-US">
              <a:solidFill>
                <a:srgbClr val="62BCE9"/>
              </a:solidFill>
            </a:endParaRPr>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95DA5B4-F896-4ECA-9BC8-A8FF0919E7F1}"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srgbClr val="62BCE9"/>
              </a:solidFill>
            </a:endParaRPr>
          </a:p>
        </p:txBody>
      </p:sp>
    </p:spTree>
    <p:extLst>
      <p:ext uri="{BB962C8B-B14F-4D97-AF65-F5344CB8AC3E}">
        <p14:creationId xmlns:p14="http://schemas.microsoft.com/office/powerpoint/2010/main" val="252254446"/>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E026CEFB-99AD-495E-A366-5728EBE588A7}"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078170A-2F81-48B5-89A3-7BD66FFEA21C}"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796929780"/>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DC1A16BC-39A8-4D23-AF73-611918AA1172}"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F2691AB4-19E2-41CD-86A6-2E1D4B8B43B4}"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235472075"/>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fld id="{4106DE33-1D88-41E3-9CBA-A3F0A735F74F}"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49E6F842-ACD9-4A81-95CB-AD4BF85F65E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6767697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B052F-8851-446C-95D4-F40218DAE21C}" type="datetime1">
              <a:rPr lang="fr-CA" smtClean="0"/>
              <a:pPr/>
              <a:t>2016-12-19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FB28064-046C-42DE-8A67-B36902C5E4B2}" type="slidenum">
              <a:rPr lang="fr-CA" smtClean="0"/>
              <a:pPr/>
              <a:t>‹#›</a:t>
            </a:fld>
            <a:endParaRPr lang="fr-CA"/>
          </a:p>
        </p:txBody>
      </p:sp>
    </p:spTree>
    <p:extLst>
      <p:ext uri="{BB962C8B-B14F-4D97-AF65-F5344CB8AC3E}">
        <p14:creationId xmlns:p14="http://schemas.microsoft.com/office/powerpoint/2010/main" val="9285448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C417202D-7525-44D4-8B15-ED340D1A4E7D}"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A2361C3-A83A-4AA0-A5E8-ACD0ABFB9408}"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634755905"/>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E8D14646-356A-4992-AC5F-249C94BEB7F3}"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861461B-87B4-4A05-B22B-C04892C6CAC9}"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899098462"/>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a:defRPr/>
            </a:lvl1pPr>
          </a:lstStyle>
          <a:p>
            <a:fld id="{09DF50F1-5788-40DC-A2A1-FE34D3278A11}"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0ED6DC9E-F1B4-4DFA-A268-60882E70BD40}"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103477207"/>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fld id="{C815FA11-0CBA-46D3-ABD4-4B2CB481DC0D}" type="datetime1">
              <a:rPr lang="en-US">
                <a:solidFill>
                  <a:srgbClr val="62BCE9"/>
                </a:solidFill>
              </a:rPr>
              <a:pPr/>
              <a:t>12/19/2016</a:t>
            </a:fld>
            <a:endParaRPr lang="en-US">
              <a:solidFill>
                <a:srgbClr val="62BCE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9" name="Slide Number Placeholder 8"/>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CC2FA666-E88A-444D-9E2F-F77FC8F9142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840996471"/>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lvl1pPr>
              <a:defRPr/>
            </a:lvl1pPr>
          </a:lstStyle>
          <a:p>
            <a:fld id="{4598A613-C1F8-446B-AC0A-885C5A6424D2}" type="datetime1">
              <a:rPr lang="en-US">
                <a:solidFill>
                  <a:srgbClr val="62BCE9"/>
                </a:solidFill>
              </a:rPr>
              <a:pPr/>
              <a:t>12/19/2016</a:t>
            </a:fld>
            <a:endParaRPr lang="en-US">
              <a:solidFill>
                <a:srgbClr val="62BCE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EF69026-506A-4A01-86DE-5395834990C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816588936"/>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F33D20-EA32-4BCB-84C5-358239A8C24E}" type="datetime1">
              <a:rPr lang="en-US">
                <a:solidFill>
                  <a:srgbClr val="62BCE9"/>
                </a:solidFill>
              </a:rPr>
              <a:pPr/>
              <a:t>12/19/2016</a:t>
            </a:fld>
            <a:endParaRPr lang="en-US">
              <a:solidFill>
                <a:srgbClr val="62BCE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D3D1050F-333A-45B5-ABB7-61DF61564C13}"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085113699"/>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4"/>
          </p:nvPr>
        </p:nvSpPr>
        <p:spPr/>
        <p:txBody>
          <a:bodyPr/>
          <a:lstStyle>
            <a:lvl1pPr>
              <a:defRPr/>
            </a:lvl1pPr>
          </a:lstStyle>
          <a:p>
            <a:fld id="{A36B9086-FEBF-4BBB-B8E0-B72DA615D7B0}" type="datetime1">
              <a:rPr lang="en-US">
                <a:solidFill>
                  <a:srgbClr val="62BCE9"/>
                </a:solidFill>
              </a:rPr>
              <a:pPr/>
              <a:t>12/19/2016</a:t>
            </a:fld>
            <a:endParaRPr lang="en-US">
              <a:solidFill>
                <a:srgbClr val="62BCE9"/>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srgbClr val="62BCE9"/>
              </a:solidFill>
            </a:endParaRP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D5CBAB0-F5E8-4FA3-9EA1-EA4D3AC9AEFF}"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738680397"/>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7"/>
          <p:cNvSpPr>
            <a:spLocks noGrp="1"/>
          </p:cNvSpPr>
          <p:nvPr>
            <p:ph type="dt" sz="half" idx="10"/>
          </p:nvPr>
        </p:nvSpPr>
        <p:spPr/>
        <p:txBody>
          <a:bodyPr/>
          <a:lstStyle>
            <a:lvl1pPr>
              <a:defRPr/>
            </a:lvl1pPr>
          </a:lstStyle>
          <a:p>
            <a:fld id="{933C1266-9DB1-49D4-AFEA-B7897942E54E}" type="datetime1">
              <a:rPr lang="en-US">
                <a:solidFill>
                  <a:srgbClr val="62BCE9"/>
                </a:solidFill>
              </a:rPr>
              <a:pPr/>
              <a:t>12/19/2016</a:t>
            </a:fld>
            <a:endParaRPr lang="en-US">
              <a:solidFill>
                <a:srgbClr val="62BCE9"/>
              </a:solidFill>
            </a:endParaRPr>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95DA5B4-F896-4ECA-9BC8-A8FF0919E7F1}"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
        <p:nvSpPr>
          <p:cNvPr id="7" name="Footer Placeholder 9"/>
          <p:cNvSpPr>
            <a:spLocks noGrp="1"/>
          </p:cNvSpPr>
          <p:nvPr>
            <p:ph type="ftr" sz="quarter" idx="12"/>
          </p:nvPr>
        </p:nvSpPr>
        <p:spPr/>
        <p:txBody>
          <a:bodyPr/>
          <a:lstStyle>
            <a:lvl1pPr>
              <a:defRPr/>
            </a:lvl1pPr>
          </a:lstStyle>
          <a:p>
            <a:pPr>
              <a:defRPr/>
            </a:pPr>
            <a:endParaRPr lang="en-US">
              <a:solidFill>
                <a:srgbClr val="62BCE9"/>
              </a:solidFill>
            </a:endParaRPr>
          </a:p>
        </p:txBody>
      </p:sp>
    </p:spTree>
    <p:extLst>
      <p:ext uri="{BB962C8B-B14F-4D97-AF65-F5344CB8AC3E}">
        <p14:creationId xmlns:p14="http://schemas.microsoft.com/office/powerpoint/2010/main" val="1597272834"/>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E026CEFB-99AD-495E-A366-5728EBE588A7}"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078170A-2F81-48B5-89A3-7BD66FFEA21C}"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2634015339"/>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DC1A16BC-39A8-4D23-AF73-611918AA1172}" type="datetime1">
              <a:rPr lang="en-US">
                <a:solidFill>
                  <a:srgbClr val="62BCE9"/>
                </a:solidFill>
              </a:rPr>
              <a:pPr/>
              <a:t>12/19/2016</a:t>
            </a:fld>
            <a:endParaRPr lang="en-US">
              <a:solidFill>
                <a:srgbClr val="62BCE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2BCE9"/>
              </a:solidFill>
            </a:endParaRP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F2691AB4-19E2-41CD-86A6-2E1D4B8B43B4}" type="slidenum">
              <a:rPr lang="en-US" smtClean="0">
                <a:solidFill>
                  <a:prstClr val="black"/>
                </a:solidFill>
                <a:ea typeface="MS PGothic" panose="020B0600070205080204" pitchFamily="34" charset="-128"/>
              </a:rPr>
              <a:pPr fontAlgn="base">
                <a:spcBef>
                  <a:spcPct val="0"/>
                </a:spcBef>
                <a:spcAft>
                  <a:spcPct val="0"/>
                </a:spcAft>
              </a:pPr>
              <a:t>‹#›</a:t>
            </a:fld>
            <a:endParaRPr lang="en-US"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785258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D1FAF-5CF4-40E3-BD32-856F60DA21EE}" type="datetime1">
              <a:rPr lang="fr-CA" smtClean="0"/>
              <a:pPr/>
              <a:t>2016-12-19</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064-046C-42DE-8A67-B36902C5E4B2}" type="slidenum">
              <a:rPr lang="fr-CA" smtClean="0"/>
              <a:pPr/>
              <a:t>‹#›</a:t>
            </a:fld>
            <a:endParaRPr lang="fr-CA"/>
          </a:p>
        </p:txBody>
      </p:sp>
    </p:spTree>
    <p:extLst>
      <p:ext uri="{BB962C8B-B14F-4D97-AF65-F5344CB8AC3E}">
        <p14:creationId xmlns:p14="http://schemas.microsoft.com/office/powerpoint/2010/main" val="3911805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solidFill>
                <a:srgbClr val="62BCE9"/>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defRPr>
            </a:lvl1pPr>
          </a:lstStyle>
          <a:p>
            <a:pPr fontAlgn="base">
              <a:spcBef>
                <a:spcPct val="0"/>
              </a:spcBef>
              <a:spcAft>
                <a:spcPct val="0"/>
              </a:spcAft>
            </a:pPr>
            <a:fld id="{26135C8C-128B-4D6D-AB5B-08A989B6A39E}" type="datetime1">
              <a:rPr lang="en-US" smtClean="0">
                <a:solidFill>
                  <a:srgbClr val="62BCE9"/>
                </a:solidFill>
                <a:ea typeface="MS PGothic" panose="020B0600070205080204" pitchFamily="34" charset="-128"/>
              </a:rPr>
              <a:pPr fontAlgn="base">
                <a:spcBef>
                  <a:spcPct val="0"/>
                </a:spcBef>
                <a:spcAft>
                  <a:spcPct val="0"/>
                </a:spcAft>
              </a:pPr>
              <a:t>12/19/2016</a:t>
            </a:fld>
            <a:endParaRPr lang="en-US" smtClean="0">
              <a:solidFill>
                <a:srgbClr val="62BCE9"/>
              </a:solidFill>
              <a:ea typeface="MS PGothic" panose="020B0600070205080204" pitchFamily="34" charset="-128"/>
            </a:endParaRPr>
          </a:p>
        </p:txBody>
      </p:sp>
      <p:pic>
        <p:nvPicPr>
          <p:cNvPr id="1032"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1375" y="5486400"/>
            <a:ext cx="684213" cy="720725"/>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4113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S PGothic"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004888" indent="-228600" algn="l" rtl="0" eaLnBrk="0" fontAlgn="base" hangingPunct="0">
        <a:spcBef>
          <a:spcPct val="20000"/>
        </a:spcBef>
        <a:spcAft>
          <a:spcPct val="0"/>
        </a:spcAft>
        <a:buClr>
          <a:srgbClr val="FFCC00"/>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279525" indent="-228600" algn="l" rtl="0" eaLnBrk="0" fontAlgn="base" hangingPunct="0">
        <a:spcBef>
          <a:spcPct val="20000"/>
        </a:spcBef>
        <a:spcAft>
          <a:spcPct val="0"/>
        </a:spcAft>
        <a:buClr>
          <a:srgbClr val="EB6615"/>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554163" indent="-228600" algn="l" rtl="0" eaLnBrk="0" fontAlgn="base" hangingPunct="0">
        <a:spcBef>
          <a:spcPct val="20000"/>
        </a:spcBef>
        <a:spcAft>
          <a:spcPct val="0"/>
        </a:spcAft>
        <a:buClr>
          <a:srgbClr val="C76402"/>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solidFill>
                <a:srgbClr val="62BCE9"/>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defRPr>
            </a:lvl1pPr>
          </a:lstStyle>
          <a:p>
            <a:pPr fontAlgn="base">
              <a:spcBef>
                <a:spcPct val="0"/>
              </a:spcBef>
              <a:spcAft>
                <a:spcPct val="0"/>
              </a:spcAft>
            </a:pPr>
            <a:fld id="{26135C8C-128B-4D6D-AB5B-08A989B6A39E}" type="datetime1">
              <a:rPr lang="en-US" smtClean="0">
                <a:solidFill>
                  <a:srgbClr val="62BCE9"/>
                </a:solidFill>
                <a:ea typeface="MS PGothic" panose="020B0600070205080204" pitchFamily="34" charset="-128"/>
              </a:rPr>
              <a:pPr fontAlgn="base">
                <a:spcBef>
                  <a:spcPct val="0"/>
                </a:spcBef>
                <a:spcAft>
                  <a:spcPct val="0"/>
                </a:spcAft>
              </a:pPr>
              <a:t>12/19/2016</a:t>
            </a:fld>
            <a:endParaRPr lang="en-US" smtClean="0">
              <a:solidFill>
                <a:srgbClr val="62BCE9"/>
              </a:solidFill>
              <a:ea typeface="MS PGothic" panose="020B0600070205080204" pitchFamily="34" charset="-128"/>
            </a:endParaRPr>
          </a:p>
        </p:txBody>
      </p:sp>
      <p:pic>
        <p:nvPicPr>
          <p:cNvPr id="1032"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1375" y="5486400"/>
            <a:ext cx="684213" cy="720725"/>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6798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S PGothic"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004888" indent="-228600" algn="l" rtl="0" eaLnBrk="0" fontAlgn="base" hangingPunct="0">
        <a:spcBef>
          <a:spcPct val="20000"/>
        </a:spcBef>
        <a:spcAft>
          <a:spcPct val="0"/>
        </a:spcAft>
        <a:buClr>
          <a:srgbClr val="FFCC00"/>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279525" indent="-228600" algn="l" rtl="0" eaLnBrk="0" fontAlgn="base" hangingPunct="0">
        <a:spcBef>
          <a:spcPct val="20000"/>
        </a:spcBef>
        <a:spcAft>
          <a:spcPct val="0"/>
        </a:spcAft>
        <a:buClr>
          <a:srgbClr val="EB6615"/>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554163" indent="-228600" algn="l" rtl="0" eaLnBrk="0" fontAlgn="base" hangingPunct="0">
        <a:spcBef>
          <a:spcPct val="20000"/>
        </a:spcBef>
        <a:spcAft>
          <a:spcPct val="0"/>
        </a:spcAft>
        <a:buClr>
          <a:srgbClr val="C76402"/>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solidFill>
                <a:srgbClr val="62BCE9"/>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defRPr>
            </a:lvl1pPr>
          </a:lstStyle>
          <a:p>
            <a:pPr fontAlgn="base">
              <a:spcBef>
                <a:spcPct val="0"/>
              </a:spcBef>
              <a:spcAft>
                <a:spcPct val="0"/>
              </a:spcAft>
              <a:defRPr/>
            </a:pPr>
            <a:fld id="{80C24E7D-E9CB-480A-B800-BA8A878D6BB4}" type="datetime1">
              <a:rPr lang="en-US">
                <a:solidFill>
                  <a:srgbClr val="62BCE9"/>
                </a:solidFill>
                <a:ea typeface="MS PGothic" panose="020B0600070205080204" pitchFamily="34" charset="-128"/>
              </a:rPr>
              <a:pPr fontAlgn="base">
                <a:spcBef>
                  <a:spcPct val="0"/>
                </a:spcBef>
                <a:spcAft>
                  <a:spcPct val="0"/>
                </a:spcAft>
                <a:defRPr/>
              </a:pPr>
              <a:t>12/19/2016</a:t>
            </a:fld>
            <a:endParaRPr lang="en-US">
              <a:solidFill>
                <a:srgbClr val="62BCE9"/>
              </a:solidFill>
              <a:ea typeface="MS PGothic" panose="020B0600070205080204" pitchFamily="34" charset="-128"/>
            </a:endParaRPr>
          </a:p>
        </p:txBody>
      </p:sp>
      <p:pic>
        <p:nvPicPr>
          <p:cNvPr id="1032"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1375" y="5486400"/>
            <a:ext cx="684213" cy="720725"/>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3102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ＭＳ Ｐゴシック"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FFCC00"/>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EB6615"/>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C76402"/>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solidFill>
                <a:srgbClr val="62BCE9"/>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chemeClr val="bg2"/>
                </a:solidFill>
              </a:defRPr>
            </a:lvl1pPr>
          </a:lstStyle>
          <a:p>
            <a:pPr fontAlgn="base">
              <a:spcBef>
                <a:spcPct val="0"/>
              </a:spcBef>
              <a:spcAft>
                <a:spcPct val="0"/>
              </a:spcAft>
              <a:defRPr/>
            </a:pPr>
            <a:fld id="{A72426B9-979F-4AFC-BAEF-1B0A0DABF86A}" type="datetime1">
              <a:rPr lang="en-US">
                <a:solidFill>
                  <a:srgbClr val="62BCE9"/>
                </a:solidFill>
                <a:ea typeface="MS PGothic" panose="020B0600070205080204" pitchFamily="34" charset="-128"/>
              </a:rPr>
              <a:pPr fontAlgn="base">
                <a:spcBef>
                  <a:spcPct val="0"/>
                </a:spcBef>
                <a:spcAft>
                  <a:spcPct val="0"/>
                </a:spcAft>
                <a:defRPr/>
              </a:pPr>
              <a:t>12/19/2016</a:t>
            </a:fld>
            <a:endParaRPr lang="en-US">
              <a:solidFill>
                <a:srgbClr val="62BCE9"/>
              </a:solidFill>
              <a:ea typeface="MS PGothic" panose="020B0600070205080204" pitchFamily="34" charset="-128"/>
            </a:endParaRPr>
          </a:p>
        </p:txBody>
      </p:sp>
      <p:pic>
        <p:nvPicPr>
          <p:cNvPr id="1032"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1375" y="5486400"/>
            <a:ext cx="684213" cy="720725"/>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71934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ＭＳ Ｐゴシック"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FFCC00"/>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EB6615"/>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C76402"/>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7820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9292A6D-CC07-449F-A7DC-72A6B7A99338}" type="datetimeFigureOut">
              <a:rPr lang="fr-FR" smtClean="0">
                <a:solidFill>
                  <a:prstClr val="black">
                    <a:lumMod val="65000"/>
                    <a:lumOff val="35000"/>
                  </a:prstClr>
                </a:solidFill>
              </a:rPr>
              <a:pPr/>
              <a:t>19/12/2016</a:t>
            </a:fld>
            <a:endParaRPr lang="fr-FR">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31E68BB-D155-4FA4-8B31-0D0DDE678201}" type="slidenum">
              <a:rPr lang="fr-FR" smtClean="0">
                <a:solidFill>
                  <a:prstClr val="black">
                    <a:lumMod val="65000"/>
                    <a:lumOff val="35000"/>
                  </a:prstClr>
                </a:solidFill>
              </a:rPr>
              <a:pPr/>
              <a:t>‹#›</a:t>
            </a:fld>
            <a:endParaRPr lang="fr-FR">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5850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d"/>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solidFill>
                <a:srgbClr val="62BCE9"/>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defRPr>
            </a:lvl1pPr>
          </a:lstStyle>
          <a:p>
            <a:pPr fontAlgn="base">
              <a:spcBef>
                <a:spcPct val="0"/>
              </a:spcBef>
              <a:spcAft>
                <a:spcPct val="0"/>
              </a:spcAft>
            </a:pPr>
            <a:fld id="{26135C8C-128B-4D6D-AB5B-08A989B6A39E}" type="datetime1">
              <a:rPr lang="en-US" smtClean="0">
                <a:solidFill>
                  <a:srgbClr val="62BCE9"/>
                </a:solidFill>
                <a:ea typeface="MS PGothic" panose="020B0600070205080204" pitchFamily="34" charset="-128"/>
              </a:rPr>
              <a:pPr fontAlgn="base">
                <a:spcBef>
                  <a:spcPct val="0"/>
                </a:spcBef>
                <a:spcAft>
                  <a:spcPct val="0"/>
                </a:spcAft>
              </a:pPr>
              <a:t>12/19/2016</a:t>
            </a:fld>
            <a:endParaRPr lang="en-US" smtClean="0">
              <a:solidFill>
                <a:srgbClr val="62BCE9"/>
              </a:solidFill>
              <a:ea typeface="MS PGothic" panose="020B0600070205080204" pitchFamily="34" charset="-128"/>
            </a:endParaRPr>
          </a:p>
        </p:txBody>
      </p:sp>
      <p:pic>
        <p:nvPicPr>
          <p:cNvPr id="1032"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1375" y="5486400"/>
            <a:ext cx="684213" cy="720725"/>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344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S PGothic"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004888" indent="-228600" algn="l" rtl="0" eaLnBrk="0" fontAlgn="base" hangingPunct="0">
        <a:spcBef>
          <a:spcPct val="20000"/>
        </a:spcBef>
        <a:spcAft>
          <a:spcPct val="0"/>
        </a:spcAft>
        <a:buClr>
          <a:srgbClr val="FFCC00"/>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279525" indent="-228600" algn="l" rtl="0" eaLnBrk="0" fontAlgn="base" hangingPunct="0">
        <a:spcBef>
          <a:spcPct val="20000"/>
        </a:spcBef>
        <a:spcAft>
          <a:spcPct val="0"/>
        </a:spcAft>
        <a:buClr>
          <a:srgbClr val="EB6615"/>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554163" indent="-228600" algn="l" rtl="0" eaLnBrk="0" fontAlgn="base" hangingPunct="0">
        <a:spcBef>
          <a:spcPct val="20000"/>
        </a:spcBef>
        <a:spcAft>
          <a:spcPct val="0"/>
        </a:spcAft>
        <a:buClr>
          <a:srgbClr val="C76402"/>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solidFill>
                <a:srgbClr val="62BCE9"/>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defRPr>
            </a:lvl1pPr>
          </a:lstStyle>
          <a:p>
            <a:pPr fontAlgn="base">
              <a:spcBef>
                <a:spcPct val="0"/>
              </a:spcBef>
              <a:spcAft>
                <a:spcPct val="0"/>
              </a:spcAft>
            </a:pPr>
            <a:fld id="{26135C8C-128B-4D6D-AB5B-08A989B6A39E}" type="datetime1">
              <a:rPr lang="en-US" smtClean="0">
                <a:solidFill>
                  <a:srgbClr val="62BCE9"/>
                </a:solidFill>
                <a:ea typeface="MS PGothic" panose="020B0600070205080204" pitchFamily="34" charset="-128"/>
              </a:rPr>
              <a:pPr fontAlgn="base">
                <a:spcBef>
                  <a:spcPct val="0"/>
                </a:spcBef>
                <a:spcAft>
                  <a:spcPct val="0"/>
                </a:spcAft>
              </a:pPr>
              <a:t>12/19/2016</a:t>
            </a:fld>
            <a:endParaRPr lang="en-US" smtClean="0">
              <a:solidFill>
                <a:srgbClr val="62BCE9"/>
              </a:solidFill>
              <a:ea typeface="MS PGothic" panose="020B0600070205080204" pitchFamily="34" charset="-128"/>
            </a:endParaRPr>
          </a:p>
        </p:txBody>
      </p:sp>
      <p:pic>
        <p:nvPicPr>
          <p:cNvPr id="1032"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1375" y="5486400"/>
            <a:ext cx="684213" cy="720725"/>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8917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S PGothic"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004888" indent="-228600" algn="l" rtl="0" eaLnBrk="0" fontAlgn="base" hangingPunct="0">
        <a:spcBef>
          <a:spcPct val="20000"/>
        </a:spcBef>
        <a:spcAft>
          <a:spcPct val="0"/>
        </a:spcAft>
        <a:buClr>
          <a:srgbClr val="FFCC00"/>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279525" indent="-228600" algn="l" rtl="0" eaLnBrk="0" fontAlgn="base" hangingPunct="0">
        <a:spcBef>
          <a:spcPct val="20000"/>
        </a:spcBef>
        <a:spcAft>
          <a:spcPct val="0"/>
        </a:spcAft>
        <a:buClr>
          <a:srgbClr val="EB6615"/>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554163" indent="-228600" algn="l" rtl="0" eaLnBrk="0" fontAlgn="base" hangingPunct="0">
        <a:spcBef>
          <a:spcPct val="20000"/>
        </a:spcBef>
        <a:spcAft>
          <a:spcPct val="0"/>
        </a:spcAft>
        <a:buClr>
          <a:srgbClr val="C76402"/>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solidFill>
                <a:srgbClr val="62BCE9"/>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defRPr>
            </a:lvl1pPr>
          </a:lstStyle>
          <a:p>
            <a:pPr fontAlgn="base">
              <a:spcBef>
                <a:spcPct val="0"/>
              </a:spcBef>
              <a:spcAft>
                <a:spcPct val="0"/>
              </a:spcAft>
              <a:defRPr/>
            </a:pPr>
            <a:fld id="{770873AE-430F-4193-81F8-FA38BB7F80F8}" type="datetime1">
              <a:rPr lang="en-US">
                <a:solidFill>
                  <a:srgbClr val="62BCE9"/>
                </a:solidFill>
                <a:ea typeface="MS PGothic" panose="020B0600070205080204" pitchFamily="34" charset="-128"/>
              </a:rPr>
              <a:pPr fontAlgn="base">
                <a:spcBef>
                  <a:spcPct val="0"/>
                </a:spcBef>
                <a:spcAft>
                  <a:spcPct val="0"/>
                </a:spcAft>
                <a:defRPr/>
              </a:pPr>
              <a:t>12/19/2016</a:t>
            </a:fld>
            <a:endParaRPr lang="en-US">
              <a:solidFill>
                <a:srgbClr val="62BCE9"/>
              </a:solidFill>
              <a:ea typeface="MS PGothic" panose="020B0600070205080204" pitchFamily="34" charset="-128"/>
            </a:endParaRPr>
          </a:p>
        </p:txBody>
      </p:sp>
      <p:pic>
        <p:nvPicPr>
          <p:cNvPr id="1032"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1375" y="5486400"/>
            <a:ext cx="684213" cy="720725"/>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2864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ＭＳ Ｐゴシック"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FFCC00"/>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EB6615"/>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C76402"/>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solidFill>
                <a:srgbClr val="62BCE9"/>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defRPr>
            </a:lvl1pPr>
          </a:lstStyle>
          <a:p>
            <a:pPr fontAlgn="base">
              <a:spcBef>
                <a:spcPct val="0"/>
              </a:spcBef>
              <a:spcAft>
                <a:spcPct val="0"/>
              </a:spcAft>
              <a:defRPr/>
            </a:pPr>
            <a:fld id="{770873AE-430F-4193-81F8-FA38BB7F80F8}" type="datetime1">
              <a:rPr lang="en-US">
                <a:solidFill>
                  <a:srgbClr val="62BCE9"/>
                </a:solidFill>
                <a:ea typeface="MS PGothic" panose="020B0600070205080204" pitchFamily="34" charset="-128"/>
              </a:rPr>
              <a:pPr fontAlgn="base">
                <a:spcBef>
                  <a:spcPct val="0"/>
                </a:spcBef>
                <a:spcAft>
                  <a:spcPct val="0"/>
                </a:spcAft>
                <a:defRPr/>
              </a:pPr>
              <a:t>12/19/2016</a:t>
            </a:fld>
            <a:endParaRPr lang="en-US">
              <a:solidFill>
                <a:srgbClr val="62BCE9"/>
              </a:solidFill>
              <a:ea typeface="MS PGothic" panose="020B0600070205080204" pitchFamily="34" charset="-128"/>
            </a:endParaRPr>
          </a:p>
        </p:txBody>
      </p:sp>
      <p:pic>
        <p:nvPicPr>
          <p:cNvPr id="1032"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1375" y="5486400"/>
            <a:ext cx="684213" cy="720725"/>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1602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ＭＳ Ｐゴシック"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FFCC00"/>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EB6615"/>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C76402"/>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solidFill>
                <a:srgbClr val="62BCE9"/>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defRPr>
            </a:lvl1pPr>
          </a:lstStyle>
          <a:p>
            <a:pPr fontAlgn="base">
              <a:spcBef>
                <a:spcPct val="0"/>
              </a:spcBef>
              <a:spcAft>
                <a:spcPct val="0"/>
              </a:spcAft>
            </a:pPr>
            <a:fld id="{26135C8C-128B-4D6D-AB5B-08A989B6A39E}" type="datetime1">
              <a:rPr lang="en-US" smtClean="0">
                <a:solidFill>
                  <a:srgbClr val="62BCE9"/>
                </a:solidFill>
                <a:ea typeface="MS PGothic" panose="020B0600070205080204" pitchFamily="34" charset="-128"/>
              </a:rPr>
              <a:pPr fontAlgn="base">
                <a:spcBef>
                  <a:spcPct val="0"/>
                </a:spcBef>
                <a:spcAft>
                  <a:spcPct val="0"/>
                </a:spcAft>
              </a:pPr>
              <a:t>12/19/2016</a:t>
            </a:fld>
            <a:endParaRPr lang="en-US" smtClean="0">
              <a:solidFill>
                <a:srgbClr val="62BCE9"/>
              </a:solidFill>
              <a:ea typeface="MS PGothic" panose="020B0600070205080204" pitchFamily="34" charset="-128"/>
            </a:endParaRPr>
          </a:p>
        </p:txBody>
      </p:sp>
      <p:pic>
        <p:nvPicPr>
          <p:cNvPr id="1032"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1375" y="5486400"/>
            <a:ext cx="684213" cy="720725"/>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699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S PGothic"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004888" indent="-228600" algn="l" rtl="0" eaLnBrk="0" fontAlgn="base" hangingPunct="0">
        <a:spcBef>
          <a:spcPct val="20000"/>
        </a:spcBef>
        <a:spcAft>
          <a:spcPct val="0"/>
        </a:spcAft>
        <a:buClr>
          <a:srgbClr val="FFCC00"/>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279525" indent="-228600" algn="l" rtl="0" eaLnBrk="0" fontAlgn="base" hangingPunct="0">
        <a:spcBef>
          <a:spcPct val="20000"/>
        </a:spcBef>
        <a:spcAft>
          <a:spcPct val="0"/>
        </a:spcAft>
        <a:buClr>
          <a:srgbClr val="EB6615"/>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554163" indent="-228600" algn="l" rtl="0" eaLnBrk="0" fontAlgn="base" hangingPunct="0">
        <a:spcBef>
          <a:spcPct val="20000"/>
        </a:spcBef>
        <a:spcAft>
          <a:spcPct val="0"/>
        </a:spcAft>
        <a:buClr>
          <a:srgbClr val="C76402"/>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solidFill>
                <a:srgbClr val="62BCE9"/>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defRPr>
            </a:lvl1pPr>
          </a:lstStyle>
          <a:p>
            <a:pPr fontAlgn="base">
              <a:spcBef>
                <a:spcPct val="0"/>
              </a:spcBef>
              <a:spcAft>
                <a:spcPct val="0"/>
              </a:spcAft>
            </a:pPr>
            <a:fld id="{26135C8C-128B-4D6D-AB5B-08A989B6A39E}" type="datetime1">
              <a:rPr lang="en-US" smtClean="0">
                <a:solidFill>
                  <a:srgbClr val="62BCE9"/>
                </a:solidFill>
                <a:ea typeface="MS PGothic" panose="020B0600070205080204" pitchFamily="34" charset="-128"/>
              </a:rPr>
              <a:pPr fontAlgn="base">
                <a:spcBef>
                  <a:spcPct val="0"/>
                </a:spcBef>
                <a:spcAft>
                  <a:spcPct val="0"/>
                </a:spcAft>
              </a:pPr>
              <a:t>12/19/2016</a:t>
            </a:fld>
            <a:endParaRPr lang="en-US" smtClean="0">
              <a:solidFill>
                <a:srgbClr val="62BCE9"/>
              </a:solidFill>
              <a:ea typeface="MS PGothic" panose="020B0600070205080204" pitchFamily="34" charset="-128"/>
            </a:endParaRPr>
          </a:p>
        </p:txBody>
      </p:sp>
      <p:pic>
        <p:nvPicPr>
          <p:cNvPr id="1032"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61375" y="5486400"/>
            <a:ext cx="684213" cy="720725"/>
          </a:xfrm>
          <a:prstGeom prst="rect">
            <a:avLst/>
          </a:prstGeom>
          <a:noFill/>
          <a:ln>
            <a:noFill/>
          </a:ln>
          <a:extLst>
            <a:ext uri="{909E8E84-426E-40DD-AFC4-6F175D3DCCD1}">
              <a14:hiddenFill xmlns:a14="http://schemas.microsoft.com/office/drawing/2010/main">
                <a:solidFill>
                  <a:srgbClr val="FFFFFF">
                    <a:alpha val="549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5371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MS PGothic"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S PGothic"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004888" indent="-228600" algn="l" rtl="0" eaLnBrk="0" fontAlgn="base" hangingPunct="0">
        <a:spcBef>
          <a:spcPct val="20000"/>
        </a:spcBef>
        <a:spcAft>
          <a:spcPct val="0"/>
        </a:spcAft>
        <a:buClr>
          <a:srgbClr val="FFCC00"/>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279525" indent="-228600" algn="l" rtl="0" eaLnBrk="0" fontAlgn="base" hangingPunct="0">
        <a:spcBef>
          <a:spcPct val="20000"/>
        </a:spcBef>
        <a:spcAft>
          <a:spcPct val="0"/>
        </a:spcAft>
        <a:buClr>
          <a:srgbClr val="EB6615"/>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554163" indent="-228600" algn="l" rtl="0" eaLnBrk="0" fontAlgn="base" hangingPunct="0">
        <a:spcBef>
          <a:spcPct val="20000"/>
        </a:spcBef>
        <a:spcAft>
          <a:spcPct val="0"/>
        </a:spcAft>
        <a:buClr>
          <a:srgbClr val="C76402"/>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9.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601" y="1484784"/>
            <a:ext cx="8424936" cy="965969"/>
          </a:xfrm>
        </p:spPr>
        <p:txBody>
          <a:bodyPr>
            <a:normAutofit fontScale="90000"/>
          </a:bodyPr>
          <a:lstStyle/>
          <a:p>
            <a:pPr>
              <a:defRPr/>
            </a:pPr>
            <a:r>
              <a:rPr lang="fr-FR" b="1" dirty="0">
                <a:latin typeface="Tahoma" pitchFamily="34" charset="0"/>
              </a:rPr>
              <a:t/>
            </a:r>
            <a:br>
              <a:rPr lang="fr-FR" b="1" dirty="0">
                <a:latin typeface="Tahoma" pitchFamily="34" charset="0"/>
              </a:rPr>
            </a:br>
            <a:r>
              <a:rPr lang="en-US" sz="3100" b="1" dirty="0" smtClean="0">
                <a:latin typeface="Arial Narrow" pitchFamily="34" charset="0"/>
              </a:rPr>
              <a:t>Institute of Demographic Training and Research (IFORD)</a:t>
            </a:r>
            <a:br>
              <a:rPr lang="en-US" sz="3100" b="1" dirty="0" smtClean="0">
                <a:latin typeface="Arial Narrow" pitchFamily="34" charset="0"/>
              </a:rPr>
            </a:br>
            <a:r>
              <a:rPr lang="en-US" sz="2700" u="sng" dirty="0" smtClean="0">
                <a:solidFill>
                  <a:schemeClr val="accent2">
                    <a:lumMod val="60000"/>
                    <a:lumOff val="40000"/>
                  </a:schemeClr>
                </a:solidFill>
                <a:latin typeface="Bauhaus 93" pitchFamily="82" charset="0"/>
              </a:rPr>
              <a:t>Laureate of the United Nations 2011 Population Award</a:t>
            </a:r>
            <a:r>
              <a:rPr lang="fr-FR" dirty="0">
                <a:solidFill>
                  <a:schemeClr val="accent2">
                    <a:lumMod val="60000"/>
                    <a:lumOff val="40000"/>
                  </a:schemeClr>
                </a:solidFill>
                <a:latin typeface="Bauhaus 93" pitchFamily="82" charset="0"/>
              </a:rPr>
              <a:t/>
            </a:r>
            <a:br>
              <a:rPr lang="fr-FR" dirty="0">
                <a:solidFill>
                  <a:schemeClr val="accent2">
                    <a:lumMod val="60000"/>
                    <a:lumOff val="40000"/>
                  </a:schemeClr>
                </a:solidFill>
                <a:latin typeface="Bauhaus 93" pitchFamily="82" charset="0"/>
              </a:rPr>
            </a:br>
            <a:endParaRPr lang="fr-CA" dirty="0"/>
          </a:p>
        </p:txBody>
      </p:sp>
      <p:sp>
        <p:nvSpPr>
          <p:cNvPr id="10" name="TextBox 9"/>
          <p:cNvSpPr txBox="1"/>
          <p:nvPr/>
        </p:nvSpPr>
        <p:spPr>
          <a:xfrm>
            <a:off x="827584" y="476672"/>
            <a:ext cx="3024336" cy="646331"/>
          </a:xfrm>
          <a:prstGeom prst="rect">
            <a:avLst/>
          </a:prstGeom>
          <a:noFill/>
        </p:spPr>
        <p:txBody>
          <a:bodyPr wrap="square" rtlCol="0">
            <a:spAutoFit/>
          </a:bodyPr>
          <a:lstStyle/>
          <a:p>
            <a:r>
              <a:rPr lang="en-US" b="1" dirty="0" smtClean="0">
                <a:latin typeface="Tahoma" pitchFamily="34" charset="0"/>
              </a:rPr>
              <a:t>Intergovernmental Organization</a:t>
            </a:r>
            <a:endParaRPr lang="en-US" b="1" dirty="0">
              <a:latin typeface="Tahoma" pitchFamily="34" charset="0"/>
            </a:endParaRPr>
          </a:p>
        </p:txBody>
      </p:sp>
      <p:pic>
        <p:nvPicPr>
          <p:cNvPr id="11" name="Picture 6" descr="Logo_IFORD_En_Bleu"/>
          <p:cNvPicPr>
            <a:picLocks noChangeAspect="1" noChangeArrowheads="1"/>
          </p:cNvPicPr>
          <p:nvPr/>
        </p:nvPicPr>
        <p:blipFill>
          <a:blip r:embed="rId2" cstate="print"/>
          <a:srcRect l="11215" t="11575" r="4672" b="16077"/>
          <a:stretch>
            <a:fillRect/>
          </a:stretch>
        </p:blipFill>
        <p:spPr bwMode="auto">
          <a:xfrm>
            <a:off x="4008438" y="305460"/>
            <a:ext cx="1211262" cy="1081088"/>
          </a:xfrm>
          <a:prstGeom prst="rect">
            <a:avLst/>
          </a:prstGeom>
          <a:noFill/>
          <a:ln w="9525">
            <a:noFill/>
            <a:miter lim="800000"/>
            <a:headEnd/>
            <a:tailEnd/>
          </a:ln>
        </p:spPr>
      </p:pic>
      <p:sp>
        <p:nvSpPr>
          <p:cNvPr id="12" name="Rectangle 11"/>
          <p:cNvSpPr/>
          <p:nvPr/>
        </p:nvSpPr>
        <p:spPr>
          <a:xfrm>
            <a:off x="5580112" y="615171"/>
            <a:ext cx="3029997" cy="369332"/>
          </a:xfrm>
          <a:prstGeom prst="rect">
            <a:avLst/>
          </a:prstGeom>
        </p:spPr>
        <p:txBody>
          <a:bodyPr wrap="none">
            <a:spAutoFit/>
          </a:bodyPr>
          <a:lstStyle/>
          <a:p>
            <a:r>
              <a:rPr lang="en-US" b="1" dirty="0" smtClean="0">
                <a:latin typeface="Tahoma" pitchFamily="34" charset="0"/>
              </a:rPr>
              <a:t>University of Yaoundé II</a:t>
            </a:r>
            <a:endParaRPr lang="en-US" b="1" dirty="0">
              <a:latin typeface="Tahoma" pitchFamily="34" charset="0"/>
            </a:endParaRPr>
          </a:p>
        </p:txBody>
      </p:sp>
      <p:sp>
        <p:nvSpPr>
          <p:cNvPr id="13" name="Slide Number Placeholder 12"/>
          <p:cNvSpPr>
            <a:spLocks noGrp="1"/>
          </p:cNvSpPr>
          <p:nvPr>
            <p:ph type="sldNum" sz="quarter" idx="12"/>
          </p:nvPr>
        </p:nvSpPr>
        <p:spPr/>
        <p:txBody>
          <a:bodyPr/>
          <a:lstStyle/>
          <a:p>
            <a:fld id="{2FB28064-046C-42DE-8A67-B36902C5E4B2}" type="slidenum">
              <a:rPr lang="fr-CA" smtClean="0"/>
              <a:pPr/>
              <a:t>1</a:t>
            </a:fld>
            <a:endParaRPr lang="fr-CA"/>
          </a:p>
        </p:txBody>
      </p:sp>
      <p:sp>
        <p:nvSpPr>
          <p:cNvPr id="4" name="Sous-titre 3"/>
          <p:cNvSpPr>
            <a:spLocks noGrp="1"/>
          </p:cNvSpPr>
          <p:nvPr>
            <p:ph type="subTitle" idx="1"/>
          </p:nvPr>
        </p:nvSpPr>
        <p:spPr>
          <a:xfrm>
            <a:off x="102820" y="3140968"/>
            <a:ext cx="9005683" cy="1559024"/>
          </a:xfrm>
        </p:spPr>
        <p:txBody>
          <a:bodyPr>
            <a:normAutofit fontScale="32500" lnSpcReduction="20000"/>
          </a:bodyPr>
          <a:lstStyle/>
          <a:p>
            <a:r>
              <a:rPr lang="fr-FR" sz="6200" b="1" dirty="0" smtClean="0">
                <a:effectLst>
                  <a:outerShdw blurRad="38100" dist="38100" dir="2700000" algn="tl">
                    <a:srgbClr val="000000">
                      <a:alpha val="43137"/>
                    </a:srgbClr>
                  </a:outerShdw>
                </a:effectLst>
              </a:rPr>
              <a:t>EXPERIENCE OF USING WG TOOLS IN FRENCH-SPEAKING SETTINGS</a:t>
            </a:r>
            <a:endParaRPr lang="en-US" sz="6200" b="1" dirty="0">
              <a:effectLst>
                <a:outerShdw blurRad="38100" dist="38100" dir="2700000" algn="tl">
                  <a:srgbClr val="000000">
                    <a:alpha val="43137"/>
                  </a:srgbClr>
                </a:outerShdw>
              </a:effectLst>
            </a:endParaRPr>
          </a:p>
          <a:p>
            <a:r>
              <a:rPr lang="en-US" sz="6200" b="1" dirty="0"/>
              <a:t>A</a:t>
            </a:r>
            <a:r>
              <a:rPr lang="en-US" sz="6200" b="1" dirty="0" smtClean="0"/>
              <a:t>n </a:t>
            </a:r>
            <a:r>
              <a:rPr lang="en-US" sz="6200" b="1" dirty="0"/>
              <a:t>appraisal of the vulnerability of people with disabilities to HIV </a:t>
            </a:r>
            <a:r>
              <a:rPr lang="en-US" sz="6200" b="1" dirty="0" smtClean="0"/>
              <a:t>and other </a:t>
            </a:r>
            <a:r>
              <a:rPr lang="en-US" sz="6200" b="1" dirty="0"/>
              <a:t>sexual and reproductive </a:t>
            </a:r>
            <a:r>
              <a:rPr lang="en-US" sz="6200" b="1" dirty="0" smtClean="0"/>
              <a:t>risks in Yaoundé (Cameroon) and Bujumbura (Burundi)</a:t>
            </a:r>
            <a:endParaRPr lang="fr-FR" sz="6200" b="1" dirty="0"/>
          </a:p>
          <a:p>
            <a:r>
              <a:rPr lang="en-US" sz="5500" b="1" dirty="0" smtClean="0">
                <a:solidFill>
                  <a:srgbClr val="0070C0"/>
                </a:solidFill>
                <a:effectLst>
                  <a:outerShdw blurRad="38100" dist="38100" dir="2700000" algn="tl">
                    <a:srgbClr val="000000">
                      <a:alpha val="43137"/>
                    </a:srgbClr>
                  </a:outerShdw>
                </a:effectLst>
              </a:rPr>
              <a:t>Pierre De </a:t>
            </a:r>
            <a:r>
              <a:rPr lang="en-US" sz="5500" b="1" dirty="0" err="1" smtClean="0">
                <a:solidFill>
                  <a:srgbClr val="0070C0"/>
                </a:solidFill>
                <a:effectLst>
                  <a:outerShdw blurRad="38100" dist="38100" dir="2700000" algn="tl">
                    <a:srgbClr val="000000">
                      <a:alpha val="43137"/>
                    </a:srgbClr>
                  </a:outerShdw>
                </a:effectLst>
              </a:rPr>
              <a:t>Beaudrap</a:t>
            </a:r>
            <a:r>
              <a:rPr lang="en-US" sz="5500" b="1" dirty="0" smtClean="0">
                <a:solidFill>
                  <a:srgbClr val="0070C0"/>
                </a:solidFill>
                <a:effectLst>
                  <a:outerShdw blurRad="38100" dist="38100" dir="2700000" algn="tl">
                    <a:srgbClr val="000000">
                      <a:alpha val="43137"/>
                    </a:srgbClr>
                  </a:outerShdw>
                </a:effectLst>
              </a:rPr>
              <a:t>, Co-PI North (CEPED/IRD, France)</a:t>
            </a:r>
          </a:p>
          <a:p>
            <a:r>
              <a:rPr lang="en-US" sz="5500" b="1" dirty="0" smtClean="0">
                <a:solidFill>
                  <a:srgbClr val="0070C0"/>
                </a:solidFill>
                <a:effectLst>
                  <a:outerShdw blurRad="38100" dist="38100" dir="2700000" algn="tl">
                    <a:srgbClr val="000000">
                      <a:alpha val="43137"/>
                    </a:srgbClr>
                  </a:outerShdw>
                </a:effectLst>
              </a:rPr>
              <a:t>Gervais Beninguisse, Co-PI South (IFORD, Cameroon)</a:t>
            </a:r>
          </a:p>
          <a:p>
            <a:endParaRPr lang="fr-FR" sz="5500" dirty="0"/>
          </a:p>
        </p:txBody>
      </p:sp>
    </p:spTree>
    <p:extLst>
      <p:ext uri="{BB962C8B-B14F-4D97-AF65-F5344CB8AC3E}">
        <p14:creationId xmlns:p14="http://schemas.microsoft.com/office/powerpoint/2010/main" val="3332734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Image 1" descr="Capture d’écran 2014-09-08 à 21.25.4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92163"/>
            <a:ext cx="3986213" cy="2376487"/>
          </a:xfrm>
          <a:prstGeom prst="rect">
            <a:avLst/>
          </a:prstGeom>
          <a:noFill/>
          <a:ln>
            <a:noFill/>
          </a:ln>
          <a:extLst>
            <a:ext uri="{909E8E84-426E-40DD-AFC4-6F175D3DCCD1}">
              <a14:hiddenFill xmlns:a14="http://schemas.microsoft.com/office/drawing/2010/main">
                <a:solidFill>
                  <a:srgbClr val="FFFFFF">
                    <a:alpha val="58038"/>
                  </a:srgbClr>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avec flèche 3"/>
          <p:cNvCxnSpPr/>
          <p:nvPr/>
        </p:nvCxnSpPr>
        <p:spPr>
          <a:xfrm>
            <a:off x="1935163" y="1484313"/>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 name="Connecteur droit avec flèche 4"/>
          <p:cNvCxnSpPr/>
          <p:nvPr/>
        </p:nvCxnSpPr>
        <p:spPr>
          <a:xfrm>
            <a:off x="1935163" y="1636713"/>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a:off x="1935163" y="1789113"/>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p:nvPr/>
        </p:nvCxnSpPr>
        <p:spPr>
          <a:xfrm>
            <a:off x="1935163" y="1916113"/>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a:off x="1935163" y="2060575"/>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a:off x="1935163" y="2205038"/>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a:off x="1935163" y="2349500"/>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1935163" y="2492375"/>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1935163" y="2636838"/>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1935163" y="2781300"/>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1935163" y="2924175"/>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1502766" y="836712"/>
            <a:ext cx="461665" cy="2232248"/>
          </a:xfrm>
          <a:prstGeom prst="rect">
            <a:avLst/>
          </a:prstGeom>
          <a:noFill/>
        </p:spPr>
        <p:txBody>
          <a:bodyPr vert="vert270">
            <a:spAutoFit/>
          </a:bodyPr>
          <a:lstStyle/>
          <a:p>
            <a:pPr fontAlgn="base">
              <a:spcBef>
                <a:spcPct val="0"/>
              </a:spcBef>
              <a:spcAft>
                <a:spcPct val="0"/>
              </a:spcAft>
              <a:defRPr/>
            </a:pPr>
            <a:r>
              <a:rPr lang="fr-FR" dirty="0" smtClean="0">
                <a:solidFill>
                  <a:prstClr val="black"/>
                </a:solidFill>
                <a:ea typeface="ＭＳ Ｐゴシック" charset="0"/>
                <a:cs typeface="ＭＳ Ｐゴシック" charset="0"/>
              </a:rPr>
              <a:t>Screening team</a:t>
            </a:r>
            <a:endParaRPr lang="fr-FR" dirty="0">
              <a:solidFill>
                <a:prstClr val="black"/>
              </a:solidFill>
              <a:ea typeface="ＭＳ Ｐゴシック" charset="0"/>
              <a:cs typeface="ＭＳ Ｐゴシック" charset="0"/>
            </a:endParaRPr>
          </a:p>
        </p:txBody>
      </p:sp>
      <p:sp>
        <p:nvSpPr>
          <p:cNvPr id="3" name="Ellipse 2"/>
          <p:cNvSpPr>
            <a:spLocks noChangeArrowheads="1"/>
          </p:cNvSpPr>
          <p:nvPr/>
        </p:nvSpPr>
        <p:spPr bwMode="auto">
          <a:xfrm>
            <a:off x="5102225" y="1944688"/>
            <a:ext cx="504825" cy="431800"/>
          </a:xfrm>
          <a:prstGeom prst="ellipse">
            <a:avLst/>
          </a:prstGeom>
          <a:noFill/>
          <a:ln w="19050">
            <a:solidFill>
              <a:srgbClr val="FF0000"/>
            </a:solidFill>
            <a:round/>
            <a:headEnd/>
            <a:tailEnd/>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fr-FR">
              <a:solidFill>
                <a:prstClr val="white"/>
              </a:solidFill>
            </a:endParaRPr>
          </a:p>
        </p:txBody>
      </p:sp>
      <p:sp>
        <p:nvSpPr>
          <p:cNvPr id="16" name="Ellipse 15"/>
          <p:cNvSpPr>
            <a:spLocks noChangeArrowheads="1"/>
          </p:cNvSpPr>
          <p:nvPr/>
        </p:nvSpPr>
        <p:spPr bwMode="auto">
          <a:xfrm>
            <a:off x="4454525" y="2736850"/>
            <a:ext cx="504825" cy="431800"/>
          </a:xfrm>
          <a:prstGeom prst="ellipse">
            <a:avLst/>
          </a:prstGeom>
          <a:noFill/>
          <a:ln w="19050">
            <a:solidFill>
              <a:srgbClr val="FF0000"/>
            </a:solidFill>
            <a:round/>
            <a:headEnd/>
            <a:tailEnd/>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fr-FR">
              <a:solidFill>
                <a:prstClr val="white"/>
              </a:solidFill>
            </a:endParaRPr>
          </a:p>
        </p:txBody>
      </p:sp>
      <p:sp>
        <p:nvSpPr>
          <p:cNvPr id="17" name="Ellipse 16"/>
          <p:cNvSpPr>
            <a:spLocks noChangeArrowheads="1"/>
          </p:cNvSpPr>
          <p:nvPr/>
        </p:nvSpPr>
        <p:spPr bwMode="auto">
          <a:xfrm>
            <a:off x="4167188" y="1296988"/>
            <a:ext cx="503237" cy="431800"/>
          </a:xfrm>
          <a:prstGeom prst="ellipse">
            <a:avLst/>
          </a:prstGeom>
          <a:noFill/>
          <a:ln w="19050">
            <a:solidFill>
              <a:srgbClr val="FF0000"/>
            </a:solidFill>
            <a:round/>
            <a:headEnd/>
            <a:tailEnd/>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fr-FR">
              <a:solidFill>
                <a:prstClr val="white"/>
              </a:solidFill>
            </a:endParaRPr>
          </a:p>
        </p:txBody>
      </p:sp>
      <p:cxnSp>
        <p:nvCxnSpPr>
          <p:cNvPr id="21" name="Connecteur droit avec flèche 20"/>
          <p:cNvCxnSpPr>
            <a:stCxn id="17" idx="6"/>
          </p:cNvCxnSpPr>
          <p:nvPr/>
        </p:nvCxnSpPr>
        <p:spPr>
          <a:xfrm>
            <a:off x="4670425" y="1512888"/>
            <a:ext cx="1944688" cy="2873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a:stCxn id="3" idx="6"/>
          </p:cNvCxnSpPr>
          <p:nvPr/>
        </p:nvCxnSpPr>
        <p:spPr>
          <a:xfrm>
            <a:off x="5607050" y="2160588"/>
            <a:ext cx="93662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a:stCxn id="16" idx="6"/>
          </p:cNvCxnSpPr>
          <p:nvPr/>
        </p:nvCxnSpPr>
        <p:spPr>
          <a:xfrm flipV="1">
            <a:off x="4959350" y="2592388"/>
            <a:ext cx="1655763" cy="360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9109" name="ZoneTexte 26"/>
          <p:cNvSpPr txBox="1">
            <a:spLocks noChangeArrowheads="1"/>
          </p:cNvSpPr>
          <p:nvPr/>
        </p:nvSpPr>
        <p:spPr bwMode="auto">
          <a:xfrm>
            <a:off x="34925" y="1846263"/>
            <a:ext cx="1468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FFCC00"/>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EB6615"/>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ClrTx/>
              <a:buFontTx/>
              <a:buNone/>
            </a:pPr>
            <a:r>
              <a:rPr lang="fr-FR" sz="1800" b="1" dirty="0" smtClean="0">
                <a:solidFill>
                  <a:prstClr val="black"/>
                </a:solidFill>
                <a:latin typeface="Arial" panose="020B0604020202020204" pitchFamily="34" charset="0"/>
              </a:rPr>
              <a:t>Phase 1: </a:t>
            </a:r>
          </a:p>
          <a:p>
            <a:pPr fontAlgn="base">
              <a:spcBef>
                <a:spcPct val="0"/>
              </a:spcBef>
              <a:spcAft>
                <a:spcPct val="0"/>
              </a:spcAft>
              <a:buClrTx/>
              <a:buFontTx/>
              <a:buNone/>
            </a:pPr>
            <a:r>
              <a:rPr lang="fr-FR" sz="1800" b="1" dirty="0" smtClean="0">
                <a:solidFill>
                  <a:prstClr val="black"/>
                </a:solidFill>
                <a:latin typeface="Arial" panose="020B0604020202020204" pitchFamily="34" charset="0"/>
              </a:rPr>
              <a:t>Screening</a:t>
            </a:r>
          </a:p>
          <a:p>
            <a:pPr fontAlgn="base">
              <a:spcBef>
                <a:spcPct val="0"/>
              </a:spcBef>
              <a:spcAft>
                <a:spcPct val="0"/>
              </a:spcAft>
              <a:buClrTx/>
              <a:buNone/>
            </a:pPr>
            <a:r>
              <a:rPr lang="fr-FR" sz="1800" b="1" dirty="0">
                <a:solidFill>
                  <a:prstClr val="black"/>
                </a:solidFill>
                <a:latin typeface="Arial" panose="020B0604020202020204" pitchFamily="34" charset="0"/>
              </a:rPr>
              <a:t>Oct. 2014-Oct. </a:t>
            </a:r>
            <a:r>
              <a:rPr lang="fr-FR" sz="1800" b="1" dirty="0" smtClean="0">
                <a:solidFill>
                  <a:prstClr val="black"/>
                </a:solidFill>
                <a:latin typeface="Arial" panose="020B0604020202020204" pitchFamily="34" charset="0"/>
              </a:rPr>
              <a:t>2015</a:t>
            </a:r>
            <a:endParaRPr lang="fr-FR" sz="1800" b="1" dirty="0">
              <a:solidFill>
                <a:prstClr val="black"/>
              </a:solidFill>
              <a:latin typeface="Arial" panose="020B0604020202020204" pitchFamily="34" charset="0"/>
            </a:endParaRPr>
          </a:p>
        </p:txBody>
      </p:sp>
      <p:sp>
        <p:nvSpPr>
          <p:cNvPr id="20" name="Accolade fermante 19"/>
          <p:cNvSpPr/>
          <p:nvPr/>
        </p:nvSpPr>
        <p:spPr>
          <a:xfrm rot="16200000">
            <a:off x="4915694" y="-2297906"/>
            <a:ext cx="503237" cy="5889625"/>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fr-FR">
              <a:ln>
                <a:solidFill>
                  <a:prstClr val="black"/>
                </a:solidFill>
              </a:ln>
              <a:solidFill>
                <a:prstClr val="black"/>
              </a:solidFill>
            </a:endParaRPr>
          </a:p>
        </p:txBody>
      </p:sp>
      <p:sp>
        <p:nvSpPr>
          <p:cNvPr id="89111" name="ZoneTexte 26"/>
          <p:cNvSpPr txBox="1">
            <a:spLocks noChangeArrowheads="1"/>
          </p:cNvSpPr>
          <p:nvPr/>
        </p:nvSpPr>
        <p:spPr bwMode="auto">
          <a:xfrm>
            <a:off x="1639888" y="73025"/>
            <a:ext cx="6769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FFCC00"/>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EB6615"/>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ClrTx/>
              <a:buFontTx/>
              <a:buNone/>
            </a:pPr>
            <a:r>
              <a:rPr lang="en-US" sz="1600" dirty="0">
                <a:solidFill>
                  <a:prstClr val="black"/>
                </a:solidFill>
                <a:latin typeface="Arial" panose="020B0604020202020204" pitchFamily="34" charset="0"/>
              </a:rPr>
              <a:t>Identification of people with disabilities eligible and of their controls</a:t>
            </a:r>
          </a:p>
          <a:p>
            <a:pPr fontAlgn="base">
              <a:spcBef>
                <a:spcPct val="0"/>
              </a:spcBef>
              <a:spcAft>
                <a:spcPct val="0"/>
              </a:spcAft>
              <a:buClrTx/>
              <a:buFontTx/>
              <a:buNone/>
            </a:pPr>
            <a:endParaRPr lang="fr-FR" sz="1600" dirty="0" smtClean="0">
              <a:solidFill>
                <a:prstClr val="black"/>
              </a:solidFill>
              <a:latin typeface="Arial" panose="020B0604020202020204" pitchFamily="34" charset="0"/>
            </a:endParaRPr>
          </a:p>
        </p:txBody>
      </p:sp>
      <p:grpSp>
        <p:nvGrpSpPr>
          <p:cNvPr id="89112" name="Grouper 21"/>
          <p:cNvGrpSpPr>
            <a:grpSpLocks/>
          </p:cNvGrpSpPr>
          <p:nvPr/>
        </p:nvGrpSpPr>
        <p:grpSpPr bwMode="auto">
          <a:xfrm>
            <a:off x="7046913" y="874713"/>
            <a:ext cx="1069975" cy="1008062"/>
            <a:chOff x="5481053" y="1052514"/>
            <a:chExt cx="1069473" cy="1008061"/>
          </a:xfrm>
        </p:grpSpPr>
        <p:pic>
          <p:nvPicPr>
            <p:cNvPr id="89126" name="Image 4" descr="Logo of campaig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5705" y="1213185"/>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5481053" y="1052514"/>
              <a:ext cx="1069473" cy="1008061"/>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grpSp>
      <p:grpSp>
        <p:nvGrpSpPr>
          <p:cNvPr id="89113" name="Grouper 18"/>
          <p:cNvGrpSpPr>
            <a:grpSpLocks/>
          </p:cNvGrpSpPr>
          <p:nvPr/>
        </p:nvGrpSpPr>
        <p:grpSpPr bwMode="auto">
          <a:xfrm>
            <a:off x="7043738" y="2136775"/>
            <a:ext cx="1068387" cy="1008063"/>
            <a:chOff x="5477378" y="2252329"/>
            <a:chExt cx="1069473" cy="1008061"/>
          </a:xfrm>
        </p:grpSpPr>
        <p:sp>
          <p:nvSpPr>
            <p:cNvPr id="31" name="Ellipse 30"/>
            <p:cNvSpPr/>
            <p:nvPr/>
          </p:nvSpPr>
          <p:spPr>
            <a:xfrm>
              <a:off x="5477378" y="2252329"/>
              <a:ext cx="1069473" cy="1008061"/>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grpSp>
          <p:nvGrpSpPr>
            <p:cNvPr id="89120" name="Grouper 21507"/>
            <p:cNvGrpSpPr>
              <a:grpSpLocks/>
            </p:cNvGrpSpPr>
            <p:nvPr/>
          </p:nvGrpSpPr>
          <p:grpSpPr bwMode="auto">
            <a:xfrm>
              <a:off x="5827273" y="2418102"/>
              <a:ext cx="367045" cy="703943"/>
              <a:chOff x="5901365" y="2556447"/>
              <a:chExt cx="367045" cy="703943"/>
            </a:xfrm>
          </p:grpSpPr>
          <p:sp>
            <p:nvSpPr>
              <p:cNvPr id="18" name="Sourire 17"/>
              <p:cNvSpPr>
                <a:spLocks noChangeAspect="1"/>
              </p:cNvSpPr>
              <p:nvPr/>
            </p:nvSpPr>
            <p:spPr bwMode="auto">
              <a:xfrm>
                <a:off x="5901075" y="2555774"/>
                <a:ext cx="367085" cy="323850"/>
              </a:xfrm>
              <a:prstGeom prst="smileyFace">
                <a:avLst>
                  <a:gd name="adj" fmla="val 4653"/>
                </a:avLst>
              </a:prstGeom>
              <a:solidFill>
                <a:srgbClr val="FFFFFF"/>
              </a:solidFill>
              <a:ln w="12700">
                <a:solidFill>
                  <a:srgbClr val="000000"/>
                </a:solidFill>
                <a:round/>
                <a:headEnd/>
                <a:tailEnd/>
              </a:ln>
              <a:effectLst>
                <a:outerShdw blurRad="50800" dist="25400" algn="bl" rotWithShape="0">
                  <a:srgbClr val="808080">
                    <a:alpha val="59999"/>
                  </a:srgbClr>
                </a:outerShdw>
              </a:effectLst>
            </p:spPr>
            <p:txBody>
              <a:bodyPr anchor="ctr"/>
              <a:lstStyle/>
              <a:p>
                <a:pPr algn="ctr" fontAlgn="base">
                  <a:spcBef>
                    <a:spcPct val="0"/>
                  </a:spcBef>
                  <a:spcAft>
                    <a:spcPct val="0"/>
                  </a:spcAft>
                  <a:defRPr/>
                </a:pPr>
                <a:endParaRPr lang="fr-FR">
                  <a:solidFill>
                    <a:prstClr val="white"/>
                  </a:solidFill>
                </a:endParaRPr>
              </a:p>
            </p:txBody>
          </p:sp>
          <p:cxnSp>
            <p:nvCxnSpPr>
              <p:cNvPr id="24" name="Connecteur droit 23"/>
              <p:cNvCxnSpPr>
                <a:stCxn id="18" idx="4"/>
              </p:cNvCxnSpPr>
              <p:nvPr/>
            </p:nvCxnSpPr>
            <p:spPr>
              <a:xfrm>
                <a:off x="6085412" y="2879624"/>
                <a:ext cx="0" cy="1889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Connecteur droit 26"/>
              <p:cNvCxnSpPr>
                <a:endCxn id="31" idx="4"/>
              </p:cNvCxnSpPr>
              <p:nvPr/>
            </p:nvCxnSpPr>
            <p:spPr>
              <a:xfrm flipH="1">
                <a:off x="6012313" y="3068536"/>
                <a:ext cx="73099" cy="1920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6085412" y="3068536"/>
                <a:ext cx="112827" cy="1920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507" name="Connecteur droit 21506"/>
              <p:cNvCxnSpPr/>
              <p:nvPr/>
            </p:nvCxnSpPr>
            <p:spPr>
              <a:xfrm>
                <a:off x="5967818" y="2965348"/>
                <a:ext cx="230421" cy="111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sp>
        <p:nvSpPr>
          <p:cNvPr id="26" name="Accolade fermante 25"/>
          <p:cNvSpPr/>
          <p:nvPr/>
        </p:nvSpPr>
        <p:spPr>
          <a:xfrm>
            <a:off x="6543675" y="936625"/>
            <a:ext cx="401638" cy="2016125"/>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fr-FR">
              <a:solidFill>
                <a:prstClr val="black"/>
              </a:solidFill>
            </a:endParaRPr>
          </a:p>
        </p:txBody>
      </p:sp>
      <p:sp>
        <p:nvSpPr>
          <p:cNvPr id="89116" name="ZoneTexte 27"/>
          <p:cNvSpPr txBox="1">
            <a:spLocks noChangeArrowheads="1"/>
          </p:cNvSpPr>
          <p:nvPr/>
        </p:nvSpPr>
        <p:spPr bwMode="auto">
          <a:xfrm>
            <a:off x="7389813" y="1920875"/>
            <a:ext cx="598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FFCC00"/>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EB6615"/>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ClrTx/>
              <a:buFontTx/>
              <a:buNone/>
            </a:pPr>
            <a:r>
              <a:rPr lang="fr-FR" sz="1800" b="1" smtClean="0">
                <a:solidFill>
                  <a:prstClr val="black"/>
                </a:solidFill>
              </a:rPr>
              <a:t>+</a:t>
            </a:r>
          </a:p>
        </p:txBody>
      </p:sp>
      <p:sp>
        <p:nvSpPr>
          <p:cNvPr id="39" name="Rectangle 38"/>
          <p:cNvSpPr/>
          <p:nvPr/>
        </p:nvSpPr>
        <p:spPr>
          <a:xfrm>
            <a:off x="34924" y="411163"/>
            <a:ext cx="2378075" cy="950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endParaRPr lang="fr-FR" sz="1200" dirty="0">
              <a:solidFill>
                <a:prstClr val="black"/>
              </a:solidFill>
            </a:endParaRPr>
          </a:p>
          <a:p>
            <a:pPr eaLnBrk="0" fontAlgn="base" hangingPunct="0">
              <a:spcBef>
                <a:spcPct val="0"/>
              </a:spcBef>
              <a:spcAft>
                <a:spcPct val="0"/>
              </a:spcAft>
              <a:defRPr/>
            </a:pPr>
            <a:r>
              <a:rPr lang="en-US" sz="1200" dirty="0" smtClean="0">
                <a:solidFill>
                  <a:prstClr val="black"/>
                </a:solidFill>
              </a:rPr>
              <a:t>Socio-demographics characteristics</a:t>
            </a:r>
          </a:p>
          <a:p>
            <a:pPr eaLnBrk="0" fontAlgn="base" hangingPunct="0">
              <a:spcBef>
                <a:spcPct val="0"/>
              </a:spcBef>
              <a:spcAft>
                <a:spcPct val="0"/>
              </a:spcAft>
              <a:defRPr/>
            </a:pPr>
            <a:r>
              <a:rPr lang="en-US" sz="1200" dirty="0" smtClean="0">
                <a:solidFill>
                  <a:prstClr val="black"/>
                </a:solidFill>
              </a:rPr>
              <a:t>Habitat &amp; wealth characteristics </a:t>
            </a:r>
          </a:p>
          <a:p>
            <a:pPr eaLnBrk="0" fontAlgn="base" hangingPunct="0">
              <a:spcBef>
                <a:spcPct val="0"/>
              </a:spcBef>
              <a:spcAft>
                <a:spcPct val="0"/>
              </a:spcAft>
              <a:defRPr/>
            </a:pPr>
            <a:r>
              <a:rPr lang="en-US" sz="1200" dirty="0" smtClean="0">
                <a:solidFill>
                  <a:prstClr val="black"/>
                </a:solidFill>
              </a:rPr>
              <a:t>Disabilities and eligibility</a:t>
            </a:r>
          </a:p>
          <a:p>
            <a:pPr eaLnBrk="0" fontAlgn="base" hangingPunct="0">
              <a:spcBef>
                <a:spcPct val="0"/>
              </a:spcBef>
              <a:spcAft>
                <a:spcPct val="0"/>
              </a:spcAft>
              <a:defRPr/>
            </a:pPr>
            <a:endParaRPr lang="fr-FR" sz="1200" dirty="0">
              <a:solidFill>
                <a:prstClr val="black"/>
              </a:solidFill>
            </a:endParaRPr>
          </a:p>
        </p:txBody>
      </p:sp>
      <p:sp>
        <p:nvSpPr>
          <p:cNvPr id="40" name="Rectangle 39"/>
          <p:cNvSpPr/>
          <p:nvPr/>
        </p:nvSpPr>
        <p:spPr>
          <a:xfrm>
            <a:off x="0" y="3178175"/>
            <a:ext cx="4846638" cy="1069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endParaRPr lang="fr-FR" b="1" dirty="0">
              <a:solidFill>
                <a:prstClr val="black"/>
              </a:solidFill>
              <a:effectLst>
                <a:outerShdw blurRad="38100" dist="38100" dir="2700000" algn="tl">
                  <a:srgbClr val="000000">
                    <a:alpha val="43137"/>
                  </a:srgbClr>
                </a:outerShdw>
              </a:effectLst>
            </a:endParaRPr>
          </a:p>
          <a:p>
            <a:pPr eaLnBrk="0" fontAlgn="base" hangingPunct="0">
              <a:spcBef>
                <a:spcPct val="0"/>
              </a:spcBef>
              <a:spcAft>
                <a:spcPct val="0"/>
              </a:spcAft>
              <a:defRPr/>
            </a:pPr>
            <a:endParaRPr lang="fr-FR" b="1" dirty="0">
              <a:solidFill>
                <a:prstClr val="black"/>
              </a:solidFill>
              <a:effectLst>
                <a:outerShdw blurRad="38100" dist="38100" dir="2700000" algn="tl">
                  <a:srgbClr val="000000">
                    <a:alpha val="43137"/>
                  </a:srgbClr>
                </a:outerShdw>
              </a:effectLst>
            </a:endParaRPr>
          </a:p>
          <a:p>
            <a:pPr eaLnBrk="0" fontAlgn="base" hangingPunct="0">
              <a:spcBef>
                <a:spcPct val="0"/>
              </a:spcBef>
              <a:spcAft>
                <a:spcPct val="0"/>
              </a:spcAft>
              <a:defRPr/>
            </a:pPr>
            <a:r>
              <a:rPr lang="en-US" b="1" dirty="0" smtClean="0">
                <a:solidFill>
                  <a:srgbClr val="FF0000"/>
                </a:solidFill>
              </a:rPr>
              <a:t>90751 persons screened (21869 households)</a:t>
            </a:r>
          </a:p>
          <a:p>
            <a:pPr eaLnBrk="0" fontAlgn="base" hangingPunct="0">
              <a:spcBef>
                <a:spcPct val="0"/>
              </a:spcBef>
              <a:spcAft>
                <a:spcPct val="0"/>
              </a:spcAft>
              <a:defRPr/>
            </a:pPr>
            <a:r>
              <a:rPr lang="en-US" b="1" dirty="0" smtClean="0">
                <a:solidFill>
                  <a:srgbClr val="FF0000"/>
                </a:solidFill>
              </a:rPr>
              <a:t>12,9% with ≥1 functional limitations</a:t>
            </a:r>
          </a:p>
          <a:p>
            <a:pPr eaLnBrk="0" fontAlgn="base" hangingPunct="0">
              <a:spcBef>
                <a:spcPct val="0"/>
              </a:spcBef>
              <a:spcAft>
                <a:spcPct val="0"/>
              </a:spcAft>
              <a:defRPr/>
            </a:pPr>
            <a:r>
              <a:rPr lang="en-US" b="1" dirty="0" smtClean="0">
                <a:solidFill>
                  <a:srgbClr val="FF0000"/>
                </a:solidFill>
              </a:rPr>
              <a:t>2,3% meeting inclusion criteria</a:t>
            </a:r>
          </a:p>
          <a:p>
            <a:pPr eaLnBrk="0" fontAlgn="base" hangingPunct="0">
              <a:spcBef>
                <a:spcPct val="0"/>
              </a:spcBef>
              <a:spcAft>
                <a:spcPct val="0"/>
              </a:spcAft>
              <a:defRPr/>
            </a:pPr>
            <a:endParaRPr lang="fr-FR" b="1" dirty="0">
              <a:solidFill>
                <a:prstClr val="black"/>
              </a:solidFill>
              <a:effectLst>
                <a:outerShdw blurRad="38100" dist="38100" dir="2700000" algn="tl">
                  <a:srgbClr val="000000">
                    <a:alpha val="43137"/>
                  </a:srgbClr>
                </a:outerShdw>
              </a:effectLst>
            </a:endParaRPr>
          </a:p>
          <a:p>
            <a:pPr eaLnBrk="0" fontAlgn="base" hangingPunct="0">
              <a:spcBef>
                <a:spcPct val="0"/>
              </a:spcBef>
              <a:spcAft>
                <a:spcPct val="0"/>
              </a:spcAft>
              <a:defRPr/>
            </a:pPr>
            <a:endParaRPr lang="fr-FR"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510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Image 1" descr="Capture d’écran 2014-09-08 à 21.25.4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92163"/>
            <a:ext cx="3986213" cy="2376487"/>
          </a:xfrm>
          <a:prstGeom prst="rect">
            <a:avLst/>
          </a:prstGeom>
          <a:noFill/>
          <a:ln>
            <a:noFill/>
          </a:ln>
          <a:extLst>
            <a:ext uri="{909E8E84-426E-40DD-AFC4-6F175D3DCCD1}">
              <a14:hiddenFill xmlns:a14="http://schemas.microsoft.com/office/drawing/2010/main">
                <a:solidFill>
                  <a:srgbClr val="FFFFFF">
                    <a:alpha val="58038"/>
                  </a:srgbClr>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avec flèche 3"/>
          <p:cNvCxnSpPr/>
          <p:nvPr/>
        </p:nvCxnSpPr>
        <p:spPr>
          <a:xfrm>
            <a:off x="1935163" y="1484313"/>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 name="Connecteur droit avec flèche 4"/>
          <p:cNvCxnSpPr/>
          <p:nvPr/>
        </p:nvCxnSpPr>
        <p:spPr>
          <a:xfrm>
            <a:off x="1935163" y="1636713"/>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a:off x="1935163" y="1789113"/>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p:nvPr/>
        </p:nvCxnSpPr>
        <p:spPr>
          <a:xfrm>
            <a:off x="1935163" y="1916113"/>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a:off x="1935163" y="2060575"/>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a:off x="1935163" y="2205038"/>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a:off x="1935163" y="2349500"/>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1935163" y="2492375"/>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1935163" y="2636838"/>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1935163" y="2781300"/>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1935163" y="2924175"/>
            <a:ext cx="50323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1492690" y="804751"/>
            <a:ext cx="461665" cy="2232248"/>
          </a:xfrm>
          <a:prstGeom prst="rect">
            <a:avLst/>
          </a:prstGeom>
          <a:noFill/>
        </p:spPr>
        <p:txBody>
          <a:bodyPr vert="vert270">
            <a:spAutoFit/>
          </a:bodyPr>
          <a:lstStyle/>
          <a:p>
            <a:pPr fontAlgn="base">
              <a:spcBef>
                <a:spcPct val="0"/>
              </a:spcBef>
              <a:spcAft>
                <a:spcPct val="0"/>
              </a:spcAft>
              <a:defRPr/>
            </a:pPr>
            <a:r>
              <a:rPr lang="fr-FR" dirty="0" smtClean="0">
                <a:solidFill>
                  <a:prstClr val="black"/>
                </a:solidFill>
                <a:ea typeface="ＭＳ Ｐゴシック" charset="0"/>
                <a:cs typeface="ＭＳ Ｐゴシック" charset="0"/>
              </a:rPr>
              <a:t>Screening team</a:t>
            </a:r>
            <a:endParaRPr lang="fr-FR" dirty="0">
              <a:solidFill>
                <a:prstClr val="black"/>
              </a:solidFill>
              <a:ea typeface="ＭＳ Ｐゴシック" charset="0"/>
              <a:cs typeface="ＭＳ Ｐゴシック" charset="0"/>
            </a:endParaRPr>
          </a:p>
        </p:txBody>
      </p:sp>
      <p:sp>
        <p:nvSpPr>
          <p:cNvPr id="3" name="Ellipse 2"/>
          <p:cNvSpPr>
            <a:spLocks noChangeArrowheads="1"/>
          </p:cNvSpPr>
          <p:nvPr/>
        </p:nvSpPr>
        <p:spPr bwMode="auto">
          <a:xfrm>
            <a:off x="5102225" y="1944688"/>
            <a:ext cx="504825" cy="431800"/>
          </a:xfrm>
          <a:prstGeom prst="ellipse">
            <a:avLst/>
          </a:prstGeom>
          <a:noFill/>
          <a:ln w="19050">
            <a:solidFill>
              <a:srgbClr val="FF0000"/>
            </a:solidFill>
            <a:round/>
            <a:headEnd/>
            <a:tailEnd/>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fr-FR">
              <a:solidFill>
                <a:prstClr val="white"/>
              </a:solidFill>
            </a:endParaRPr>
          </a:p>
        </p:txBody>
      </p:sp>
      <p:sp>
        <p:nvSpPr>
          <p:cNvPr id="16" name="Ellipse 15"/>
          <p:cNvSpPr>
            <a:spLocks noChangeArrowheads="1"/>
          </p:cNvSpPr>
          <p:nvPr/>
        </p:nvSpPr>
        <p:spPr bwMode="auto">
          <a:xfrm>
            <a:off x="4454525" y="2736850"/>
            <a:ext cx="504825" cy="431800"/>
          </a:xfrm>
          <a:prstGeom prst="ellipse">
            <a:avLst/>
          </a:prstGeom>
          <a:noFill/>
          <a:ln w="19050">
            <a:solidFill>
              <a:srgbClr val="FF0000"/>
            </a:solidFill>
            <a:round/>
            <a:headEnd/>
            <a:tailEnd/>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fr-FR">
              <a:solidFill>
                <a:prstClr val="white"/>
              </a:solidFill>
            </a:endParaRPr>
          </a:p>
        </p:txBody>
      </p:sp>
      <p:sp>
        <p:nvSpPr>
          <p:cNvPr id="17" name="Ellipse 16"/>
          <p:cNvSpPr>
            <a:spLocks noChangeArrowheads="1"/>
          </p:cNvSpPr>
          <p:nvPr/>
        </p:nvSpPr>
        <p:spPr bwMode="auto">
          <a:xfrm>
            <a:off x="4167188" y="1296988"/>
            <a:ext cx="503237" cy="431800"/>
          </a:xfrm>
          <a:prstGeom prst="ellipse">
            <a:avLst/>
          </a:prstGeom>
          <a:noFill/>
          <a:ln w="19050">
            <a:solidFill>
              <a:srgbClr val="FF0000"/>
            </a:solidFill>
            <a:round/>
            <a:headEnd/>
            <a:tailEnd/>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fr-FR">
              <a:solidFill>
                <a:prstClr val="white"/>
              </a:solidFill>
            </a:endParaRPr>
          </a:p>
        </p:txBody>
      </p:sp>
      <p:cxnSp>
        <p:nvCxnSpPr>
          <p:cNvPr id="21" name="Connecteur droit avec flèche 20"/>
          <p:cNvCxnSpPr>
            <a:stCxn id="17" idx="6"/>
          </p:cNvCxnSpPr>
          <p:nvPr/>
        </p:nvCxnSpPr>
        <p:spPr>
          <a:xfrm>
            <a:off x="4670425" y="1512888"/>
            <a:ext cx="1944688" cy="2873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a:stCxn id="3" idx="6"/>
          </p:cNvCxnSpPr>
          <p:nvPr/>
        </p:nvCxnSpPr>
        <p:spPr>
          <a:xfrm>
            <a:off x="5607050" y="2160588"/>
            <a:ext cx="93662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a:stCxn id="16" idx="6"/>
          </p:cNvCxnSpPr>
          <p:nvPr/>
        </p:nvCxnSpPr>
        <p:spPr>
          <a:xfrm flipV="1">
            <a:off x="4959350" y="2592388"/>
            <a:ext cx="1655763" cy="360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1157" name="ZoneTexte 26"/>
          <p:cNvSpPr txBox="1">
            <a:spLocks noChangeArrowheads="1"/>
          </p:cNvSpPr>
          <p:nvPr/>
        </p:nvSpPr>
        <p:spPr bwMode="auto">
          <a:xfrm>
            <a:off x="34925" y="1846263"/>
            <a:ext cx="1468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FFCC00"/>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EB6615"/>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ClrTx/>
              <a:buFontTx/>
              <a:buNone/>
            </a:pPr>
            <a:r>
              <a:rPr lang="fr-FR" sz="1800" b="1" dirty="0" smtClean="0">
                <a:solidFill>
                  <a:prstClr val="black"/>
                </a:solidFill>
                <a:latin typeface="Arial" panose="020B0604020202020204" pitchFamily="34" charset="0"/>
              </a:rPr>
              <a:t>Phase 1: </a:t>
            </a:r>
          </a:p>
          <a:p>
            <a:pPr fontAlgn="base">
              <a:spcBef>
                <a:spcPct val="0"/>
              </a:spcBef>
              <a:spcAft>
                <a:spcPct val="0"/>
              </a:spcAft>
              <a:buClrTx/>
              <a:buFontTx/>
              <a:buNone/>
            </a:pPr>
            <a:r>
              <a:rPr lang="fr-FR" sz="1800" b="1" dirty="0" smtClean="0">
                <a:solidFill>
                  <a:prstClr val="black"/>
                </a:solidFill>
                <a:latin typeface="Arial" panose="020B0604020202020204" pitchFamily="34" charset="0"/>
              </a:rPr>
              <a:t>Screening</a:t>
            </a:r>
          </a:p>
          <a:p>
            <a:pPr fontAlgn="base">
              <a:spcBef>
                <a:spcPct val="0"/>
              </a:spcBef>
              <a:spcAft>
                <a:spcPct val="0"/>
              </a:spcAft>
              <a:buClrTx/>
              <a:buFontTx/>
              <a:buNone/>
            </a:pPr>
            <a:r>
              <a:rPr lang="fr-FR" sz="1800" b="1" dirty="0" smtClean="0">
                <a:solidFill>
                  <a:prstClr val="black"/>
                </a:solidFill>
                <a:latin typeface="Arial" panose="020B0604020202020204" pitchFamily="34" charset="0"/>
              </a:rPr>
              <a:t>Oct. 2014-Oct. 2015</a:t>
            </a:r>
          </a:p>
        </p:txBody>
      </p:sp>
      <p:sp>
        <p:nvSpPr>
          <p:cNvPr id="20" name="Accolade fermante 19"/>
          <p:cNvSpPr/>
          <p:nvPr/>
        </p:nvSpPr>
        <p:spPr>
          <a:xfrm rot="16200000">
            <a:off x="4915694" y="-2297906"/>
            <a:ext cx="503237" cy="5889625"/>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fr-FR">
              <a:ln>
                <a:solidFill>
                  <a:prstClr val="black"/>
                </a:solidFill>
              </a:ln>
              <a:solidFill>
                <a:prstClr val="black"/>
              </a:solidFill>
            </a:endParaRPr>
          </a:p>
        </p:txBody>
      </p:sp>
      <p:sp>
        <p:nvSpPr>
          <p:cNvPr id="91159" name="ZoneTexte 26"/>
          <p:cNvSpPr txBox="1">
            <a:spLocks noChangeArrowheads="1"/>
          </p:cNvSpPr>
          <p:nvPr/>
        </p:nvSpPr>
        <p:spPr bwMode="auto">
          <a:xfrm>
            <a:off x="1639888" y="73025"/>
            <a:ext cx="6769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FFCC00"/>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EB6615"/>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ClrTx/>
              <a:buFontTx/>
              <a:buNone/>
            </a:pPr>
            <a:r>
              <a:rPr lang="en-US" sz="1600" dirty="0">
                <a:solidFill>
                  <a:prstClr val="black"/>
                </a:solidFill>
                <a:latin typeface="Arial" panose="020B0604020202020204" pitchFamily="34" charset="0"/>
              </a:rPr>
              <a:t>Identification of people with disabilities eligible and of their controls</a:t>
            </a:r>
            <a:endParaRPr lang="fr-FR" sz="1600" dirty="0" smtClean="0">
              <a:solidFill>
                <a:prstClr val="black"/>
              </a:solidFill>
              <a:latin typeface="Arial" panose="020B0604020202020204" pitchFamily="34" charset="0"/>
            </a:endParaRPr>
          </a:p>
        </p:txBody>
      </p:sp>
      <p:grpSp>
        <p:nvGrpSpPr>
          <p:cNvPr id="91160" name="Grouper 21"/>
          <p:cNvGrpSpPr>
            <a:grpSpLocks/>
          </p:cNvGrpSpPr>
          <p:nvPr/>
        </p:nvGrpSpPr>
        <p:grpSpPr bwMode="auto">
          <a:xfrm>
            <a:off x="7046913" y="874713"/>
            <a:ext cx="1069975" cy="1008062"/>
            <a:chOff x="5481053" y="1052514"/>
            <a:chExt cx="1069473" cy="1008061"/>
          </a:xfrm>
        </p:grpSpPr>
        <p:pic>
          <p:nvPicPr>
            <p:cNvPr id="91181" name="Image 4" descr="Logo of campaig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5705" y="1213185"/>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5481053" y="1052514"/>
              <a:ext cx="1069473" cy="1008061"/>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grpSp>
      <p:grpSp>
        <p:nvGrpSpPr>
          <p:cNvPr id="91161" name="Grouper 18"/>
          <p:cNvGrpSpPr>
            <a:grpSpLocks/>
          </p:cNvGrpSpPr>
          <p:nvPr/>
        </p:nvGrpSpPr>
        <p:grpSpPr bwMode="auto">
          <a:xfrm>
            <a:off x="7043738" y="2136775"/>
            <a:ext cx="1068387" cy="1008063"/>
            <a:chOff x="5477378" y="2252329"/>
            <a:chExt cx="1069473" cy="1008061"/>
          </a:xfrm>
        </p:grpSpPr>
        <p:sp>
          <p:nvSpPr>
            <p:cNvPr id="31" name="Ellipse 30"/>
            <p:cNvSpPr/>
            <p:nvPr/>
          </p:nvSpPr>
          <p:spPr>
            <a:xfrm>
              <a:off x="5477378" y="2252329"/>
              <a:ext cx="1069473" cy="1008061"/>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a:solidFill>
                  <a:prstClr val="white"/>
                </a:solidFill>
              </a:endParaRPr>
            </a:p>
          </p:txBody>
        </p:sp>
        <p:grpSp>
          <p:nvGrpSpPr>
            <p:cNvPr id="91175" name="Grouper 21507"/>
            <p:cNvGrpSpPr>
              <a:grpSpLocks/>
            </p:cNvGrpSpPr>
            <p:nvPr/>
          </p:nvGrpSpPr>
          <p:grpSpPr bwMode="auto">
            <a:xfrm>
              <a:off x="5827273" y="2418102"/>
              <a:ext cx="367045" cy="703943"/>
              <a:chOff x="5901365" y="2556447"/>
              <a:chExt cx="367045" cy="703943"/>
            </a:xfrm>
          </p:grpSpPr>
          <p:sp>
            <p:nvSpPr>
              <p:cNvPr id="18" name="Sourire 17"/>
              <p:cNvSpPr>
                <a:spLocks noChangeAspect="1"/>
              </p:cNvSpPr>
              <p:nvPr/>
            </p:nvSpPr>
            <p:spPr bwMode="auto">
              <a:xfrm>
                <a:off x="5901075" y="2555774"/>
                <a:ext cx="367085" cy="323850"/>
              </a:xfrm>
              <a:prstGeom prst="smileyFace">
                <a:avLst>
                  <a:gd name="adj" fmla="val 4653"/>
                </a:avLst>
              </a:prstGeom>
              <a:solidFill>
                <a:srgbClr val="FFFFFF"/>
              </a:solidFill>
              <a:ln w="12700">
                <a:solidFill>
                  <a:srgbClr val="000000"/>
                </a:solidFill>
                <a:round/>
                <a:headEnd/>
                <a:tailEnd/>
              </a:ln>
              <a:effectLst>
                <a:outerShdw blurRad="50800" dist="25400" algn="bl" rotWithShape="0">
                  <a:srgbClr val="808080">
                    <a:alpha val="59999"/>
                  </a:srgbClr>
                </a:outerShdw>
              </a:effectLst>
            </p:spPr>
            <p:txBody>
              <a:bodyPr anchor="ctr"/>
              <a:lstStyle/>
              <a:p>
                <a:pPr algn="ctr" fontAlgn="base">
                  <a:spcBef>
                    <a:spcPct val="0"/>
                  </a:spcBef>
                  <a:spcAft>
                    <a:spcPct val="0"/>
                  </a:spcAft>
                  <a:defRPr/>
                </a:pPr>
                <a:endParaRPr lang="fr-FR">
                  <a:solidFill>
                    <a:prstClr val="white"/>
                  </a:solidFill>
                </a:endParaRPr>
              </a:p>
            </p:txBody>
          </p:sp>
          <p:cxnSp>
            <p:nvCxnSpPr>
              <p:cNvPr id="24" name="Connecteur droit 23"/>
              <p:cNvCxnSpPr>
                <a:stCxn id="18" idx="4"/>
              </p:cNvCxnSpPr>
              <p:nvPr/>
            </p:nvCxnSpPr>
            <p:spPr>
              <a:xfrm>
                <a:off x="6085412" y="2879624"/>
                <a:ext cx="0" cy="1889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Connecteur droit 26"/>
              <p:cNvCxnSpPr>
                <a:endCxn id="31" idx="4"/>
              </p:cNvCxnSpPr>
              <p:nvPr/>
            </p:nvCxnSpPr>
            <p:spPr>
              <a:xfrm flipH="1">
                <a:off x="6012313" y="3068536"/>
                <a:ext cx="73099" cy="1920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6085412" y="3068536"/>
                <a:ext cx="112827" cy="1920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507" name="Connecteur droit 21506"/>
              <p:cNvCxnSpPr/>
              <p:nvPr/>
            </p:nvCxnSpPr>
            <p:spPr>
              <a:xfrm>
                <a:off x="5967818" y="2965348"/>
                <a:ext cx="230421" cy="1111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sp>
        <p:nvSpPr>
          <p:cNvPr id="91162" name="ZoneTexte 26"/>
          <p:cNvSpPr txBox="1">
            <a:spLocks noChangeArrowheads="1"/>
          </p:cNvSpPr>
          <p:nvPr/>
        </p:nvSpPr>
        <p:spPr bwMode="auto">
          <a:xfrm>
            <a:off x="34925" y="4810125"/>
            <a:ext cx="2024063" cy="18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FFCC00"/>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EB6615"/>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ClrTx/>
              <a:buFontTx/>
              <a:buNone/>
            </a:pPr>
            <a:r>
              <a:rPr lang="en-US" sz="1800" b="1" dirty="0" smtClean="0">
                <a:solidFill>
                  <a:prstClr val="black"/>
                </a:solidFill>
                <a:latin typeface="Arial" panose="020B0604020202020204" pitchFamily="34" charset="0"/>
              </a:rPr>
              <a:t>Phase 2: </a:t>
            </a:r>
          </a:p>
          <a:p>
            <a:pPr>
              <a:buNone/>
            </a:pPr>
            <a:r>
              <a:rPr lang="en-US" sz="1800" b="1" dirty="0" smtClean="0">
                <a:latin typeface="Arial" panose="020B0604020202020204" pitchFamily="34" charset="0"/>
              </a:rPr>
              <a:t>Interview of eligible subjects</a:t>
            </a:r>
          </a:p>
          <a:p>
            <a:pPr fontAlgn="base">
              <a:spcBef>
                <a:spcPct val="0"/>
              </a:spcBef>
              <a:spcAft>
                <a:spcPct val="0"/>
              </a:spcAft>
              <a:buClrTx/>
              <a:buFont typeface="Arial" panose="020B0604020202020204" pitchFamily="34" charset="0"/>
              <a:buNone/>
            </a:pPr>
            <a:r>
              <a:rPr lang="en-US" sz="1800" b="1" dirty="0" smtClean="0">
                <a:solidFill>
                  <a:prstClr val="black"/>
                </a:solidFill>
                <a:latin typeface="Arial" panose="020B0604020202020204" pitchFamily="34" charset="0"/>
              </a:rPr>
              <a:t>Nov. 2014-</a:t>
            </a:r>
          </a:p>
          <a:p>
            <a:pPr fontAlgn="base">
              <a:spcBef>
                <a:spcPct val="0"/>
              </a:spcBef>
              <a:spcAft>
                <a:spcPct val="0"/>
              </a:spcAft>
              <a:buClrTx/>
              <a:buFont typeface="Arial" panose="020B0604020202020204" pitchFamily="34" charset="0"/>
              <a:buNone/>
            </a:pPr>
            <a:r>
              <a:rPr lang="en-US" sz="1800" b="1" dirty="0" smtClean="0">
                <a:solidFill>
                  <a:prstClr val="black"/>
                </a:solidFill>
                <a:latin typeface="Arial" panose="020B0604020202020204" pitchFamily="34" charset="0"/>
              </a:rPr>
              <a:t>Nov. 2015</a:t>
            </a:r>
          </a:p>
          <a:p>
            <a:pPr fontAlgn="base">
              <a:spcBef>
                <a:spcPct val="0"/>
              </a:spcBef>
              <a:spcAft>
                <a:spcPct val="0"/>
              </a:spcAft>
              <a:buClrTx/>
              <a:buFontTx/>
              <a:buNone/>
            </a:pPr>
            <a:endParaRPr lang="fr-FR" sz="1800" b="1" dirty="0" smtClean="0">
              <a:solidFill>
                <a:prstClr val="black"/>
              </a:solidFill>
              <a:latin typeface="Arial" panose="020B0604020202020204" pitchFamily="34" charset="0"/>
            </a:endParaRPr>
          </a:p>
        </p:txBody>
      </p:sp>
      <p:pic>
        <p:nvPicPr>
          <p:cNvPr id="91163" name="Imag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844" y="3716338"/>
            <a:ext cx="1030288"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4" name="Image 27" descr="parler / convers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5038" y="3744913"/>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5" name="ZoneTexte 21"/>
          <p:cNvSpPr txBox="1">
            <a:spLocks noChangeArrowheads="1"/>
          </p:cNvSpPr>
          <p:nvPr/>
        </p:nvSpPr>
        <p:spPr bwMode="auto">
          <a:xfrm>
            <a:off x="3711575" y="4960938"/>
            <a:ext cx="4276725"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FFCC00"/>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EB6615"/>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buNone/>
            </a:pPr>
            <a:r>
              <a:rPr lang="en-US" sz="1500" dirty="0" smtClean="0">
                <a:latin typeface="Arial" panose="020B0604020202020204" pitchFamily="34" charset="0"/>
              </a:rPr>
              <a:t>Interviews about</a:t>
            </a:r>
          </a:p>
          <a:p>
            <a:pPr>
              <a:buFontTx/>
              <a:buChar char="-"/>
            </a:pPr>
            <a:r>
              <a:rPr lang="en-US" sz="1500" dirty="0" smtClean="0">
                <a:latin typeface="Arial" panose="020B0604020202020204" pitchFamily="34" charset="0"/>
              </a:rPr>
              <a:t> Disability and social participation</a:t>
            </a:r>
          </a:p>
          <a:p>
            <a:pPr>
              <a:buFontTx/>
              <a:buChar char="-"/>
            </a:pPr>
            <a:r>
              <a:rPr lang="en-US" sz="1500" dirty="0" smtClean="0">
                <a:latin typeface="Arial" panose="020B0604020202020204" pitchFamily="34" charset="0"/>
              </a:rPr>
              <a:t> Life-course history</a:t>
            </a:r>
          </a:p>
          <a:p>
            <a:pPr>
              <a:buFontTx/>
              <a:buChar char="-"/>
            </a:pPr>
            <a:r>
              <a:rPr lang="en-US" sz="1500" dirty="0" smtClean="0">
                <a:latin typeface="Arial" panose="020B0604020202020204" pitchFamily="34" charset="0"/>
              </a:rPr>
              <a:t> KBP HIV &amp; FP</a:t>
            </a:r>
          </a:p>
          <a:p>
            <a:pPr>
              <a:buFontTx/>
              <a:buChar char="-"/>
            </a:pPr>
            <a:r>
              <a:rPr lang="en-US" sz="1500" dirty="0" smtClean="0">
                <a:latin typeface="Arial" panose="020B0604020202020204" pitchFamily="34" charset="0"/>
              </a:rPr>
              <a:t> Reproductive Health</a:t>
            </a:r>
          </a:p>
          <a:p>
            <a:pPr>
              <a:buFontTx/>
              <a:buChar char="-"/>
            </a:pPr>
            <a:r>
              <a:rPr lang="en-US" sz="1500" dirty="0" smtClean="0">
                <a:latin typeface="Arial" panose="020B0604020202020204" pitchFamily="34" charset="0"/>
              </a:rPr>
              <a:t>Access to services and health care including environmental barriers</a:t>
            </a:r>
          </a:p>
          <a:p>
            <a:pPr fontAlgn="base">
              <a:spcBef>
                <a:spcPct val="0"/>
              </a:spcBef>
              <a:spcAft>
                <a:spcPct val="0"/>
              </a:spcAft>
              <a:buClrTx/>
              <a:buNone/>
            </a:pPr>
            <a:endParaRPr lang="fr-FR" sz="1600" dirty="0" smtClean="0">
              <a:solidFill>
                <a:prstClr val="black"/>
              </a:solidFill>
              <a:latin typeface="Arial" panose="020B0604020202020204" pitchFamily="34" charset="0"/>
            </a:endParaRPr>
          </a:p>
        </p:txBody>
      </p:sp>
      <p:sp>
        <p:nvSpPr>
          <p:cNvPr id="91166" name="ZoneTexte 28"/>
          <p:cNvSpPr txBox="1">
            <a:spLocks noChangeArrowheads="1"/>
          </p:cNvSpPr>
          <p:nvPr/>
        </p:nvSpPr>
        <p:spPr bwMode="auto">
          <a:xfrm>
            <a:off x="2438400" y="4779963"/>
            <a:ext cx="1273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FFCC00"/>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EB6615"/>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ClrTx/>
              <a:buFontTx/>
              <a:buNone/>
            </a:pPr>
            <a:r>
              <a:rPr lang="en-US" sz="1800" dirty="0" smtClean="0">
                <a:latin typeface="Arial" panose="020B0604020202020204" pitchFamily="34" charset="0"/>
              </a:rPr>
              <a:t>Disability team</a:t>
            </a:r>
            <a:endParaRPr lang="en-US" sz="1800" dirty="0" smtClean="0">
              <a:solidFill>
                <a:prstClr val="black"/>
              </a:solidFill>
              <a:latin typeface="Arial" panose="020B0604020202020204" pitchFamily="34" charset="0"/>
            </a:endParaRPr>
          </a:p>
        </p:txBody>
      </p:sp>
      <p:sp>
        <p:nvSpPr>
          <p:cNvPr id="26" name="Accolade fermante 25"/>
          <p:cNvSpPr/>
          <p:nvPr/>
        </p:nvSpPr>
        <p:spPr>
          <a:xfrm>
            <a:off x="6543675" y="936625"/>
            <a:ext cx="401638" cy="2016125"/>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fr-FR">
              <a:solidFill>
                <a:prstClr val="black"/>
              </a:solidFill>
            </a:endParaRPr>
          </a:p>
        </p:txBody>
      </p:sp>
      <p:sp>
        <p:nvSpPr>
          <p:cNvPr id="91168" name="ZoneTexte 27"/>
          <p:cNvSpPr txBox="1">
            <a:spLocks noChangeArrowheads="1"/>
          </p:cNvSpPr>
          <p:nvPr/>
        </p:nvSpPr>
        <p:spPr bwMode="auto">
          <a:xfrm>
            <a:off x="7389813" y="1920875"/>
            <a:ext cx="598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FFCC00"/>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EB6615"/>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ClrTx/>
              <a:buFontTx/>
              <a:buNone/>
            </a:pPr>
            <a:r>
              <a:rPr lang="fr-FR" sz="1800" b="1" smtClean="0">
                <a:solidFill>
                  <a:prstClr val="black"/>
                </a:solidFill>
              </a:rPr>
              <a:t>+</a:t>
            </a:r>
          </a:p>
        </p:txBody>
      </p:sp>
      <p:sp>
        <p:nvSpPr>
          <p:cNvPr id="45" name="Accolade fermante 44"/>
          <p:cNvSpPr/>
          <p:nvPr/>
        </p:nvSpPr>
        <p:spPr>
          <a:xfrm rot="5400000">
            <a:off x="7311231" y="2370932"/>
            <a:ext cx="534987" cy="2070100"/>
          </a:xfrm>
          <a:prstGeom prst="rightBrace">
            <a:avLst>
              <a:gd name="adj1" fmla="val 3538"/>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fr-FR">
              <a:solidFill>
                <a:prstClr val="black"/>
              </a:solidFill>
            </a:endParaRPr>
          </a:p>
        </p:txBody>
      </p:sp>
      <p:sp>
        <p:nvSpPr>
          <p:cNvPr id="21512" name="Rectangle 21511"/>
          <p:cNvSpPr/>
          <p:nvPr/>
        </p:nvSpPr>
        <p:spPr>
          <a:xfrm>
            <a:off x="7953375" y="5101050"/>
            <a:ext cx="1190625" cy="113664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fr-FR" dirty="0" smtClean="0">
                <a:solidFill>
                  <a:prstClr val="white"/>
                </a:solidFill>
              </a:rPr>
              <a:t>T</a:t>
            </a:r>
            <a:r>
              <a:rPr lang="fr-FR" sz="1600" dirty="0" smtClean="0">
                <a:solidFill>
                  <a:prstClr val="black"/>
                </a:solidFill>
              </a:rPr>
              <a:t>HIV test</a:t>
            </a:r>
            <a:endParaRPr lang="fr-FR" sz="1600" dirty="0">
              <a:solidFill>
                <a:prstClr val="black"/>
              </a:solidFill>
            </a:endParaRPr>
          </a:p>
        </p:txBody>
      </p:sp>
      <p:sp>
        <p:nvSpPr>
          <p:cNvPr id="19" name="Rectangle 18"/>
          <p:cNvSpPr/>
          <p:nvPr/>
        </p:nvSpPr>
        <p:spPr>
          <a:xfrm>
            <a:off x="0" y="3178175"/>
            <a:ext cx="4846638" cy="1069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endParaRPr lang="fr-FR" b="1" dirty="0">
              <a:solidFill>
                <a:prstClr val="black"/>
              </a:solidFill>
              <a:effectLst>
                <a:outerShdw blurRad="38100" dist="38100" dir="2700000" algn="tl">
                  <a:srgbClr val="000000">
                    <a:alpha val="43137"/>
                  </a:srgbClr>
                </a:outerShdw>
              </a:effectLst>
            </a:endParaRPr>
          </a:p>
          <a:p>
            <a:pPr eaLnBrk="0" fontAlgn="base" hangingPunct="0">
              <a:spcBef>
                <a:spcPct val="0"/>
              </a:spcBef>
              <a:spcAft>
                <a:spcPct val="0"/>
              </a:spcAft>
              <a:defRPr/>
            </a:pPr>
            <a:endParaRPr lang="fr-FR" b="1" dirty="0">
              <a:solidFill>
                <a:prstClr val="black"/>
              </a:solidFill>
              <a:effectLst>
                <a:outerShdw blurRad="38100" dist="38100" dir="2700000" algn="tl">
                  <a:srgbClr val="000000">
                    <a:alpha val="43137"/>
                  </a:srgbClr>
                </a:outerShdw>
              </a:effectLst>
            </a:endParaRPr>
          </a:p>
          <a:p>
            <a:pPr eaLnBrk="0" fontAlgn="base" hangingPunct="0">
              <a:spcBef>
                <a:spcPct val="0"/>
              </a:spcBef>
              <a:spcAft>
                <a:spcPct val="0"/>
              </a:spcAft>
              <a:defRPr/>
            </a:pPr>
            <a:endParaRPr lang="en-US" b="1" dirty="0" smtClean="0">
              <a:solidFill>
                <a:srgbClr val="FF0000"/>
              </a:solidFill>
            </a:endParaRPr>
          </a:p>
          <a:p>
            <a:pPr eaLnBrk="0" fontAlgn="base" hangingPunct="0">
              <a:spcBef>
                <a:spcPct val="0"/>
              </a:spcBef>
              <a:spcAft>
                <a:spcPct val="0"/>
              </a:spcAft>
              <a:defRPr/>
            </a:pPr>
            <a:r>
              <a:rPr lang="en-US" b="1" dirty="0" smtClean="0">
                <a:solidFill>
                  <a:srgbClr val="FF0000"/>
                </a:solidFill>
              </a:rPr>
              <a:t>90751 </a:t>
            </a:r>
            <a:r>
              <a:rPr lang="en-US" b="1" dirty="0">
                <a:solidFill>
                  <a:srgbClr val="FF0000"/>
                </a:solidFill>
              </a:rPr>
              <a:t>persons screened (21869 households)</a:t>
            </a:r>
          </a:p>
          <a:p>
            <a:pPr eaLnBrk="0" fontAlgn="base" hangingPunct="0">
              <a:spcBef>
                <a:spcPct val="0"/>
              </a:spcBef>
              <a:spcAft>
                <a:spcPct val="0"/>
              </a:spcAft>
              <a:defRPr/>
            </a:pPr>
            <a:r>
              <a:rPr lang="en-US" b="1" dirty="0">
                <a:solidFill>
                  <a:srgbClr val="FF0000"/>
                </a:solidFill>
              </a:rPr>
              <a:t>12,9% with ≥1 functional limitations</a:t>
            </a:r>
          </a:p>
          <a:p>
            <a:pPr eaLnBrk="0" fontAlgn="base" hangingPunct="0">
              <a:spcBef>
                <a:spcPct val="0"/>
              </a:spcBef>
              <a:spcAft>
                <a:spcPct val="0"/>
              </a:spcAft>
              <a:defRPr/>
            </a:pPr>
            <a:r>
              <a:rPr lang="en-US" b="1" dirty="0">
                <a:solidFill>
                  <a:srgbClr val="FF0000"/>
                </a:solidFill>
              </a:rPr>
              <a:t>2,3% meeting inclusion criteria</a:t>
            </a:r>
          </a:p>
          <a:p>
            <a:pPr eaLnBrk="0" fontAlgn="base" hangingPunct="0">
              <a:spcBef>
                <a:spcPct val="0"/>
              </a:spcBef>
              <a:spcAft>
                <a:spcPct val="0"/>
              </a:spcAft>
              <a:defRPr/>
            </a:pPr>
            <a:endParaRPr lang="fr-FR" b="1" dirty="0">
              <a:solidFill>
                <a:srgbClr val="FF0000"/>
              </a:solidFill>
            </a:endParaRPr>
          </a:p>
          <a:p>
            <a:pPr eaLnBrk="0" fontAlgn="base" hangingPunct="0">
              <a:spcBef>
                <a:spcPct val="0"/>
              </a:spcBef>
              <a:spcAft>
                <a:spcPct val="0"/>
              </a:spcAft>
              <a:defRPr/>
            </a:pPr>
            <a:endParaRPr lang="fr-FR" b="1" dirty="0">
              <a:solidFill>
                <a:prstClr val="black"/>
              </a:solidFill>
              <a:effectLst>
                <a:outerShdw blurRad="38100" dist="38100" dir="2700000" algn="tl">
                  <a:srgbClr val="000000">
                    <a:alpha val="43137"/>
                  </a:srgbClr>
                </a:outerShdw>
              </a:effectLst>
            </a:endParaRPr>
          </a:p>
          <a:p>
            <a:pPr eaLnBrk="0" fontAlgn="base" hangingPunct="0">
              <a:spcBef>
                <a:spcPct val="0"/>
              </a:spcBef>
              <a:spcAft>
                <a:spcPct val="0"/>
              </a:spcAft>
              <a:defRPr/>
            </a:pPr>
            <a:endParaRPr lang="fr-FR" b="1" dirty="0">
              <a:solidFill>
                <a:prstClr val="black"/>
              </a:solidFill>
              <a:effectLst>
                <a:outerShdw blurRad="38100" dist="38100" dir="2700000" algn="tl">
                  <a:srgbClr val="000000">
                    <a:alpha val="43137"/>
                  </a:srgbClr>
                </a:outerShdw>
              </a:effectLst>
            </a:endParaRPr>
          </a:p>
        </p:txBody>
      </p:sp>
      <p:sp>
        <p:nvSpPr>
          <p:cNvPr id="46" name="Rectangle 45"/>
          <p:cNvSpPr/>
          <p:nvPr/>
        </p:nvSpPr>
        <p:spPr>
          <a:xfrm>
            <a:off x="114300" y="6311900"/>
            <a:ext cx="2701925" cy="50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b="1" dirty="0" err="1" smtClean="0">
                <a:solidFill>
                  <a:srgbClr val="FF0000"/>
                </a:solidFill>
                <a:effectLst>
                  <a:outerShdw blurRad="38100" dist="38100" dir="2700000" algn="tl">
                    <a:srgbClr val="000000">
                      <a:alpha val="43137"/>
                    </a:srgbClr>
                  </a:outerShdw>
                </a:effectLst>
              </a:rPr>
              <a:t>PwD</a:t>
            </a:r>
            <a:r>
              <a:rPr lang="en-US" b="1" dirty="0" smtClean="0">
                <a:solidFill>
                  <a:srgbClr val="FF0000"/>
                </a:solidFill>
                <a:effectLst>
                  <a:outerShdw blurRad="38100" dist="38100" dir="2700000" algn="tl">
                    <a:srgbClr val="000000">
                      <a:alpha val="43137"/>
                    </a:srgbClr>
                  </a:outerShdw>
                </a:effectLst>
              </a:rPr>
              <a:t>=807 et Controls=807 </a:t>
            </a:r>
            <a:endParaRPr lang="en-US" b="1" dirty="0">
              <a:solidFill>
                <a:srgbClr val="FF0000"/>
              </a:solidFill>
              <a:effectLst>
                <a:outerShdw blurRad="38100" dist="38100" dir="2700000" algn="tl">
                  <a:srgbClr val="000000">
                    <a:alpha val="43137"/>
                  </a:srgbClr>
                </a:outerShdw>
              </a:effectLst>
            </a:endParaRPr>
          </a:p>
        </p:txBody>
      </p:sp>
      <p:sp>
        <p:nvSpPr>
          <p:cNvPr id="22" name="Rectangle 21"/>
          <p:cNvSpPr/>
          <p:nvPr/>
        </p:nvSpPr>
        <p:spPr>
          <a:xfrm>
            <a:off x="34925" y="411163"/>
            <a:ext cx="2239302" cy="950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endParaRPr lang="fr-FR" sz="1200" dirty="0">
              <a:solidFill>
                <a:prstClr val="black"/>
              </a:solidFill>
            </a:endParaRPr>
          </a:p>
          <a:p>
            <a:pPr eaLnBrk="0" fontAlgn="base" hangingPunct="0">
              <a:spcBef>
                <a:spcPct val="0"/>
              </a:spcBef>
              <a:spcAft>
                <a:spcPct val="0"/>
              </a:spcAft>
              <a:defRPr/>
            </a:pPr>
            <a:r>
              <a:rPr lang="en-US" sz="1200" dirty="0">
                <a:solidFill>
                  <a:prstClr val="black"/>
                </a:solidFill>
              </a:rPr>
              <a:t>Socio-demographics characteristics</a:t>
            </a:r>
          </a:p>
          <a:p>
            <a:pPr eaLnBrk="0" fontAlgn="base" hangingPunct="0">
              <a:spcBef>
                <a:spcPct val="0"/>
              </a:spcBef>
              <a:spcAft>
                <a:spcPct val="0"/>
              </a:spcAft>
              <a:defRPr/>
            </a:pPr>
            <a:r>
              <a:rPr lang="en-US" sz="1200" dirty="0">
                <a:solidFill>
                  <a:prstClr val="black"/>
                </a:solidFill>
              </a:rPr>
              <a:t>Habitat &amp; wealth characteristics </a:t>
            </a:r>
          </a:p>
          <a:p>
            <a:pPr eaLnBrk="0" fontAlgn="base" hangingPunct="0">
              <a:spcBef>
                <a:spcPct val="0"/>
              </a:spcBef>
              <a:spcAft>
                <a:spcPct val="0"/>
              </a:spcAft>
              <a:defRPr/>
            </a:pPr>
            <a:r>
              <a:rPr lang="en-US" sz="1200" dirty="0">
                <a:solidFill>
                  <a:prstClr val="black"/>
                </a:solidFill>
              </a:rPr>
              <a:t>Disabilities and eligibility</a:t>
            </a:r>
          </a:p>
          <a:p>
            <a:pPr eaLnBrk="0" fontAlgn="base" hangingPunct="0">
              <a:spcBef>
                <a:spcPct val="0"/>
              </a:spcBef>
              <a:spcAft>
                <a:spcPct val="0"/>
              </a:spcAft>
              <a:defRPr/>
            </a:pPr>
            <a:endParaRPr lang="fr-FR" sz="1200" dirty="0">
              <a:solidFill>
                <a:prstClr val="black"/>
              </a:solidFill>
            </a:endParaRPr>
          </a:p>
          <a:p>
            <a:pPr eaLnBrk="0" fontAlgn="base" hangingPunct="0">
              <a:spcBef>
                <a:spcPct val="0"/>
              </a:spcBef>
              <a:spcAft>
                <a:spcPct val="0"/>
              </a:spcAft>
              <a:defRPr/>
            </a:pPr>
            <a:endParaRPr lang="fr-FR" sz="1200" dirty="0">
              <a:solidFill>
                <a:prstClr val="black"/>
              </a:solidFill>
            </a:endParaRPr>
          </a:p>
        </p:txBody>
      </p:sp>
    </p:spTree>
    <p:extLst>
      <p:ext uri="{BB962C8B-B14F-4D97-AF65-F5344CB8AC3E}">
        <p14:creationId xmlns:p14="http://schemas.microsoft.com/office/powerpoint/2010/main" val="716564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contenu 2"/>
          <p:cNvSpPr>
            <a:spLocks noGrp="1"/>
          </p:cNvSpPr>
          <p:nvPr>
            <p:ph idx="1"/>
          </p:nvPr>
        </p:nvSpPr>
        <p:spPr>
          <a:xfrm>
            <a:off x="265113" y="1279525"/>
            <a:ext cx="8242300" cy="5497513"/>
          </a:xfrm>
        </p:spPr>
        <p:txBody>
          <a:bodyPr/>
          <a:lstStyle/>
          <a:p>
            <a:pPr eaLnBrk="1" hangingPunct="1">
              <a:buFont typeface="Wingdings" panose="05000000000000000000" pitchFamily="2" charset="2"/>
              <a:buChar char="Ø"/>
            </a:pPr>
            <a:r>
              <a:rPr lang="en-US" dirty="0" smtClean="0">
                <a:solidFill>
                  <a:srgbClr val="000000"/>
                </a:solidFill>
              </a:rPr>
              <a:t>Adoption of a disability-inclusive approach;</a:t>
            </a:r>
          </a:p>
          <a:p>
            <a:pPr eaLnBrk="1" hangingPunct="1">
              <a:buFont typeface="Wingdings" panose="05000000000000000000" pitchFamily="2" charset="2"/>
              <a:buChar char="Ø"/>
            </a:pPr>
            <a:r>
              <a:rPr lang="en-US" dirty="0" smtClean="0">
                <a:solidFill>
                  <a:srgbClr val="000000"/>
                </a:solidFill>
              </a:rPr>
              <a:t>Use of a qualitative exploratory phase to adapt processes and tools; </a:t>
            </a:r>
          </a:p>
          <a:p>
            <a:pPr eaLnBrk="1" hangingPunct="1">
              <a:buFont typeface="Wingdings" panose="05000000000000000000" pitchFamily="2" charset="2"/>
              <a:buChar char="Ø"/>
            </a:pPr>
            <a:r>
              <a:rPr lang="en-US" dirty="0" smtClean="0">
                <a:solidFill>
                  <a:srgbClr val="000000"/>
                </a:solidFill>
              </a:rPr>
              <a:t>Questions about the composition of the household asked several times; </a:t>
            </a:r>
          </a:p>
          <a:p>
            <a:pPr eaLnBrk="1" hangingPunct="1">
              <a:buFont typeface="Wingdings" panose="05000000000000000000" pitchFamily="2" charset="2"/>
              <a:buChar char="Ø"/>
            </a:pPr>
            <a:r>
              <a:rPr lang="en-US" dirty="0" smtClean="0">
                <a:solidFill>
                  <a:srgbClr val="000000"/>
                </a:solidFill>
              </a:rPr>
              <a:t>Use of signs language translators as interviewers and adaptation of the various tools to participants’ needs:  </a:t>
            </a:r>
            <a:r>
              <a:rPr lang="en-US" dirty="0" err="1" smtClean="0">
                <a:solidFill>
                  <a:srgbClr val="000000"/>
                </a:solidFill>
              </a:rPr>
              <a:t>picto</a:t>
            </a:r>
            <a:r>
              <a:rPr lang="en-US" dirty="0" smtClean="0">
                <a:solidFill>
                  <a:srgbClr val="000000"/>
                </a:solidFill>
              </a:rPr>
              <a:t>, dolls, training of nurses and interviewers, etc.;</a:t>
            </a:r>
          </a:p>
          <a:p>
            <a:pPr eaLnBrk="1" hangingPunct="1">
              <a:buFont typeface="Wingdings" panose="05000000000000000000" pitchFamily="2" charset="2"/>
              <a:buChar char="Ø"/>
            </a:pPr>
            <a:r>
              <a:rPr lang="en-US" dirty="0" smtClean="0">
                <a:solidFill>
                  <a:srgbClr val="000000"/>
                </a:solidFill>
              </a:rPr>
              <a:t>Adoption of a life-course approach to better understand the link between HIV and disability</a:t>
            </a:r>
          </a:p>
          <a:p>
            <a:pPr lvl="1" eaLnBrk="1" hangingPunct="1">
              <a:buFont typeface="Wingdings" panose="05000000000000000000" pitchFamily="2" charset="2"/>
              <a:buChar char="ü"/>
            </a:pPr>
            <a:r>
              <a:rPr lang="en-US" dirty="0" smtClean="0">
                <a:solidFill>
                  <a:srgbClr val="000000"/>
                </a:solidFill>
              </a:rPr>
              <a:t>Helps to identify sequences of risks &amp; trajectories associated </a:t>
            </a:r>
            <a:r>
              <a:rPr lang="en-US" smtClean="0">
                <a:solidFill>
                  <a:srgbClr val="000000"/>
                </a:solidFill>
              </a:rPr>
              <a:t>to HIV;</a:t>
            </a:r>
            <a:endParaRPr lang="en-US" dirty="0" smtClean="0">
              <a:solidFill>
                <a:srgbClr val="000000"/>
              </a:solidFill>
            </a:endParaRPr>
          </a:p>
          <a:p>
            <a:pPr lvl="1" eaLnBrk="1" hangingPunct="1">
              <a:buFont typeface="Wingdings" panose="05000000000000000000" pitchFamily="2" charset="2"/>
              <a:buChar char="ü"/>
            </a:pPr>
            <a:r>
              <a:rPr lang="en-US" dirty="0" smtClean="0">
                <a:solidFill>
                  <a:srgbClr val="000000"/>
                </a:solidFill>
              </a:rPr>
              <a:t>Allows to compare life-course trajectories between: (</a:t>
            </a:r>
            <a:r>
              <a:rPr lang="en-US" dirty="0" err="1" smtClean="0">
                <a:solidFill>
                  <a:srgbClr val="000000"/>
                </a:solidFill>
              </a:rPr>
              <a:t>i</a:t>
            </a:r>
            <a:r>
              <a:rPr lang="en-US" dirty="0" smtClean="0">
                <a:solidFill>
                  <a:srgbClr val="000000"/>
                </a:solidFill>
              </a:rPr>
              <a:t>) </a:t>
            </a:r>
            <a:r>
              <a:rPr lang="en-US" dirty="0" err="1" smtClean="0">
                <a:solidFill>
                  <a:srgbClr val="000000"/>
                </a:solidFill>
              </a:rPr>
              <a:t>PwD</a:t>
            </a:r>
            <a:r>
              <a:rPr lang="en-US" dirty="0" smtClean="0">
                <a:solidFill>
                  <a:srgbClr val="000000"/>
                </a:solidFill>
              </a:rPr>
              <a:t> &amp; those without; (ii) </a:t>
            </a:r>
            <a:r>
              <a:rPr lang="en-US" dirty="0" err="1" smtClean="0">
                <a:solidFill>
                  <a:srgbClr val="000000"/>
                </a:solidFill>
              </a:rPr>
              <a:t>PwD</a:t>
            </a:r>
            <a:r>
              <a:rPr lang="en-US" dirty="0" smtClean="0">
                <a:solidFill>
                  <a:srgbClr val="000000"/>
                </a:solidFill>
              </a:rPr>
              <a:t> across different type of impairments;</a:t>
            </a:r>
          </a:p>
          <a:p>
            <a:pPr lvl="1" eaLnBrk="1" hangingPunct="1">
              <a:buFont typeface="Wingdings" panose="05000000000000000000" pitchFamily="2" charset="2"/>
              <a:buChar char="ü"/>
            </a:pPr>
            <a:r>
              <a:rPr lang="en-US" dirty="0" smtClean="0">
                <a:solidFill>
                  <a:srgbClr val="000000"/>
                </a:solidFill>
              </a:rPr>
              <a:t>It is a cheaper alternative of longitudinal studies with adequate accuracy and reliability</a:t>
            </a:r>
          </a:p>
        </p:txBody>
      </p:sp>
      <p:sp>
        <p:nvSpPr>
          <p:cNvPr id="4" name="Titre 1"/>
          <p:cNvSpPr>
            <a:spLocks noGrp="1"/>
          </p:cNvSpPr>
          <p:nvPr>
            <p:ph type="title"/>
          </p:nvPr>
        </p:nvSpPr>
        <p:spPr>
          <a:xfrm>
            <a:off x="620713" y="225425"/>
            <a:ext cx="7886700" cy="757238"/>
          </a:xfrm>
        </p:spPr>
        <p:txBody>
          <a:bodyPr wrap="square" numCol="1" anchorCtr="0" compatLnSpc="1">
            <a:prstTxWarp prst="textNoShape">
              <a:avLst/>
            </a:prstTxWarp>
          </a:bodyPr>
          <a:lstStyle/>
          <a:p>
            <a:pPr eaLnBrk="1" hangingPunct="1">
              <a:defRPr/>
            </a:pPr>
            <a:r>
              <a:rPr lang="en-US" dirty="0" smtClean="0">
                <a:ea typeface="MS PGothic" charset="0"/>
              </a:rPr>
              <a:t>Specificities of </a:t>
            </a:r>
            <a:r>
              <a:rPr lang="en-US" dirty="0" err="1" smtClean="0">
                <a:ea typeface="MS PGothic" charset="0"/>
              </a:rPr>
              <a:t>HandiVIH</a:t>
            </a:r>
            <a:endParaRPr lang="en-US" dirty="0">
              <a:ea typeface="MS PGothic" charset="0"/>
            </a:endParaRPr>
          </a:p>
        </p:txBody>
      </p:sp>
    </p:spTree>
    <p:extLst>
      <p:ext uri="{BB962C8B-B14F-4D97-AF65-F5344CB8AC3E}">
        <p14:creationId xmlns:p14="http://schemas.microsoft.com/office/powerpoint/2010/main" val="4284720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contenu 2"/>
          <p:cNvSpPr>
            <a:spLocks noGrp="1"/>
          </p:cNvSpPr>
          <p:nvPr>
            <p:ph idx="1"/>
          </p:nvPr>
        </p:nvSpPr>
        <p:spPr>
          <a:xfrm>
            <a:off x="107504" y="1279525"/>
            <a:ext cx="8399909" cy="5497513"/>
          </a:xfrm>
        </p:spPr>
        <p:txBody>
          <a:bodyPr/>
          <a:lstStyle/>
          <a:p>
            <a:pPr marL="114300" indent="0" eaLnBrk="1" hangingPunct="1">
              <a:buNone/>
            </a:pPr>
            <a:r>
              <a:rPr lang="en-US" dirty="0" smtClean="0">
                <a:solidFill>
                  <a:srgbClr val="000000"/>
                </a:solidFill>
              </a:rPr>
              <a:t>The WG questionnaire detected people experiencing difficulties in carrying out their daily activities because of long-term health problems and/or disability without the lack or inadequacy of resources being involved. </a:t>
            </a:r>
            <a:r>
              <a:rPr lang="en-US" dirty="0" smtClean="0"/>
              <a:t>For this purpose, it was used in two phases:</a:t>
            </a:r>
          </a:p>
          <a:p>
            <a:pPr marL="114300" lvl="0" indent="0">
              <a:buNone/>
            </a:pPr>
            <a:r>
              <a:rPr lang="en-US" b="1" dirty="0" smtClean="0"/>
              <a:t>1. The screening phase</a:t>
            </a:r>
            <a:endParaRPr lang="en-US" dirty="0" smtClean="0"/>
          </a:p>
          <a:p>
            <a:pPr>
              <a:buFont typeface="Wingdings" panose="05000000000000000000" pitchFamily="2" charset="2"/>
              <a:buChar char="Ø"/>
            </a:pPr>
            <a:r>
              <a:rPr lang="en-US" dirty="0" smtClean="0"/>
              <a:t>The short set questionnaire, comprising 8 questions, made it possible to detect people with difficulties that prevent or reduce their ability of carrying out their daily activities without any inadequacy or lack of resources being involved.</a:t>
            </a:r>
          </a:p>
          <a:p>
            <a:pPr marL="114300" lvl="0" indent="0">
              <a:buNone/>
            </a:pPr>
            <a:r>
              <a:rPr lang="fr-FR" b="1" dirty="0" smtClean="0"/>
              <a:t>2. </a:t>
            </a:r>
            <a:r>
              <a:rPr lang="en-US" b="1" dirty="0" smtClean="0"/>
              <a:t>Interviews with eligible subjects</a:t>
            </a:r>
            <a:endParaRPr lang="en-US" dirty="0" smtClean="0"/>
          </a:p>
          <a:p>
            <a:pPr>
              <a:buFont typeface="Wingdings" panose="05000000000000000000" pitchFamily="2" charset="2"/>
              <a:buChar char="Ø"/>
            </a:pPr>
            <a:r>
              <a:rPr lang="en-US" dirty="0" smtClean="0"/>
              <a:t>This phase started with a stage of confirmation of the disability status of the persons selected in the screening phase (</a:t>
            </a:r>
            <a:r>
              <a:rPr lang="en-US" dirty="0" err="1" smtClean="0"/>
              <a:t>PwD</a:t>
            </a:r>
            <a:r>
              <a:rPr lang="en-US" dirty="0" smtClean="0"/>
              <a:t> and controls) using the 16 questions of the extended WG questionnaire. The Confirmation of subjects' disability status led to their eligibility for the in-depth interview.</a:t>
            </a:r>
          </a:p>
          <a:p>
            <a:pPr eaLnBrk="1" hangingPunct="1">
              <a:buFont typeface="Wingdings" panose="05000000000000000000" pitchFamily="2" charset="2"/>
              <a:buChar char="Ø"/>
            </a:pPr>
            <a:endParaRPr lang="en-US" dirty="0" smtClean="0"/>
          </a:p>
          <a:p>
            <a:pPr eaLnBrk="1" hangingPunct="1">
              <a:buFont typeface="Wingdings" panose="05000000000000000000" pitchFamily="2" charset="2"/>
              <a:buChar char="Ø"/>
            </a:pPr>
            <a:endParaRPr lang="en-US" dirty="0" smtClean="0">
              <a:solidFill>
                <a:srgbClr val="000000"/>
              </a:solidFill>
            </a:endParaRPr>
          </a:p>
        </p:txBody>
      </p:sp>
      <p:sp>
        <p:nvSpPr>
          <p:cNvPr id="4" name="Titre 1"/>
          <p:cNvSpPr>
            <a:spLocks noGrp="1"/>
          </p:cNvSpPr>
          <p:nvPr>
            <p:ph type="title"/>
          </p:nvPr>
        </p:nvSpPr>
        <p:spPr>
          <a:xfrm>
            <a:off x="395536" y="0"/>
            <a:ext cx="8111877" cy="982663"/>
          </a:xfrm>
        </p:spPr>
        <p:txBody>
          <a:bodyPr wrap="square" numCol="1" anchorCtr="0" compatLnSpc="1">
            <a:prstTxWarp prst="textNoShape">
              <a:avLst/>
            </a:prstTxWarp>
          </a:bodyPr>
          <a:lstStyle/>
          <a:p>
            <a:pPr eaLnBrk="1" hangingPunct="1">
              <a:defRPr/>
            </a:pPr>
            <a:r>
              <a:rPr lang="en-US" sz="3000" dirty="0" smtClean="0">
                <a:ea typeface="MS PGothic" charset="0"/>
              </a:rPr>
              <a:t>Contribution of the WG questionnaires in the </a:t>
            </a:r>
            <a:r>
              <a:rPr lang="en-US" sz="3000" dirty="0" err="1" smtClean="0">
                <a:ea typeface="MS PGothic" charset="0"/>
              </a:rPr>
              <a:t>HandiVIH</a:t>
            </a:r>
            <a:r>
              <a:rPr lang="en-US" sz="3000" dirty="0" smtClean="0">
                <a:ea typeface="MS PGothic" charset="0"/>
              </a:rPr>
              <a:t> study </a:t>
            </a:r>
            <a:endParaRPr lang="en-US" sz="3000" dirty="0">
              <a:ea typeface="MS PGothic" charset="0"/>
            </a:endParaRPr>
          </a:p>
        </p:txBody>
      </p:sp>
    </p:spTree>
    <p:extLst>
      <p:ext uri="{BB962C8B-B14F-4D97-AF65-F5344CB8AC3E}">
        <p14:creationId xmlns:p14="http://schemas.microsoft.com/office/powerpoint/2010/main" val="135683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 calcmode="lin" valueType="num">
                                      <p:cBhvr additive="base">
                                        <p:cTn id="7" dur="500" fill="hold"/>
                                        <p:tgtEl>
                                          <p:spTgt spid="245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7">
                                            <p:txEl>
                                              <p:pRg st="1" end="1"/>
                                            </p:txEl>
                                          </p:spTgt>
                                        </p:tgtEl>
                                        <p:attrNameLst>
                                          <p:attrName>style.visibility</p:attrName>
                                        </p:attrNameLst>
                                      </p:cBhvr>
                                      <p:to>
                                        <p:strVal val="visible"/>
                                      </p:to>
                                    </p:set>
                                    <p:anim calcmode="lin" valueType="num">
                                      <p:cBhvr additive="base">
                                        <p:cTn id="13" dur="500" fill="hold"/>
                                        <p:tgtEl>
                                          <p:spTgt spid="245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7">
                                            <p:txEl>
                                              <p:pRg st="2" end="2"/>
                                            </p:txEl>
                                          </p:spTgt>
                                        </p:tgtEl>
                                        <p:attrNameLst>
                                          <p:attrName>style.visibility</p:attrName>
                                        </p:attrNameLst>
                                      </p:cBhvr>
                                      <p:to>
                                        <p:strVal val="visible"/>
                                      </p:to>
                                    </p:set>
                                    <p:anim calcmode="lin" valueType="num">
                                      <p:cBhvr additive="base">
                                        <p:cTn id="19" dur="500" fill="hold"/>
                                        <p:tgtEl>
                                          <p:spTgt spid="245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7">
                                            <p:txEl>
                                              <p:pRg st="3" end="3"/>
                                            </p:txEl>
                                          </p:spTgt>
                                        </p:tgtEl>
                                        <p:attrNameLst>
                                          <p:attrName>style.visibility</p:attrName>
                                        </p:attrNameLst>
                                      </p:cBhvr>
                                      <p:to>
                                        <p:strVal val="visible"/>
                                      </p:to>
                                    </p:set>
                                    <p:anim calcmode="lin" valueType="num">
                                      <p:cBhvr additive="base">
                                        <p:cTn id="25" dur="500" fill="hold"/>
                                        <p:tgtEl>
                                          <p:spTgt spid="245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7">
                                            <p:txEl>
                                              <p:pRg st="4" end="4"/>
                                            </p:txEl>
                                          </p:spTgt>
                                        </p:tgtEl>
                                        <p:attrNameLst>
                                          <p:attrName>style.visibility</p:attrName>
                                        </p:attrNameLst>
                                      </p:cBhvr>
                                      <p:to>
                                        <p:strVal val="visible"/>
                                      </p:to>
                                    </p:set>
                                    <p:anim calcmode="lin" valueType="num">
                                      <p:cBhvr additive="base">
                                        <p:cTn id="31" dur="500" fill="hold"/>
                                        <p:tgtEl>
                                          <p:spTgt spid="2457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contenu 2"/>
          <p:cNvSpPr>
            <a:spLocks noGrp="1"/>
          </p:cNvSpPr>
          <p:nvPr>
            <p:ph idx="1"/>
          </p:nvPr>
        </p:nvSpPr>
        <p:spPr>
          <a:xfrm>
            <a:off x="0" y="982663"/>
            <a:ext cx="8507413" cy="5794375"/>
          </a:xfrm>
        </p:spPr>
        <p:txBody>
          <a:bodyPr/>
          <a:lstStyle/>
          <a:p>
            <a:pPr>
              <a:buFont typeface="Wingdings" panose="05000000000000000000" pitchFamily="2" charset="2"/>
              <a:buChar char="Ø"/>
            </a:pPr>
            <a:r>
              <a:rPr lang="en-US" sz="2000" dirty="0" smtClean="0"/>
              <a:t>At this intermediate stage, the extended WG questionnaire enabled a meticulous verification of inclusion criteria by rephrasing the questions posed in order to avoid recruiting "false positives" and "false negatives", because, sometimes the respondents easily answered "yes, I have difficulties to ..."  to questions for various reasons: </a:t>
            </a:r>
          </a:p>
          <a:p>
            <a:pPr lvl="1">
              <a:buFont typeface="Wingdings" panose="05000000000000000000" pitchFamily="2" charset="2"/>
              <a:buChar char="ü"/>
            </a:pPr>
            <a:r>
              <a:rPr lang="en-US" sz="1800" dirty="0" smtClean="0"/>
              <a:t>They did not always understand the meaning of some questions. For example the question on "</a:t>
            </a:r>
            <a:r>
              <a:rPr lang="en-US" sz="1800" b="1" dirty="0" smtClean="0"/>
              <a:t>difficulties to hear</a:t>
            </a:r>
            <a:r>
              <a:rPr lang="en-US" sz="1800" dirty="0" smtClean="0"/>
              <a:t>" was sometimes considered "</a:t>
            </a:r>
            <a:r>
              <a:rPr lang="en-US" sz="1800" b="1" dirty="0" smtClean="0"/>
              <a:t>difficulties to understand</a:t>
            </a:r>
            <a:r>
              <a:rPr lang="en-US" sz="1800" dirty="0" smtClean="0"/>
              <a:t>". The verb to hear can sometimes mean to understand for some people. Thus, the sentence was reworded as follows: "</a:t>
            </a:r>
            <a:r>
              <a:rPr lang="en-US" sz="1800" b="1" dirty="0" smtClean="0"/>
              <a:t>Do you have any difficulty in perceiving sounds, voices or music with your ears?</a:t>
            </a:r>
            <a:r>
              <a:rPr lang="en-US" sz="1800" dirty="0" smtClean="0"/>
              <a:t>”</a:t>
            </a:r>
          </a:p>
          <a:p>
            <a:pPr lvl="1">
              <a:buFont typeface="Wingdings" panose="05000000000000000000" pitchFamily="2" charset="2"/>
              <a:buChar char="ü"/>
            </a:pPr>
            <a:r>
              <a:rPr lang="en-US" sz="1800" dirty="0" smtClean="0"/>
              <a:t>Some people talked about punctual difficulties even if they lasted for more than 1 year. For example, many mentioned "</a:t>
            </a:r>
            <a:r>
              <a:rPr lang="en-US" sz="1800" b="1" dirty="0" smtClean="0"/>
              <a:t>difficulties in seeing in the morning when they wake up and look at the sun</a:t>
            </a:r>
            <a:r>
              <a:rPr lang="en-US" sz="1800" dirty="0" smtClean="0"/>
              <a:t>". They were focusing on a short moment of the day. </a:t>
            </a:r>
          </a:p>
          <a:p>
            <a:pPr lvl="1">
              <a:buFont typeface="Wingdings" panose="05000000000000000000" pitchFamily="2" charset="2"/>
              <a:buChar char="ü"/>
            </a:pPr>
            <a:r>
              <a:rPr lang="en-US" sz="1800" dirty="0" smtClean="0"/>
              <a:t>They frequently referred to financial difficulties because many respondents thought they were going to get help from the team. It was possible that the respondents preferred to say that they had difficulties just to give themselves greater chances to obtain assistance.</a:t>
            </a:r>
          </a:p>
          <a:p>
            <a:pPr eaLnBrk="1" hangingPunct="1">
              <a:buFont typeface="Wingdings" panose="05000000000000000000" pitchFamily="2" charset="2"/>
              <a:buChar char="Ø"/>
            </a:pPr>
            <a:endParaRPr lang="en-US" dirty="0" smtClean="0">
              <a:solidFill>
                <a:srgbClr val="000000"/>
              </a:solidFill>
            </a:endParaRPr>
          </a:p>
        </p:txBody>
      </p:sp>
      <p:sp>
        <p:nvSpPr>
          <p:cNvPr id="4" name="Titre 1"/>
          <p:cNvSpPr>
            <a:spLocks noGrp="1"/>
          </p:cNvSpPr>
          <p:nvPr>
            <p:ph type="title"/>
          </p:nvPr>
        </p:nvSpPr>
        <p:spPr>
          <a:xfrm>
            <a:off x="395536" y="0"/>
            <a:ext cx="8111877" cy="982663"/>
          </a:xfrm>
        </p:spPr>
        <p:txBody>
          <a:bodyPr wrap="square" numCol="1" anchorCtr="0" compatLnSpc="1">
            <a:prstTxWarp prst="textNoShape">
              <a:avLst/>
            </a:prstTxWarp>
          </a:bodyPr>
          <a:lstStyle/>
          <a:p>
            <a:pPr eaLnBrk="1" hangingPunct="1">
              <a:defRPr/>
            </a:pPr>
            <a:r>
              <a:rPr lang="en-US" sz="3000" dirty="0" smtClean="0">
                <a:ea typeface="MS PGothic" charset="0"/>
              </a:rPr>
              <a:t>Contribution of the WG questionnaires in the </a:t>
            </a:r>
            <a:r>
              <a:rPr lang="en-US" sz="3000" dirty="0" err="1" smtClean="0">
                <a:ea typeface="MS PGothic" charset="0"/>
              </a:rPr>
              <a:t>HandiVIH</a:t>
            </a:r>
            <a:r>
              <a:rPr lang="en-US" sz="3000" dirty="0" smtClean="0">
                <a:ea typeface="MS PGothic" charset="0"/>
              </a:rPr>
              <a:t> study </a:t>
            </a:r>
            <a:endParaRPr lang="en-US" sz="3000" dirty="0">
              <a:ea typeface="MS PGothic" charset="0"/>
            </a:endParaRPr>
          </a:p>
        </p:txBody>
      </p:sp>
    </p:spTree>
    <p:extLst>
      <p:ext uri="{BB962C8B-B14F-4D97-AF65-F5344CB8AC3E}">
        <p14:creationId xmlns:p14="http://schemas.microsoft.com/office/powerpoint/2010/main" val="42874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 calcmode="lin" valueType="num">
                                      <p:cBhvr additive="base">
                                        <p:cTn id="7" dur="500" fill="hold"/>
                                        <p:tgtEl>
                                          <p:spTgt spid="245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7">
                                            <p:txEl>
                                              <p:pRg st="1" end="1"/>
                                            </p:txEl>
                                          </p:spTgt>
                                        </p:tgtEl>
                                        <p:attrNameLst>
                                          <p:attrName>style.visibility</p:attrName>
                                        </p:attrNameLst>
                                      </p:cBhvr>
                                      <p:to>
                                        <p:strVal val="visible"/>
                                      </p:to>
                                    </p:set>
                                    <p:anim calcmode="lin" valueType="num">
                                      <p:cBhvr additive="base">
                                        <p:cTn id="13" dur="500" fill="hold"/>
                                        <p:tgtEl>
                                          <p:spTgt spid="245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7">
                                            <p:txEl>
                                              <p:pRg st="2" end="2"/>
                                            </p:txEl>
                                          </p:spTgt>
                                        </p:tgtEl>
                                        <p:attrNameLst>
                                          <p:attrName>style.visibility</p:attrName>
                                        </p:attrNameLst>
                                      </p:cBhvr>
                                      <p:to>
                                        <p:strVal val="visible"/>
                                      </p:to>
                                    </p:set>
                                    <p:anim calcmode="lin" valueType="num">
                                      <p:cBhvr additive="base">
                                        <p:cTn id="19" dur="500" fill="hold"/>
                                        <p:tgtEl>
                                          <p:spTgt spid="245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7">
                                            <p:txEl>
                                              <p:pRg st="3" end="3"/>
                                            </p:txEl>
                                          </p:spTgt>
                                        </p:tgtEl>
                                        <p:attrNameLst>
                                          <p:attrName>style.visibility</p:attrName>
                                        </p:attrNameLst>
                                      </p:cBhvr>
                                      <p:to>
                                        <p:strVal val="visible"/>
                                      </p:to>
                                    </p:set>
                                    <p:anim calcmode="lin" valueType="num">
                                      <p:cBhvr additive="base">
                                        <p:cTn id="25" dur="500" fill="hold"/>
                                        <p:tgtEl>
                                          <p:spTgt spid="245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en-US" dirty="0" smtClean="0"/>
              <a:t>Some results</a:t>
            </a:r>
            <a:br>
              <a:rPr lang="en-US" dirty="0" smtClean="0"/>
            </a:br>
            <a:endParaRPr lang="en-US" dirty="0"/>
          </a:p>
        </p:txBody>
      </p:sp>
      <p:sp>
        <p:nvSpPr>
          <p:cNvPr id="5" name="Slide Number Placeholder 4"/>
          <p:cNvSpPr>
            <a:spLocks noGrp="1"/>
          </p:cNvSpPr>
          <p:nvPr>
            <p:ph type="sldNum" sz="quarter" idx="12"/>
          </p:nvPr>
        </p:nvSpPr>
        <p:spPr/>
        <p:txBody>
          <a:bodyPr/>
          <a:lstStyle/>
          <a:p>
            <a:fld id="{2FB28064-046C-42DE-8A67-B36902C5E4B2}" type="slidenum">
              <a:rPr lang="fr-CA" smtClean="0">
                <a:solidFill>
                  <a:prstClr val="black">
                    <a:tint val="75000"/>
                  </a:prstClr>
                </a:solidFill>
              </a:rPr>
              <a:pPr/>
              <a:t>15</a:t>
            </a:fld>
            <a:endParaRPr lang="fr-CA">
              <a:solidFill>
                <a:prstClr val="black">
                  <a:tint val="75000"/>
                </a:prstClr>
              </a:solidFill>
            </a:endParaRPr>
          </a:p>
        </p:txBody>
      </p:sp>
    </p:spTree>
    <p:extLst>
      <p:ext uri="{BB962C8B-B14F-4D97-AF65-F5344CB8AC3E}">
        <p14:creationId xmlns:p14="http://schemas.microsoft.com/office/powerpoint/2010/main" val="594875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4775"/>
            <a:ext cx="7620000" cy="1143000"/>
          </a:xfrm>
        </p:spPr>
        <p:txBody>
          <a:bodyPr wrap="square" numCol="1" anchorCtr="0" compatLnSpc="1">
            <a:prstTxWarp prst="textNoShape">
              <a:avLst/>
            </a:prstTxWarp>
          </a:bodyPr>
          <a:lstStyle/>
          <a:p>
            <a:pPr eaLnBrk="1" hangingPunct="1">
              <a:defRPr/>
            </a:pPr>
            <a:r>
              <a:rPr lang="en-US" sz="4000" dirty="0" smtClean="0"/>
              <a:t>Prevalence of disability</a:t>
            </a:r>
          </a:p>
        </p:txBody>
      </p:sp>
      <p:graphicFrame>
        <p:nvGraphicFramePr>
          <p:cNvPr id="4" name="Diagramme 3"/>
          <p:cNvGraphicFramePr/>
          <p:nvPr>
            <p:extLst>
              <p:ext uri="{D42A27DB-BD31-4B8C-83A1-F6EECF244321}">
                <p14:modId xmlns:p14="http://schemas.microsoft.com/office/powerpoint/2010/main" val="2647438668"/>
              </p:ext>
            </p:extLst>
          </p:nvPr>
        </p:nvGraphicFramePr>
        <p:xfrm>
          <a:off x="1524000" y="1572328"/>
          <a:ext cx="6096000" cy="4985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461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extLst>
              <p:ext uri="{D42A27DB-BD31-4B8C-83A1-F6EECF244321}">
                <p14:modId xmlns:p14="http://schemas.microsoft.com/office/powerpoint/2010/main" val="489501269"/>
              </p:ext>
            </p:extLst>
          </p:nvPr>
        </p:nvGraphicFramePr>
        <p:xfrm>
          <a:off x="0" y="0"/>
          <a:ext cx="8439912"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5781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0" y="314325"/>
            <a:ext cx="1911350" cy="3270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2" name="Titre 1"/>
          <p:cNvSpPr>
            <a:spLocks noGrp="1"/>
          </p:cNvSpPr>
          <p:nvPr>
            <p:ph type="title"/>
          </p:nvPr>
        </p:nvSpPr>
        <p:spPr>
          <a:xfrm>
            <a:off x="788988" y="0"/>
            <a:ext cx="7620000" cy="1143000"/>
          </a:xfrm>
        </p:spPr>
        <p:txBody>
          <a:bodyPr wrap="square" numCol="1" anchorCtr="0" compatLnSpc="1">
            <a:prstTxWarp prst="textNoShape">
              <a:avLst/>
            </a:prstTxWarp>
          </a:bodyPr>
          <a:lstStyle/>
          <a:p>
            <a:pPr algn="ctr" eaLnBrk="1" hangingPunct="1">
              <a:defRPr/>
            </a:pPr>
            <a:r>
              <a:rPr lang="fr-FR" sz="4000" dirty="0" smtClean="0">
                <a:ea typeface="MS PGothic" charset="0"/>
              </a:rPr>
              <a:t>HIV infection</a:t>
            </a:r>
            <a:endParaRPr lang="fr-FR" sz="4000" dirty="0">
              <a:ea typeface="MS PGothic" charset="0"/>
            </a:endParaRPr>
          </a:p>
        </p:txBody>
      </p:sp>
      <p:sp>
        <p:nvSpPr>
          <p:cNvPr id="5" name="Rectangle 4"/>
          <p:cNvSpPr/>
          <p:nvPr/>
        </p:nvSpPr>
        <p:spPr>
          <a:xfrm>
            <a:off x="42863" y="4014788"/>
            <a:ext cx="8650287" cy="1114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pPr>
            <a:r>
              <a:rPr lang="fr-FR" sz="2800" b="1" smtClean="0">
                <a:solidFill>
                  <a:srgbClr val="000000"/>
                </a:solidFill>
              </a:rPr>
              <a:t>OR d</a:t>
            </a:r>
            <a:r>
              <a:rPr lang="fr-FR" altLang="fr-FR" sz="2800" b="1" smtClean="0">
                <a:solidFill>
                  <a:srgbClr val="000000"/>
                </a:solidFill>
              </a:rPr>
              <a:t>’</a:t>
            </a:r>
            <a:r>
              <a:rPr lang="fr-FR" sz="2800" b="1" smtClean="0">
                <a:solidFill>
                  <a:srgbClr val="000000"/>
                </a:solidFill>
              </a:rPr>
              <a:t>infection VIH chez les PH vs PT: </a:t>
            </a:r>
            <a:r>
              <a:rPr lang="fr-FR" sz="2800" b="1" smtClean="0">
                <a:solidFill>
                  <a:srgbClr val="FF0000"/>
                </a:solidFill>
              </a:rPr>
              <a:t> 1.7 [1.03 – 2.83]</a:t>
            </a:r>
          </a:p>
        </p:txBody>
      </p:sp>
      <p:graphicFrame>
        <p:nvGraphicFramePr>
          <p:cNvPr id="46084" name="Objet 5"/>
          <p:cNvGraphicFramePr>
            <a:graphicFrameLocks noChangeAspect="1"/>
          </p:cNvGraphicFramePr>
          <p:nvPr/>
        </p:nvGraphicFramePr>
        <p:xfrm>
          <a:off x="117475" y="1987550"/>
          <a:ext cx="8283575" cy="1798638"/>
        </p:xfrm>
        <a:graphic>
          <a:graphicData uri="http://schemas.openxmlformats.org/presentationml/2006/ole">
            <mc:AlternateContent xmlns:mc="http://schemas.openxmlformats.org/markup-compatibility/2006">
              <mc:Choice xmlns:v="urn:schemas-microsoft-com:vml" Requires="v">
                <p:oleObj spid="_x0000_s1079" name="Document" r:id="rId4" imgW="5905500" imgH="1282700" progId="Word.Document.12">
                  <p:embed/>
                </p:oleObj>
              </mc:Choice>
              <mc:Fallback>
                <p:oleObj name="Document" r:id="rId4" imgW="5905500" imgH="12827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1987550"/>
                        <a:ext cx="828357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35433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0" y="314325"/>
            <a:ext cx="1911350" cy="3270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2" name="Titre 1"/>
          <p:cNvSpPr>
            <a:spLocks noGrp="1"/>
          </p:cNvSpPr>
          <p:nvPr>
            <p:ph type="title"/>
          </p:nvPr>
        </p:nvSpPr>
        <p:spPr>
          <a:xfrm>
            <a:off x="792163" y="-339725"/>
            <a:ext cx="7620000" cy="1143000"/>
          </a:xfrm>
        </p:spPr>
        <p:txBody>
          <a:bodyPr wrap="square" numCol="1" anchorCtr="0" compatLnSpc="1">
            <a:prstTxWarp prst="textNoShape">
              <a:avLst/>
            </a:prstTxWarp>
          </a:bodyPr>
          <a:lstStyle/>
          <a:p>
            <a:pPr algn="ctr" eaLnBrk="1" hangingPunct="1">
              <a:defRPr/>
            </a:pPr>
            <a:r>
              <a:rPr lang="fr-FR" sz="4000" dirty="0" err="1" smtClean="0">
                <a:ea typeface="MS PGothic" charset="0"/>
              </a:rPr>
              <a:t>Risk</a:t>
            </a:r>
            <a:r>
              <a:rPr lang="fr-FR" sz="4000" dirty="0" smtClean="0">
                <a:ea typeface="MS PGothic" charset="0"/>
              </a:rPr>
              <a:t> of HIV infection</a:t>
            </a:r>
            <a:endParaRPr lang="fr-FR" sz="4000" dirty="0">
              <a:ea typeface="MS PGothic" charset="0"/>
            </a:endParaRPr>
          </a:p>
        </p:txBody>
      </p:sp>
      <p:sp>
        <p:nvSpPr>
          <p:cNvPr id="5" name="Rectangle 4"/>
          <p:cNvSpPr/>
          <p:nvPr/>
        </p:nvSpPr>
        <p:spPr>
          <a:xfrm>
            <a:off x="5141913" y="5516563"/>
            <a:ext cx="3298825" cy="1114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pPr>
            <a:r>
              <a:rPr lang="fr-FR" sz="2000" b="1" smtClean="0">
                <a:solidFill>
                  <a:srgbClr val="FF0000"/>
                </a:solidFill>
              </a:rPr>
              <a:t>OR</a:t>
            </a:r>
            <a:r>
              <a:rPr lang="fr-FR" sz="2000" b="1" baseline="-25000" smtClean="0">
                <a:solidFill>
                  <a:srgbClr val="FF0000"/>
                </a:solidFill>
              </a:rPr>
              <a:t>cond</a:t>
            </a:r>
            <a:r>
              <a:rPr lang="fr-FR" sz="2000" b="1" smtClean="0">
                <a:solidFill>
                  <a:srgbClr val="FF0000"/>
                </a:solidFill>
              </a:rPr>
              <a:t> = 1.7 [1.03 – 2.83]</a:t>
            </a:r>
          </a:p>
        </p:txBody>
      </p:sp>
      <p:pic>
        <p:nvPicPr>
          <p:cNvPr id="47108" name="Image 2" descr="Fig-hiv.pdf"/>
          <p:cNvPicPr>
            <a:picLocks noChangeAspect="1"/>
          </p:cNvPicPr>
          <p:nvPr/>
        </p:nvPicPr>
        <p:blipFill>
          <a:blip r:embed="rId2">
            <a:extLst>
              <a:ext uri="{28A0092B-C50C-407E-A947-70E740481C1C}">
                <a14:useLocalDpi xmlns:a14="http://schemas.microsoft.com/office/drawing/2010/main" val="0"/>
              </a:ext>
            </a:extLst>
          </a:blip>
          <a:srcRect t="15569" b="2965"/>
          <a:stretch>
            <a:fillRect/>
          </a:stretch>
        </p:blipFill>
        <p:spPr bwMode="auto">
          <a:xfrm>
            <a:off x="22225" y="463550"/>
            <a:ext cx="78486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742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0"/>
            <a:ext cx="8229600" cy="980728"/>
          </a:xfrm>
        </p:spPr>
        <p:txBody>
          <a:bodyPr/>
          <a:lstStyle/>
          <a:p>
            <a:r>
              <a:rPr lang="fr-FR" sz="4000" b="1" cap="small" dirty="0" smtClean="0">
                <a:solidFill>
                  <a:schemeClr val="tx1">
                    <a:lumMod val="95000"/>
                    <a:lumOff val="5000"/>
                  </a:schemeClr>
                </a:solidFill>
              </a:rPr>
              <a:t>OUTLINE</a:t>
            </a:r>
            <a:endParaRPr lang="fr-FR" sz="4000" dirty="0"/>
          </a:p>
        </p:txBody>
      </p:sp>
      <p:sp>
        <p:nvSpPr>
          <p:cNvPr id="6" name="Espace réservé du contenu 5"/>
          <p:cNvSpPr>
            <a:spLocks noGrp="1"/>
          </p:cNvSpPr>
          <p:nvPr>
            <p:ph idx="1"/>
          </p:nvPr>
        </p:nvSpPr>
        <p:spPr>
          <a:xfrm>
            <a:off x="107504" y="980728"/>
            <a:ext cx="8928992" cy="5760640"/>
          </a:xfrm>
        </p:spPr>
        <p:txBody>
          <a:bodyPr>
            <a:normAutofit/>
          </a:bodyPr>
          <a:lstStyle/>
          <a:p>
            <a:pPr>
              <a:buFont typeface="Wingdings" panose="05000000000000000000" pitchFamily="2" charset="2"/>
              <a:buChar char="Ø"/>
            </a:pPr>
            <a:r>
              <a:rPr lang="en-US" sz="2800" dirty="0" smtClean="0">
                <a:solidFill>
                  <a:schemeClr val="tx1"/>
                </a:solidFill>
              </a:rPr>
              <a:t>What is IFORD?</a:t>
            </a:r>
          </a:p>
          <a:p>
            <a:pPr lvl="1">
              <a:buFont typeface="Wingdings" panose="05000000000000000000" pitchFamily="2" charset="2"/>
              <a:buChar char="ü"/>
            </a:pPr>
            <a:r>
              <a:rPr lang="en-US" sz="2000" dirty="0" smtClean="0">
                <a:solidFill>
                  <a:schemeClr val="tx1"/>
                </a:solidFill>
              </a:rPr>
              <a:t>Creation and main missions</a:t>
            </a:r>
          </a:p>
          <a:p>
            <a:pPr lvl="1">
              <a:buFont typeface="Wingdings" panose="05000000000000000000" pitchFamily="2" charset="2"/>
              <a:buChar char="ü"/>
            </a:pPr>
            <a:r>
              <a:rPr lang="en-US" sz="2000" dirty="0" smtClean="0">
                <a:solidFill>
                  <a:schemeClr val="tx1"/>
                </a:solidFill>
              </a:rPr>
              <a:t>Research &amp; Technical support Programs</a:t>
            </a:r>
          </a:p>
          <a:p>
            <a:pPr>
              <a:buFont typeface="Wingdings" panose="05000000000000000000" pitchFamily="2" charset="2"/>
              <a:buChar char="Ø"/>
            </a:pPr>
            <a:r>
              <a:rPr lang="en-US" sz="2800" dirty="0">
                <a:solidFill>
                  <a:schemeClr val="tx1"/>
                </a:solidFill>
              </a:rPr>
              <a:t>How </a:t>
            </a:r>
            <a:r>
              <a:rPr lang="en-US" sz="2800" dirty="0" smtClean="0">
                <a:solidFill>
                  <a:schemeClr val="tx1"/>
                </a:solidFill>
              </a:rPr>
              <a:t>d</a:t>
            </a:r>
            <a:r>
              <a:rPr lang="en-US" sz="2800" dirty="0">
                <a:solidFill>
                  <a:schemeClr val="tx1"/>
                </a:solidFill>
              </a:rPr>
              <a:t>id</a:t>
            </a:r>
            <a:r>
              <a:rPr lang="en-US" sz="2800" dirty="0" smtClean="0">
                <a:solidFill>
                  <a:schemeClr val="tx1"/>
                </a:solidFill>
              </a:rPr>
              <a:t> </a:t>
            </a:r>
            <a:r>
              <a:rPr lang="en-US" sz="2800" dirty="0">
                <a:solidFill>
                  <a:schemeClr val="tx1"/>
                </a:solidFill>
              </a:rPr>
              <a:t>we use the WG tools in our research on people with disabilities</a:t>
            </a:r>
            <a:r>
              <a:rPr lang="en-US" sz="2800" dirty="0" smtClean="0">
                <a:solidFill>
                  <a:schemeClr val="tx1"/>
                </a:solidFill>
              </a:rPr>
              <a:t>?</a:t>
            </a:r>
          </a:p>
          <a:p>
            <a:pPr>
              <a:buFont typeface="Wingdings" panose="05000000000000000000" pitchFamily="2" charset="2"/>
              <a:buChar char="Ø"/>
            </a:pPr>
            <a:r>
              <a:rPr lang="en-US" sz="2800" dirty="0" smtClean="0">
                <a:solidFill>
                  <a:schemeClr val="tx1"/>
                </a:solidFill>
              </a:rPr>
              <a:t>The </a:t>
            </a:r>
            <a:r>
              <a:rPr lang="en-US" sz="2800" dirty="0" err="1" smtClean="0">
                <a:solidFill>
                  <a:schemeClr val="tx1"/>
                </a:solidFill>
              </a:rPr>
              <a:t>HandiVIH</a:t>
            </a:r>
            <a:r>
              <a:rPr lang="en-US" sz="2800" dirty="0" smtClean="0">
                <a:solidFill>
                  <a:schemeClr val="tx1"/>
                </a:solidFill>
              </a:rPr>
              <a:t> experience</a:t>
            </a:r>
          </a:p>
          <a:p>
            <a:pPr>
              <a:buFont typeface="Wingdings" panose="05000000000000000000" pitchFamily="2" charset="2"/>
              <a:buChar char="Ø"/>
            </a:pPr>
            <a:r>
              <a:rPr lang="en-US" sz="2800" dirty="0" smtClean="0">
                <a:solidFill>
                  <a:schemeClr val="tx1"/>
                </a:solidFill>
              </a:rPr>
              <a:t>Future directions</a:t>
            </a:r>
          </a:p>
          <a:p>
            <a:pPr marL="0" indent="0">
              <a:buNone/>
            </a:pPr>
            <a:endParaRPr lang="en-US" dirty="0" smtClean="0">
              <a:solidFill>
                <a:schemeClr val="tx1"/>
              </a:solidFill>
            </a:endParaRPr>
          </a:p>
          <a:p>
            <a:endParaRPr lang="fr-FR" dirty="0"/>
          </a:p>
        </p:txBody>
      </p:sp>
    </p:spTree>
    <p:extLst>
      <p:ext uri="{BB962C8B-B14F-4D97-AF65-F5344CB8AC3E}">
        <p14:creationId xmlns:p14="http://schemas.microsoft.com/office/powerpoint/2010/main" val="377596975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0" y="314325"/>
            <a:ext cx="1911350" cy="3270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2" name="Titre 1"/>
          <p:cNvSpPr>
            <a:spLocks noGrp="1"/>
          </p:cNvSpPr>
          <p:nvPr>
            <p:ph type="title"/>
          </p:nvPr>
        </p:nvSpPr>
        <p:spPr>
          <a:xfrm>
            <a:off x="792163" y="-339725"/>
            <a:ext cx="7620000" cy="1143000"/>
          </a:xfrm>
        </p:spPr>
        <p:txBody>
          <a:bodyPr wrap="square" numCol="1" anchorCtr="0" compatLnSpc="1">
            <a:prstTxWarp prst="textNoShape">
              <a:avLst/>
            </a:prstTxWarp>
          </a:bodyPr>
          <a:lstStyle/>
          <a:p>
            <a:pPr algn="ctr" eaLnBrk="1" hangingPunct="1">
              <a:defRPr/>
            </a:pPr>
            <a:r>
              <a:rPr lang="fr-FR" sz="4000" dirty="0" err="1" smtClean="0">
                <a:ea typeface="MS PGothic" charset="0"/>
              </a:rPr>
              <a:t>Risk</a:t>
            </a:r>
            <a:r>
              <a:rPr lang="fr-FR" sz="4000" dirty="0" smtClean="0">
                <a:ea typeface="MS PGothic" charset="0"/>
              </a:rPr>
              <a:t> of HIV infection</a:t>
            </a:r>
            <a:endParaRPr lang="fr-FR" sz="4000" dirty="0">
              <a:ea typeface="MS PGothic" charset="0"/>
            </a:endParaRPr>
          </a:p>
        </p:txBody>
      </p:sp>
      <p:sp>
        <p:nvSpPr>
          <p:cNvPr id="5" name="Rectangle 4"/>
          <p:cNvSpPr/>
          <p:nvPr/>
        </p:nvSpPr>
        <p:spPr>
          <a:xfrm>
            <a:off x="5141913" y="5516563"/>
            <a:ext cx="3298825" cy="1114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pPr>
            <a:r>
              <a:rPr lang="fr-FR" sz="2000" b="1" smtClean="0">
                <a:solidFill>
                  <a:srgbClr val="FF0000"/>
                </a:solidFill>
              </a:rPr>
              <a:t>OR</a:t>
            </a:r>
            <a:r>
              <a:rPr lang="fr-FR" sz="2000" b="1" baseline="-25000" smtClean="0">
                <a:solidFill>
                  <a:srgbClr val="FF0000"/>
                </a:solidFill>
              </a:rPr>
              <a:t>cond</a:t>
            </a:r>
            <a:r>
              <a:rPr lang="fr-FR" sz="2000" b="1" smtClean="0">
                <a:solidFill>
                  <a:srgbClr val="FF0000"/>
                </a:solidFill>
              </a:rPr>
              <a:t> = 1.7 [1.03 – 2.83]</a:t>
            </a:r>
          </a:p>
        </p:txBody>
      </p:sp>
      <p:pic>
        <p:nvPicPr>
          <p:cNvPr id="48132" name="Image 2" descr="Fig-hiv.pdf"/>
          <p:cNvPicPr>
            <a:picLocks noChangeAspect="1"/>
          </p:cNvPicPr>
          <p:nvPr/>
        </p:nvPicPr>
        <p:blipFill>
          <a:blip r:embed="rId2">
            <a:extLst>
              <a:ext uri="{28A0092B-C50C-407E-A947-70E740481C1C}">
                <a14:useLocalDpi xmlns:a14="http://schemas.microsoft.com/office/drawing/2010/main" val="0"/>
              </a:ext>
            </a:extLst>
          </a:blip>
          <a:srcRect t="15569" b="2965"/>
          <a:stretch>
            <a:fillRect/>
          </a:stretch>
        </p:blipFill>
        <p:spPr bwMode="auto">
          <a:xfrm>
            <a:off x="22225" y="463550"/>
            <a:ext cx="78486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a:spLocks noChangeArrowheads="1"/>
          </p:cNvSpPr>
          <p:nvPr/>
        </p:nvSpPr>
        <p:spPr bwMode="auto">
          <a:xfrm>
            <a:off x="2868613" y="3541713"/>
            <a:ext cx="3362325" cy="671512"/>
          </a:xfrm>
          <a:prstGeom prst="ellipse">
            <a:avLst/>
          </a:prstGeom>
          <a:noFill/>
          <a:ln w="28575">
            <a:solidFill>
              <a:srgbClr val="FF0000"/>
            </a:solidFill>
            <a:round/>
            <a:headEnd/>
            <a:tailEnd/>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0" fontAlgn="base" hangingPunct="0">
              <a:spcBef>
                <a:spcPct val="0"/>
              </a:spcBef>
              <a:spcAft>
                <a:spcPct val="0"/>
              </a:spcAft>
              <a:defRPr/>
            </a:pPr>
            <a:endParaRPr lang="fr-FR">
              <a:solidFill>
                <a:prstClr val="white"/>
              </a:solidFill>
            </a:endParaRPr>
          </a:p>
        </p:txBody>
      </p:sp>
    </p:spTree>
    <p:extLst>
      <p:ext uri="{BB962C8B-B14F-4D97-AF65-F5344CB8AC3E}">
        <p14:creationId xmlns:p14="http://schemas.microsoft.com/office/powerpoint/2010/main" val="824720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0" y="314325"/>
            <a:ext cx="1911350" cy="3270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2" name="Titre 1"/>
          <p:cNvSpPr>
            <a:spLocks noGrp="1"/>
          </p:cNvSpPr>
          <p:nvPr>
            <p:ph type="title"/>
          </p:nvPr>
        </p:nvSpPr>
        <p:spPr>
          <a:xfrm>
            <a:off x="792163" y="-339725"/>
            <a:ext cx="7620000" cy="1143000"/>
          </a:xfrm>
        </p:spPr>
        <p:txBody>
          <a:bodyPr wrap="square" numCol="1" anchorCtr="0" compatLnSpc="1">
            <a:prstTxWarp prst="textNoShape">
              <a:avLst/>
            </a:prstTxWarp>
          </a:bodyPr>
          <a:lstStyle/>
          <a:p>
            <a:pPr algn="ctr" eaLnBrk="1" hangingPunct="1">
              <a:defRPr/>
            </a:pPr>
            <a:r>
              <a:rPr lang="fr-FR" sz="4000" dirty="0" err="1" smtClean="0">
                <a:ea typeface="MS PGothic" charset="0"/>
              </a:rPr>
              <a:t>Risk</a:t>
            </a:r>
            <a:r>
              <a:rPr lang="fr-FR" sz="4000" dirty="0" smtClean="0">
                <a:ea typeface="MS PGothic" charset="0"/>
              </a:rPr>
              <a:t> of HIV infection</a:t>
            </a:r>
            <a:endParaRPr lang="fr-FR" sz="4000" dirty="0">
              <a:ea typeface="MS PGothic" charset="0"/>
            </a:endParaRPr>
          </a:p>
        </p:txBody>
      </p:sp>
      <p:sp>
        <p:nvSpPr>
          <p:cNvPr id="5" name="Rectangle 4"/>
          <p:cNvSpPr/>
          <p:nvPr/>
        </p:nvSpPr>
        <p:spPr>
          <a:xfrm>
            <a:off x="5141913" y="5516563"/>
            <a:ext cx="3298825" cy="1114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pPr>
            <a:r>
              <a:rPr lang="fr-FR" sz="2000" b="1" smtClean="0">
                <a:solidFill>
                  <a:srgbClr val="FF0000"/>
                </a:solidFill>
              </a:rPr>
              <a:t>OR</a:t>
            </a:r>
            <a:r>
              <a:rPr lang="fr-FR" sz="2000" b="1" baseline="-25000" smtClean="0">
                <a:solidFill>
                  <a:srgbClr val="FF0000"/>
                </a:solidFill>
              </a:rPr>
              <a:t>cond</a:t>
            </a:r>
            <a:r>
              <a:rPr lang="fr-FR" sz="2000" b="1" smtClean="0">
                <a:solidFill>
                  <a:srgbClr val="FF0000"/>
                </a:solidFill>
              </a:rPr>
              <a:t> = 1.7 [1.03 – 2.83]</a:t>
            </a:r>
          </a:p>
        </p:txBody>
      </p:sp>
      <p:pic>
        <p:nvPicPr>
          <p:cNvPr id="49156" name="Image 2" descr="Fig-hiv.pdf"/>
          <p:cNvPicPr>
            <a:picLocks noChangeAspect="1"/>
          </p:cNvPicPr>
          <p:nvPr/>
        </p:nvPicPr>
        <p:blipFill>
          <a:blip r:embed="rId2">
            <a:extLst>
              <a:ext uri="{28A0092B-C50C-407E-A947-70E740481C1C}">
                <a14:useLocalDpi xmlns:a14="http://schemas.microsoft.com/office/drawing/2010/main" val="0"/>
              </a:ext>
            </a:extLst>
          </a:blip>
          <a:srcRect t="15569" b="2965"/>
          <a:stretch>
            <a:fillRect/>
          </a:stretch>
        </p:blipFill>
        <p:spPr bwMode="auto">
          <a:xfrm>
            <a:off x="22225" y="463550"/>
            <a:ext cx="78486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120900" y="4011613"/>
            <a:ext cx="6021388" cy="1860550"/>
          </a:xfrm>
          <a:prstGeom prst="rect">
            <a:avLst/>
          </a:prstGeom>
          <a:noFill/>
          <a:ln w="28575">
            <a:solidFill>
              <a:srgbClr val="FF0000"/>
            </a:solidFill>
            <a:miter lim="800000"/>
            <a:headEnd/>
            <a:tailEnd/>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0" fontAlgn="base" hangingPunct="0">
              <a:spcBef>
                <a:spcPct val="0"/>
              </a:spcBef>
              <a:spcAft>
                <a:spcPct val="0"/>
              </a:spcAft>
              <a:defRPr/>
            </a:pPr>
            <a:endParaRPr lang="fr-FR">
              <a:solidFill>
                <a:prstClr val="white"/>
              </a:solidFill>
            </a:endParaRPr>
          </a:p>
        </p:txBody>
      </p:sp>
    </p:spTree>
    <p:extLst>
      <p:ext uri="{BB962C8B-B14F-4D97-AF65-F5344CB8AC3E}">
        <p14:creationId xmlns:p14="http://schemas.microsoft.com/office/powerpoint/2010/main" val="2903304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p:spPr>
        <p:txBody>
          <a:bodyPr>
            <a:normAutofit/>
          </a:bodyPr>
          <a:lstStyle/>
          <a:p>
            <a:r>
              <a:rPr lang="en-US" sz="3200" b="1" dirty="0" smtClean="0"/>
              <a:t>Future directions </a:t>
            </a:r>
            <a:endParaRPr lang="fr-CA" sz="3200" b="1" dirty="0"/>
          </a:p>
        </p:txBody>
      </p:sp>
      <p:sp>
        <p:nvSpPr>
          <p:cNvPr id="3" name="Content Placeholder 2"/>
          <p:cNvSpPr>
            <a:spLocks noGrp="1"/>
          </p:cNvSpPr>
          <p:nvPr>
            <p:ph idx="1"/>
          </p:nvPr>
        </p:nvSpPr>
        <p:spPr>
          <a:xfrm>
            <a:off x="107504" y="980728"/>
            <a:ext cx="9036496" cy="5740747"/>
          </a:xfrm>
        </p:spPr>
        <p:txBody>
          <a:bodyPr>
            <a:normAutofit/>
          </a:bodyPr>
          <a:lstStyle/>
          <a:p>
            <a:pPr lvl="0">
              <a:buFont typeface="Wingdings" panose="05000000000000000000" pitchFamily="2" charset="2"/>
              <a:buChar char="Ø"/>
            </a:pPr>
            <a:r>
              <a:rPr lang="en-US" sz="2800" dirty="0"/>
              <a:t>In-depth analyzes, publications and communication of </a:t>
            </a:r>
            <a:r>
              <a:rPr lang="en-US" sz="2800" dirty="0" err="1"/>
              <a:t>HandiVIH</a:t>
            </a:r>
            <a:r>
              <a:rPr lang="en-US" sz="2800" dirty="0"/>
              <a:t> results to policy makers (policy briefs)</a:t>
            </a:r>
            <a:endParaRPr lang="en-US" sz="2800" dirty="0" smtClean="0"/>
          </a:p>
          <a:p>
            <a:pPr lvl="0">
              <a:buFont typeface="Wingdings" panose="05000000000000000000" pitchFamily="2" charset="2"/>
              <a:buChar char="Ø"/>
            </a:pPr>
            <a:r>
              <a:rPr lang="en-US" sz="2800" dirty="0" smtClean="0"/>
              <a:t>Sexual </a:t>
            </a:r>
            <a:r>
              <a:rPr lang="en-US" sz="2800" dirty="0"/>
              <a:t>and Reproductive Health of youth and adults with disabilities in Bujumbura - Burundi (HANDI-SSR) funded by </a:t>
            </a:r>
            <a:r>
              <a:rPr lang="en-US" sz="2800" dirty="0" smtClean="0"/>
              <a:t>NOW-WOTRO (Data collection in 2017)</a:t>
            </a:r>
            <a:endParaRPr lang="en-US" sz="2800" dirty="0"/>
          </a:p>
          <a:p>
            <a:pPr lvl="0">
              <a:buFont typeface="Wingdings" panose="05000000000000000000" pitchFamily="2" charset="2"/>
              <a:buChar char="Ø"/>
            </a:pPr>
            <a:r>
              <a:rPr lang="en-US" sz="2800" dirty="0" smtClean="0"/>
              <a:t>IFORD, as part of its technical support mission to population censuses in its member countries, is committed to promoting the use of WG tools in these censuses. This is the case of the forthcoming censuses of Cameroon and Mali which are being prepared with the technical support of IFORD.</a:t>
            </a:r>
            <a:endParaRPr lang="en-US" sz="2800" dirty="0"/>
          </a:p>
        </p:txBody>
      </p:sp>
      <p:sp>
        <p:nvSpPr>
          <p:cNvPr id="5" name="Slide Number Placeholder 4"/>
          <p:cNvSpPr>
            <a:spLocks noGrp="1"/>
          </p:cNvSpPr>
          <p:nvPr>
            <p:ph type="sldNum" sz="quarter" idx="12"/>
          </p:nvPr>
        </p:nvSpPr>
        <p:spPr/>
        <p:txBody>
          <a:bodyPr/>
          <a:lstStyle/>
          <a:p>
            <a:fld id="{2FB28064-046C-42DE-8A67-B36902C5E4B2}" type="slidenum">
              <a:rPr lang="fr-CA" smtClean="0">
                <a:solidFill>
                  <a:prstClr val="black">
                    <a:tint val="75000"/>
                  </a:prstClr>
                </a:solidFill>
              </a:rPr>
              <a:pPr/>
              <a:t>22</a:t>
            </a:fld>
            <a:endParaRPr lang="fr-CA">
              <a:solidFill>
                <a:prstClr val="black">
                  <a:tint val="75000"/>
                </a:prstClr>
              </a:solidFill>
            </a:endParaRPr>
          </a:p>
        </p:txBody>
      </p:sp>
    </p:spTree>
    <p:extLst>
      <p:ext uri="{BB962C8B-B14F-4D97-AF65-F5344CB8AC3E}">
        <p14:creationId xmlns:p14="http://schemas.microsoft.com/office/powerpoint/2010/main" val="104262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rire 1"/>
          <p:cNvSpPr/>
          <p:nvPr/>
        </p:nvSpPr>
        <p:spPr>
          <a:xfrm>
            <a:off x="2627784" y="2024844"/>
            <a:ext cx="3168352" cy="2808312"/>
          </a:xfrm>
          <a:prstGeom prst="smileyFace">
            <a:avLst/>
          </a:prstGeom>
          <a:effectLst>
            <a:glow rad="63500">
              <a:schemeClr val="accent4">
                <a:satMod val="175000"/>
                <a:alpha val="40000"/>
              </a:schemeClr>
            </a:glow>
            <a:outerShdw blurRad="50800" dist="25000" dir="5400000" rotWithShape="0">
              <a:schemeClr val="accent4">
                <a:shade val="30000"/>
                <a:satMod val="150000"/>
                <a:alpha val="38000"/>
              </a:schemeClr>
            </a:outerShdw>
            <a:reflection blurRad="6350" stA="50000" endA="300" endPos="3850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prstClr val="black"/>
              </a:solidFill>
            </a:endParaRPr>
          </a:p>
        </p:txBody>
      </p:sp>
      <p:sp>
        <p:nvSpPr>
          <p:cNvPr id="3" name="Pensées 2"/>
          <p:cNvSpPr/>
          <p:nvPr/>
        </p:nvSpPr>
        <p:spPr>
          <a:xfrm>
            <a:off x="4211960" y="332656"/>
            <a:ext cx="3384376" cy="1584176"/>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i="1" dirty="0" smtClean="0">
                <a:solidFill>
                  <a:srgbClr val="6076B4">
                    <a:lumMod val="75000"/>
                  </a:srgbClr>
                </a:solidFill>
                <a:latin typeface="Times New Roman" pitchFamily="18" charset="0"/>
                <a:cs typeface="Times New Roman" pitchFamily="18" charset="0"/>
              </a:rPr>
              <a:t>Thank you for your kind attention.</a:t>
            </a:r>
            <a:endParaRPr lang="en-US" sz="2000" b="1" i="1" dirty="0">
              <a:solidFill>
                <a:srgbClr val="6076B4">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16184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par>
                          <p:cTn id="11" fill="hold">
                            <p:stCondLst>
                              <p:cond delay="3800"/>
                            </p:stCondLst>
                            <p:childTnLst>
                              <p:par>
                                <p:cTn id="12" presetID="41" presetClass="entr" presetSubtype="0" fill="hold" nodeType="afterEffect">
                                  <p:stCondLst>
                                    <p:cond delay="6000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p:spPr>
        <p:txBody>
          <a:bodyPr>
            <a:normAutofit/>
          </a:bodyPr>
          <a:lstStyle/>
          <a:p>
            <a:r>
              <a:rPr lang="en-CA" sz="3200" b="1" dirty="0"/>
              <a:t>What is IFORD?</a:t>
            </a:r>
            <a:endParaRPr lang="fr-CA" sz="3200" b="1" dirty="0"/>
          </a:p>
        </p:txBody>
      </p:sp>
      <p:sp>
        <p:nvSpPr>
          <p:cNvPr id="3" name="Content Placeholder 2"/>
          <p:cNvSpPr>
            <a:spLocks noGrp="1"/>
          </p:cNvSpPr>
          <p:nvPr>
            <p:ph idx="1"/>
          </p:nvPr>
        </p:nvSpPr>
        <p:spPr>
          <a:xfrm>
            <a:off x="107504" y="980728"/>
            <a:ext cx="9036496" cy="5740747"/>
          </a:xfrm>
        </p:spPr>
        <p:txBody>
          <a:bodyPr>
            <a:normAutofit fontScale="70000" lnSpcReduction="20000"/>
          </a:bodyPr>
          <a:lstStyle/>
          <a:p>
            <a:pPr>
              <a:buFont typeface="Wingdings" panose="05000000000000000000" pitchFamily="2" charset="2"/>
              <a:buChar char="Ø"/>
            </a:pPr>
            <a:r>
              <a:rPr lang="en-CA" b="1" dirty="0" smtClean="0"/>
              <a:t>Creation:</a:t>
            </a:r>
            <a:endParaRPr lang="en-CA" b="1" dirty="0"/>
          </a:p>
          <a:p>
            <a:pPr lvl="1">
              <a:buFont typeface="Wingdings" panose="05000000000000000000" pitchFamily="2" charset="2"/>
              <a:buChar char="ü"/>
            </a:pPr>
            <a:r>
              <a:rPr lang="en-CA" dirty="0" smtClean="0"/>
              <a:t>Created on November 9, 1971 </a:t>
            </a:r>
            <a:r>
              <a:rPr lang="en-US" dirty="0"/>
              <a:t>following an agreement </a:t>
            </a:r>
            <a:r>
              <a:rPr lang="en-US" dirty="0" smtClean="0"/>
              <a:t>between the United Nations and the government of Cameroon</a:t>
            </a:r>
          </a:p>
          <a:p>
            <a:pPr lvl="1">
              <a:buFont typeface="Wingdings" panose="05000000000000000000" pitchFamily="2" charset="2"/>
              <a:buChar char="ü"/>
            </a:pPr>
            <a:r>
              <a:rPr lang="en-US" dirty="0" smtClean="0"/>
              <a:t>To cover 23 </a:t>
            </a:r>
            <a:r>
              <a:rPr lang="en-US" dirty="0"/>
              <a:t>francophone countries : </a:t>
            </a:r>
            <a:r>
              <a:rPr lang="en-US" dirty="0">
                <a:solidFill>
                  <a:srgbClr val="FF0000"/>
                </a:solidFill>
              </a:rPr>
              <a:t>Algeria, Benin, Burkina Faso, Burundi, Cameroon, Central African Republic, Chad, Comoros, Congo, Congo (DR), Côte d'Ivoire, Djibouti, Equatorial Guinea, Gabon, Guinea, Madagascar, Mali, Mauritania, Morocco, Niger, Rwanda, Senegal, and Togo</a:t>
            </a:r>
            <a:endParaRPr lang="en-CA" dirty="0" smtClean="0">
              <a:solidFill>
                <a:srgbClr val="FF0000"/>
              </a:solidFill>
            </a:endParaRPr>
          </a:p>
          <a:p>
            <a:pPr lvl="1">
              <a:buFont typeface="Wingdings" panose="05000000000000000000" pitchFamily="2" charset="2"/>
              <a:buChar char="ü"/>
            </a:pPr>
            <a:r>
              <a:rPr lang="en-CA" dirty="0" smtClean="0"/>
              <a:t>Went operational  in November 1972</a:t>
            </a:r>
          </a:p>
          <a:p>
            <a:pPr lvl="1">
              <a:buFont typeface="Wingdings" panose="05000000000000000000" pitchFamily="2" charset="2"/>
              <a:buChar char="ü"/>
            </a:pPr>
            <a:r>
              <a:rPr lang="en-US" dirty="0"/>
              <a:t>The Institute is based in Yaoundé, </a:t>
            </a:r>
            <a:r>
              <a:rPr lang="en-US" dirty="0" smtClean="0"/>
              <a:t>Cameroon with the </a:t>
            </a:r>
            <a:r>
              <a:rPr lang="en-US" dirty="0"/>
              <a:t>status of </a:t>
            </a:r>
            <a:r>
              <a:rPr lang="en-US" dirty="0" smtClean="0"/>
              <a:t>intergovernmental organization </a:t>
            </a:r>
            <a:r>
              <a:rPr lang="en-US" dirty="0"/>
              <a:t>endowed with a legal personality and financial and administrative autonomy</a:t>
            </a:r>
            <a:r>
              <a:rPr lang="en-US" dirty="0" smtClean="0"/>
              <a:t>.</a:t>
            </a:r>
          </a:p>
          <a:p>
            <a:pPr lvl="1">
              <a:buFont typeface="Wingdings" panose="05000000000000000000" pitchFamily="2" charset="2"/>
              <a:buChar char="ü"/>
            </a:pPr>
            <a:r>
              <a:rPr lang="en-US" dirty="0"/>
              <a:t>The Institute is academically attached to the University of Yaoundé II without jeopardy on its administrative and financial autonomy</a:t>
            </a:r>
            <a:endParaRPr lang="en-CA" dirty="0" smtClean="0"/>
          </a:p>
          <a:p>
            <a:pPr>
              <a:buFont typeface="Wingdings" panose="05000000000000000000" pitchFamily="2" charset="2"/>
              <a:buChar char="Ø"/>
            </a:pPr>
            <a:r>
              <a:rPr lang="en-CA" b="1" dirty="0" smtClean="0"/>
              <a:t>Main missions</a:t>
            </a:r>
            <a:r>
              <a:rPr lang="en-CA" dirty="0" smtClean="0"/>
              <a:t>:</a:t>
            </a:r>
          </a:p>
          <a:p>
            <a:pPr lvl="1">
              <a:buFont typeface="Wingdings" panose="05000000000000000000" pitchFamily="2" charset="2"/>
              <a:buChar char="ü"/>
            </a:pPr>
            <a:r>
              <a:rPr lang="en-CA" dirty="0"/>
              <a:t>Training of high level experts in population sciences (Master &amp; </a:t>
            </a:r>
            <a:r>
              <a:rPr lang="en-CA" dirty="0" smtClean="0"/>
              <a:t>Ph.D.) </a:t>
            </a:r>
            <a:r>
              <a:rPr lang="en-CA" dirty="0"/>
              <a:t>;</a:t>
            </a:r>
            <a:endParaRPr lang="fr-CA" dirty="0"/>
          </a:p>
          <a:p>
            <a:pPr lvl="1">
              <a:buFont typeface="Wingdings" panose="05000000000000000000" pitchFamily="2" charset="2"/>
              <a:buChar char="ü"/>
            </a:pPr>
            <a:r>
              <a:rPr lang="en-CA" dirty="0"/>
              <a:t>Improvement of knowledge on population issues especially through the carrying out and promotion of research;</a:t>
            </a:r>
            <a:endParaRPr lang="fr-CA" dirty="0"/>
          </a:p>
          <a:p>
            <a:pPr lvl="1">
              <a:buFont typeface="Wingdings" panose="05000000000000000000" pitchFamily="2" charset="2"/>
              <a:buChar char="ü"/>
            </a:pPr>
            <a:r>
              <a:rPr lang="en-CA" dirty="0"/>
              <a:t>Technical support to member countries and development partners</a:t>
            </a:r>
            <a:endParaRPr lang="fr-CA" dirty="0"/>
          </a:p>
        </p:txBody>
      </p:sp>
      <p:sp>
        <p:nvSpPr>
          <p:cNvPr id="5" name="Slide Number Placeholder 4"/>
          <p:cNvSpPr>
            <a:spLocks noGrp="1"/>
          </p:cNvSpPr>
          <p:nvPr>
            <p:ph type="sldNum" sz="quarter" idx="12"/>
          </p:nvPr>
        </p:nvSpPr>
        <p:spPr/>
        <p:txBody>
          <a:bodyPr/>
          <a:lstStyle/>
          <a:p>
            <a:fld id="{2FB28064-046C-42DE-8A67-B36902C5E4B2}" type="slidenum">
              <a:rPr lang="fr-CA" smtClean="0"/>
              <a:pPr/>
              <a:t>3</a:t>
            </a:fld>
            <a:endParaRPr lang="fr-CA"/>
          </a:p>
        </p:txBody>
      </p:sp>
    </p:spTree>
    <p:extLst>
      <p:ext uri="{BB962C8B-B14F-4D97-AF65-F5344CB8AC3E}">
        <p14:creationId xmlns:p14="http://schemas.microsoft.com/office/powerpoint/2010/main" val="374099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p:spPr>
        <p:txBody>
          <a:bodyPr>
            <a:normAutofit/>
          </a:bodyPr>
          <a:lstStyle/>
          <a:p>
            <a:r>
              <a:rPr lang="en-CA" sz="3200" b="1" dirty="0"/>
              <a:t>What is IFORD?</a:t>
            </a:r>
            <a:endParaRPr lang="fr-CA" sz="3200" b="1" dirty="0"/>
          </a:p>
        </p:txBody>
      </p:sp>
      <p:sp>
        <p:nvSpPr>
          <p:cNvPr id="3" name="Content Placeholder 2"/>
          <p:cNvSpPr>
            <a:spLocks noGrp="1"/>
          </p:cNvSpPr>
          <p:nvPr>
            <p:ph idx="1"/>
          </p:nvPr>
        </p:nvSpPr>
        <p:spPr>
          <a:xfrm>
            <a:off x="107504" y="980728"/>
            <a:ext cx="9036496" cy="5740747"/>
          </a:xfrm>
        </p:spPr>
        <p:txBody>
          <a:bodyPr>
            <a:normAutofit fontScale="77500" lnSpcReduction="20000"/>
          </a:bodyPr>
          <a:lstStyle/>
          <a:p>
            <a:pPr>
              <a:buFont typeface="Wingdings" panose="05000000000000000000" pitchFamily="2" charset="2"/>
              <a:buChar char="Ø"/>
            </a:pPr>
            <a:r>
              <a:rPr lang="en-US" b="1" dirty="0" smtClean="0"/>
              <a:t>Research Program : 5 broad areas</a:t>
            </a:r>
          </a:p>
          <a:p>
            <a:pPr lvl="1">
              <a:buFont typeface="Wingdings" panose="05000000000000000000" pitchFamily="2" charset="2"/>
              <a:buChar char="ü"/>
            </a:pPr>
            <a:r>
              <a:rPr lang="en-US" dirty="0" smtClean="0"/>
              <a:t>Sexual and Reproductive Health</a:t>
            </a:r>
          </a:p>
          <a:p>
            <a:pPr lvl="1">
              <a:buFont typeface="Wingdings" panose="05000000000000000000" pitchFamily="2" charset="2"/>
              <a:buChar char="ü"/>
            </a:pPr>
            <a:r>
              <a:rPr lang="en-US" dirty="0" smtClean="0"/>
              <a:t>Population, Environment and Development</a:t>
            </a:r>
          </a:p>
          <a:p>
            <a:pPr lvl="1">
              <a:buFont typeface="Wingdings" panose="05000000000000000000" pitchFamily="2" charset="2"/>
              <a:buChar char="ü"/>
            </a:pPr>
            <a:r>
              <a:rPr lang="en-US" dirty="0" smtClean="0"/>
              <a:t>Migration and Development </a:t>
            </a:r>
          </a:p>
          <a:p>
            <a:pPr lvl="1">
              <a:buFont typeface="Wingdings" panose="05000000000000000000" pitchFamily="2" charset="2"/>
              <a:buChar char="ü"/>
            </a:pPr>
            <a:r>
              <a:rPr lang="en-US" dirty="0" smtClean="0"/>
              <a:t>Gender, societies and demographic behavior</a:t>
            </a:r>
          </a:p>
          <a:p>
            <a:pPr lvl="1">
              <a:buFont typeface="Wingdings" panose="05000000000000000000" pitchFamily="2" charset="2"/>
              <a:buChar char="ü"/>
            </a:pPr>
            <a:r>
              <a:rPr lang="en-US" dirty="0" smtClean="0"/>
              <a:t>Demographic Dividend</a:t>
            </a:r>
          </a:p>
          <a:p>
            <a:pPr>
              <a:buFont typeface="Wingdings" panose="05000000000000000000" pitchFamily="2" charset="2"/>
              <a:buChar char="Ø"/>
            </a:pPr>
            <a:r>
              <a:rPr lang="en-US" b="1" dirty="0" smtClean="0"/>
              <a:t>Technical Support to countries members and Development Partners</a:t>
            </a:r>
            <a:r>
              <a:rPr lang="en-US" dirty="0" smtClean="0"/>
              <a:t>:</a:t>
            </a:r>
          </a:p>
          <a:p>
            <a:pPr lvl="1">
              <a:buFont typeface="Wingdings" panose="05000000000000000000" pitchFamily="2" charset="2"/>
              <a:buChar char="ü"/>
            </a:pPr>
            <a:r>
              <a:rPr lang="en-US" dirty="0" smtClean="0"/>
              <a:t>Collection, analysis and valorization of socio-demographic data (census, surveys and administrative data) including quality assurance ; </a:t>
            </a:r>
          </a:p>
          <a:p>
            <a:pPr lvl="1">
              <a:buFont typeface="Wingdings" panose="05000000000000000000" pitchFamily="2" charset="2"/>
              <a:buChar char="ü"/>
            </a:pPr>
            <a:r>
              <a:rPr lang="en-US" dirty="0" smtClean="0"/>
              <a:t>Collection and analysis of data in emergency situations and from vulnerable populations;</a:t>
            </a:r>
          </a:p>
          <a:p>
            <a:pPr lvl="1">
              <a:buFont typeface="Wingdings" panose="05000000000000000000" pitchFamily="2" charset="2"/>
              <a:buChar char="ü"/>
            </a:pPr>
            <a:r>
              <a:rPr lang="en-US" dirty="0" smtClean="0"/>
              <a:t>Design, Monitoring and Evaluation of sector-specific policies (health, education, employment, etc.); </a:t>
            </a:r>
          </a:p>
          <a:p>
            <a:pPr lvl="1">
              <a:buFont typeface="Wingdings" panose="05000000000000000000" pitchFamily="2" charset="2"/>
              <a:buChar char="ü"/>
            </a:pPr>
            <a:r>
              <a:rPr lang="en-US" dirty="0" smtClean="0"/>
              <a:t>Social development analysis; </a:t>
            </a:r>
          </a:p>
          <a:p>
            <a:pPr lvl="1">
              <a:buFont typeface="Wingdings" panose="05000000000000000000" pitchFamily="2" charset="2"/>
              <a:buChar char="ü"/>
            </a:pPr>
            <a:r>
              <a:rPr lang="en-US" dirty="0" smtClean="0"/>
              <a:t>Capacity building of national executive officers in data collection and analysis.</a:t>
            </a:r>
            <a:endParaRPr lang="en-US" dirty="0"/>
          </a:p>
        </p:txBody>
      </p:sp>
      <p:sp>
        <p:nvSpPr>
          <p:cNvPr id="5" name="Slide Number Placeholder 4"/>
          <p:cNvSpPr>
            <a:spLocks noGrp="1"/>
          </p:cNvSpPr>
          <p:nvPr>
            <p:ph type="sldNum" sz="quarter" idx="12"/>
          </p:nvPr>
        </p:nvSpPr>
        <p:spPr/>
        <p:txBody>
          <a:bodyPr/>
          <a:lstStyle/>
          <a:p>
            <a:fld id="{2FB28064-046C-42DE-8A67-B36902C5E4B2}" type="slidenum">
              <a:rPr lang="fr-CA" smtClean="0"/>
              <a:pPr/>
              <a:t>4</a:t>
            </a:fld>
            <a:endParaRPr lang="fr-CA"/>
          </a:p>
        </p:txBody>
      </p:sp>
    </p:spTree>
    <p:extLst>
      <p:ext uri="{BB962C8B-B14F-4D97-AF65-F5344CB8AC3E}">
        <p14:creationId xmlns:p14="http://schemas.microsoft.com/office/powerpoint/2010/main" val="39334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noFill/>
        </p:spPr>
        <p:txBody>
          <a:bodyPr>
            <a:normAutofit/>
          </a:bodyPr>
          <a:lstStyle/>
          <a:p>
            <a:r>
              <a:rPr lang="en-CA" sz="3200" b="1" dirty="0"/>
              <a:t>What is IFORD?</a:t>
            </a:r>
            <a:endParaRPr lang="fr-CA" sz="3200" b="1" dirty="0"/>
          </a:p>
        </p:txBody>
      </p:sp>
      <p:sp>
        <p:nvSpPr>
          <p:cNvPr id="3" name="Content Placeholder 2"/>
          <p:cNvSpPr>
            <a:spLocks noGrp="1"/>
          </p:cNvSpPr>
          <p:nvPr>
            <p:ph idx="1"/>
          </p:nvPr>
        </p:nvSpPr>
        <p:spPr>
          <a:xfrm>
            <a:off x="107504" y="980728"/>
            <a:ext cx="9036496" cy="5740747"/>
          </a:xfrm>
        </p:spPr>
        <p:txBody>
          <a:bodyPr>
            <a:normAutofit/>
          </a:bodyPr>
          <a:lstStyle/>
          <a:p>
            <a:pPr>
              <a:buFont typeface="Wingdings" panose="05000000000000000000" pitchFamily="2" charset="2"/>
              <a:buChar char="Ø"/>
            </a:pPr>
            <a:r>
              <a:rPr lang="en-US" b="1" dirty="0" smtClean="0"/>
              <a:t>Achievements in the Training Programs:</a:t>
            </a:r>
          </a:p>
          <a:p>
            <a:pPr lvl="1">
              <a:buFont typeface="Wingdings" panose="05000000000000000000" pitchFamily="2" charset="2"/>
              <a:buChar char="ü"/>
            </a:pPr>
            <a:r>
              <a:rPr lang="en-US" dirty="0"/>
              <a:t>More than </a:t>
            </a:r>
            <a:r>
              <a:rPr lang="en-US" dirty="0" smtClean="0"/>
              <a:t>900 </a:t>
            </a:r>
            <a:r>
              <a:rPr lang="en-US" dirty="0"/>
              <a:t>Demographers trained at Master level, representing about 95% of Francophone African Demographers</a:t>
            </a:r>
          </a:p>
          <a:p>
            <a:pPr lvl="1">
              <a:buFont typeface="Wingdings" panose="05000000000000000000" pitchFamily="2" charset="2"/>
              <a:buChar char="ü"/>
            </a:pPr>
            <a:r>
              <a:rPr lang="en-US" dirty="0" smtClean="0"/>
              <a:t>4 </a:t>
            </a:r>
            <a:r>
              <a:rPr lang="en-US" dirty="0"/>
              <a:t>PhD graduated</a:t>
            </a:r>
          </a:p>
          <a:p>
            <a:pPr>
              <a:buFont typeface="Wingdings" panose="05000000000000000000" pitchFamily="2" charset="2"/>
              <a:buChar char="Ø"/>
            </a:pPr>
            <a:r>
              <a:rPr lang="en-US" b="1" dirty="0" smtClean="0"/>
              <a:t> Current research projects using WG questionnaires</a:t>
            </a:r>
          </a:p>
          <a:p>
            <a:pPr lvl="1">
              <a:buFont typeface="Wingdings" panose="05000000000000000000" pitchFamily="2" charset="2"/>
              <a:buChar char="ü"/>
            </a:pPr>
            <a:r>
              <a:rPr lang="en-US" sz="2200" dirty="0"/>
              <a:t>Disability and HIV: Vulnerability to HIV of people with disabilities in two main cities of S</a:t>
            </a:r>
            <a:r>
              <a:rPr lang="en-US" sz="2200" dirty="0" smtClean="0"/>
              <a:t>ub</a:t>
            </a:r>
            <a:r>
              <a:rPr lang="en-US" sz="2200" dirty="0"/>
              <a:t>-Saharan Africa (Yaoundé, Ouagadougou) (</a:t>
            </a:r>
            <a:r>
              <a:rPr lang="en-US" sz="2200" dirty="0" err="1"/>
              <a:t>HandiVIH</a:t>
            </a:r>
            <a:r>
              <a:rPr lang="en-US" sz="2200" dirty="0"/>
              <a:t>) funded by </a:t>
            </a:r>
            <a:r>
              <a:rPr lang="en-US" sz="2200" dirty="0" smtClean="0"/>
              <a:t>ANRS, </a:t>
            </a:r>
            <a:r>
              <a:rPr lang="en-US" sz="2200" dirty="0" err="1" smtClean="0"/>
              <a:t>Sidaction</a:t>
            </a:r>
            <a:r>
              <a:rPr lang="en-US" sz="2200" dirty="0" smtClean="0"/>
              <a:t> </a:t>
            </a:r>
            <a:r>
              <a:rPr lang="en-US" sz="2200" dirty="0"/>
              <a:t>and the 5% Initiative </a:t>
            </a:r>
            <a:r>
              <a:rPr lang="en-US" sz="2200" dirty="0" smtClean="0"/>
              <a:t>(</a:t>
            </a:r>
            <a:r>
              <a:rPr lang="en-US" sz="2200" dirty="0"/>
              <a:t>France);</a:t>
            </a:r>
          </a:p>
          <a:p>
            <a:pPr lvl="1">
              <a:buFont typeface="Wingdings" panose="05000000000000000000" pitchFamily="2" charset="2"/>
              <a:buChar char="ü"/>
            </a:pPr>
            <a:r>
              <a:rPr lang="en-US" sz="2200" dirty="0" smtClean="0"/>
              <a:t>Sexual </a:t>
            </a:r>
            <a:r>
              <a:rPr lang="en-US" sz="2200" dirty="0"/>
              <a:t>and Repro, </a:t>
            </a:r>
            <a:r>
              <a:rPr lang="en-US" sz="2200" dirty="0" err="1"/>
              <a:t>ductive</a:t>
            </a:r>
            <a:r>
              <a:rPr lang="en-US" sz="2200" dirty="0"/>
              <a:t> Health of youth and adults with disabilities in Bujumbura - Burundi (</a:t>
            </a:r>
            <a:r>
              <a:rPr lang="en-US" sz="2200" dirty="0" smtClean="0"/>
              <a:t>HANDI-SSR) funded by NOW-WOTRO.</a:t>
            </a:r>
            <a:endParaRPr lang="en-US" sz="2200" dirty="0"/>
          </a:p>
          <a:p>
            <a:pPr lvl="1">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2FB28064-046C-42DE-8A67-B36902C5E4B2}" type="slidenum">
              <a:rPr lang="fr-CA" smtClean="0"/>
              <a:pPr/>
              <a:t>5</a:t>
            </a:fld>
            <a:endParaRPr lang="fr-CA" dirty="0"/>
          </a:p>
        </p:txBody>
      </p:sp>
    </p:spTree>
    <p:extLst>
      <p:ext uri="{BB962C8B-B14F-4D97-AF65-F5344CB8AC3E}">
        <p14:creationId xmlns:p14="http://schemas.microsoft.com/office/powerpoint/2010/main" val="11007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 y="2328"/>
            <a:ext cx="9036496" cy="490066"/>
          </a:xfrm>
          <a:noFill/>
        </p:spPr>
        <p:txBody>
          <a:bodyPr>
            <a:noAutofit/>
          </a:bodyPr>
          <a:lstStyle/>
          <a:p>
            <a:r>
              <a:rPr lang="en-US" sz="2300" b="1" dirty="0"/>
              <a:t>How do we use the WG tools in our research on people with disabilities?</a:t>
            </a:r>
            <a:endParaRPr lang="fr-CA" sz="2300" b="1" dirty="0"/>
          </a:p>
        </p:txBody>
      </p:sp>
      <p:sp>
        <p:nvSpPr>
          <p:cNvPr id="3" name="Content Placeholder 2"/>
          <p:cNvSpPr>
            <a:spLocks noGrp="1"/>
          </p:cNvSpPr>
          <p:nvPr>
            <p:ph idx="1"/>
          </p:nvPr>
        </p:nvSpPr>
        <p:spPr>
          <a:xfrm>
            <a:off x="11432" y="404664"/>
            <a:ext cx="9132568" cy="6453336"/>
          </a:xfrm>
        </p:spPr>
        <p:txBody>
          <a:bodyPr>
            <a:noAutofit/>
          </a:bodyPr>
          <a:lstStyle/>
          <a:p>
            <a:pPr marL="0" indent="0">
              <a:buNone/>
            </a:pPr>
            <a:r>
              <a:rPr lang="en-US" sz="1800" dirty="0" smtClean="0"/>
              <a:t>2 Research projects on Sexual and Reproductive Health:</a:t>
            </a:r>
          </a:p>
          <a:p>
            <a:pPr>
              <a:buFont typeface="Wingdings" panose="05000000000000000000" pitchFamily="2" charset="2"/>
              <a:buChar char="Ø"/>
            </a:pPr>
            <a:r>
              <a:rPr lang="en-US" sz="1800" dirty="0"/>
              <a:t>Disability and HIV: Vulnerability to HIV of people with disabilities in tow main cities of sub-Saharan Africa (Yaoundé, </a:t>
            </a:r>
            <a:r>
              <a:rPr lang="en-US" sz="1800" dirty="0" smtClean="0"/>
              <a:t>Cameroon) </a:t>
            </a:r>
            <a:r>
              <a:rPr lang="en-US" sz="1800" dirty="0"/>
              <a:t>(</a:t>
            </a:r>
            <a:r>
              <a:rPr lang="en-US" sz="1800" dirty="0" err="1"/>
              <a:t>HandiVIH</a:t>
            </a:r>
            <a:r>
              <a:rPr lang="en-US" sz="1800" dirty="0" smtClean="0"/>
              <a:t>)</a:t>
            </a:r>
            <a:endParaRPr lang="en-US" sz="1800" strike="sngStrike" dirty="0" smtClean="0"/>
          </a:p>
          <a:p>
            <a:pPr lvl="1">
              <a:buFont typeface="Wingdings" panose="05000000000000000000" pitchFamily="2" charset="2"/>
              <a:buChar char="ü"/>
            </a:pPr>
            <a:r>
              <a:rPr lang="en-US" sz="1600" dirty="0" smtClean="0"/>
              <a:t>Survey implemented in 2015 </a:t>
            </a:r>
            <a:r>
              <a:rPr lang="en-US" sz="1600" b="1" dirty="0" smtClean="0"/>
              <a:t>using questions of the short and extended WG questionnaires</a:t>
            </a:r>
            <a:r>
              <a:rPr lang="en-US" sz="1600" dirty="0" smtClean="0"/>
              <a:t>;</a:t>
            </a:r>
          </a:p>
          <a:p>
            <a:pPr lvl="1">
              <a:buFont typeface="Wingdings" panose="05000000000000000000" pitchFamily="2" charset="2"/>
              <a:buChar char="ü"/>
            </a:pPr>
            <a:r>
              <a:rPr lang="en-US" sz="1600" dirty="0" smtClean="0"/>
              <a:t>In-depth </a:t>
            </a:r>
            <a:r>
              <a:rPr lang="en-US" sz="1600" dirty="0"/>
              <a:t>data analysis is </a:t>
            </a:r>
            <a:r>
              <a:rPr lang="en-US" sz="1600" dirty="0" smtClean="0"/>
              <a:t>underway</a:t>
            </a:r>
          </a:p>
          <a:p>
            <a:pPr lvl="1">
              <a:buFont typeface="Wingdings" panose="05000000000000000000" pitchFamily="2" charset="2"/>
              <a:buChar char="ü"/>
            </a:pPr>
            <a:r>
              <a:rPr lang="en-US" sz="1600" dirty="0" smtClean="0"/>
              <a:t>Publications </a:t>
            </a:r>
            <a:r>
              <a:rPr lang="en-US" sz="1600" dirty="0"/>
              <a:t>and communications of </a:t>
            </a:r>
            <a:r>
              <a:rPr lang="en-US" sz="1600" dirty="0" smtClean="0"/>
              <a:t>results:</a:t>
            </a:r>
          </a:p>
          <a:p>
            <a:pPr lvl="2"/>
            <a:r>
              <a:rPr lang="en-US" sz="1600" dirty="0"/>
              <a:t>workshop to present results to policy makers</a:t>
            </a:r>
          </a:p>
          <a:p>
            <a:pPr lvl="2"/>
            <a:r>
              <a:rPr lang="en-US" sz="1600" dirty="0" smtClean="0"/>
              <a:t>Documentary film (on </a:t>
            </a:r>
            <a:r>
              <a:rPr lang="en-US" sz="1600" dirty="0" err="1"/>
              <a:t>youtube</a:t>
            </a:r>
            <a:r>
              <a:rPr lang="en-US" sz="1600" dirty="0"/>
              <a:t>) </a:t>
            </a:r>
            <a:r>
              <a:rPr lang="en-US" sz="1600" b="1" dirty="0"/>
              <a:t>https://youtu.be/VYYD_e5mJe4</a:t>
            </a:r>
            <a:r>
              <a:rPr lang="en-US" sz="1600" dirty="0"/>
              <a:t> </a:t>
            </a:r>
          </a:p>
          <a:p>
            <a:pPr lvl="2"/>
            <a:r>
              <a:rPr lang="en-US" sz="1600" dirty="0" smtClean="0"/>
              <a:t>“</a:t>
            </a:r>
            <a:r>
              <a:rPr lang="en-US" sz="1600" dirty="0" err="1" smtClean="0"/>
              <a:t>HandiVIH</a:t>
            </a:r>
            <a:r>
              <a:rPr lang="en-US" sz="1600" dirty="0" smtClean="0"/>
              <a:t>-A </a:t>
            </a:r>
            <a:r>
              <a:rPr lang="en-US" sz="1600" dirty="0"/>
              <a:t>population-based survey to understand the vulnerability of people with disabilities to HIV and other sexual and reproductive health problems in Cameroon: protocol and methodological </a:t>
            </a:r>
            <a:r>
              <a:rPr lang="en-US" sz="1600" dirty="0" smtClean="0"/>
              <a:t>considerations” (</a:t>
            </a:r>
            <a:r>
              <a:rPr lang="en-US" sz="1600" b="1" dirty="0"/>
              <a:t>BMJ open, 6 (2), p. e008934. DOI : 10.1136/bmjopen-2015-008934</a:t>
            </a:r>
            <a:r>
              <a:rPr lang="en-US" sz="1600" dirty="0"/>
              <a:t>)</a:t>
            </a:r>
          </a:p>
          <a:p>
            <a:pPr lvl="2"/>
            <a:r>
              <a:rPr lang="en-US" sz="1600" dirty="0" smtClean="0"/>
              <a:t>“Assessing </a:t>
            </a:r>
            <a:r>
              <a:rPr lang="en-US" sz="1600" dirty="0"/>
              <a:t>HIV prevalence and vulnerability factors among People with Disabilities in Cameroon: overcoming methodological </a:t>
            </a:r>
            <a:r>
              <a:rPr lang="en-US" sz="1600" dirty="0" smtClean="0"/>
              <a:t>issues” </a:t>
            </a:r>
            <a:r>
              <a:rPr lang="en-US" sz="1600" dirty="0"/>
              <a:t>(</a:t>
            </a:r>
            <a:r>
              <a:rPr lang="en-US" sz="1600" b="1" dirty="0"/>
              <a:t>ICASA, Harare, Zimbabwe 29 November -  4 December, 2015</a:t>
            </a:r>
            <a:r>
              <a:rPr lang="en-US" sz="1600" dirty="0" smtClean="0"/>
              <a:t>)</a:t>
            </a:r>
          </a:p>
          <a:p>
            <a:pPr lvl="2"/>
            <a:r>
              <a:rPr lang="en-US" sz="1600" dirty="0" smtClean="0"/>
              <a:t>“Higher </a:t>
            </a:r>
            <a:r>
              <a:rPr lang="en-US" sz="1600" dirty="0"/>
              <a:t>prevalence of HIV infection among people with disabilities: results of a population-based observational study in Yaoundé, Cameroon (</a:t>
            </a:r>
            <a:r>
              <a:rPr lang="en-US" sz="1600" dirty="0" err="1"/>
              <a:t>HandiVIH</a:t>
            </a:r>
            <a:r>
              <a:rPr lang="en-US" sz="1600" dirty="0" smtClean="0"/>
              <a:t>)” </a:t>
            </a:r>
            <a:r>
              <a:rPr lang="en-US" sz="1600" b="1" dirty="0" smtClean="0"/>
              <a:t>The Lancet HIV </a:t>
            </a:r>
            <a:r>
              <a:rPr lang="en-US" sz="1600" dirty="0" smtClean="0">
                <a:solidFill>
                  <a:srgbClr val="FF0000"/>
                </a:solidFill>
              </a:rPr>
              <a:t>(accepted)</a:t>
            </a:r>
            <a:endParaRPr lang="en-US" sz="1600" dirty="0">
              <a:solidFill>
                <a:srgbClr val="FF0000"/>
              </a:solidFill>
            </a:endParaRPr>
          </a:p>
          <a:p>
            <a:pPr>
              <a:buFont typeface="Wingdings" panose="05000000000000000000" pitchFamily="2" charset="2"/>
              <a:buChar char="Ø"/>
            </a:pPr>
            <a:r>
              <a:rPr lang="en-US" sz="1800" dirty="0"/>
              <a:t>Sexual and Reproductive Health of youth and adults with disabilities in Bujumbura - Burundi (HANDI-SSR) funded by </a:t>
            </a:r>
            <a:r>
              <a:rPr lang="en-US" sz="1800" dirty="0" smtClean="0"/>
              <a:t>NOW-WOTRO</a:t>
            </a:r>
          </a:p>
          <a:p>
            <a:pPr lvl="1">
              <a:buFont typeface="Wingdings" panose="05000000000000000000" pitchFamily="2" charset="2"/>
              <a:buChar char="ü"/>
            </a:pPr>
            <a:r>
              <a:rPr lang="en-US" sz="1600" dirty="0" smtClean="0"/>
              <a:t>The study has started in September 2016</a:t>
            </a:r>
          </a:p>
          <a:p>
            <a:pPr lvl="1">
              <a:buFont typeface="Wingdings" panose="05000000000000000000" pitchFamily="2" charset="2"/>
              <a:buChar char="ü"/>
            </a:pPr>
            <a:r>
              <a:rPr lang="en-US" sz="1600" dirty="0" smtClean="0"/>
              <a:t>Survey to be done from April 2017 to March 2018 </a:t>
            </a:r>
            <a:r>
              <a:rPr lang="en-US" sz="1600" b="1" dirty="0"/>
              <a:t>using questions of the short and extended WG questionnaires</a:t>
            </a:r>
            <a:endParaRPr lang="en-US" sz="1600" b="1" dirty="0" smtClean="0"/>
          </a:p>
        </p:txBody>
      </p:sp>
      <p:sp>
        <p:nvSpPr>
          <p:cNvPr id="5" name="Slide Number Placeholder 4"/>
          <p:cNvSpPr>
            <a:spLocks noGrp="1"/>
          </p:cNvSpPr>
          <p:nvPr>
            <p:ph type="sldNum" sz="quarter" idx="12"/>
          </p:nvPr>
        </p:nvSpPr>
        <p:spPr/>
        <p:txBody>
          <a:bodyPr/>
          <a:lstStyle/>
          <a:p>
            <a:fld id="{2FB28064-046C-42DE-8A67-B36902C5E4B2}" type="slidenum">
              <a:rPr lang="fr-CA" smtClean="0"/>
              <a:pPr/>
              <a:t>6</a:t>
            </a:fld>
            <a:endParaRPr lang="fr-CA"/>
          </a:p>
        </p:txBody>
      </p:sp>
    </p:spTree>
    <p:extLst>
      <p:ext uri="{BB962C8B-B14F-4D97-AF65-F5344CB8AC3E}">
        <p14:creationId xmlns:p14="http://schemas.microsoft.com/office/powerpoint/2010/main" val="13054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a:t>The </a:t>
            </a:r>
            <a:r>
              <a:rPr lang="fr-FR" dirty="0" err="1"/>
              <a:t>HandiVIH</a:t>
            </a:r>
            <a:r>
              <a:rPr lang="fr-FR" dirty="0"/>
              <a:t> </a:t>
            </a:r>
            <a:r>
              <a:rPr lang="fr-FR" dirty="0" err="1" smtClean="0"/>
              <a:t>experience</a:t>
            </a:r>
            <a:r>
              <a:rPr lang="fr-FR" dirty="0"/>
              <a:t/>
            </a:r>
            <a:br>
              <a:rPr lang="fr-FR" dirty="0"/>
            </a:br>
            <a:endParaRPr lang="fr-FR" dirty="0"/>
          </a:p>
        </p:txBody>
      </p:sp>
      <p:sp>
        <p:nvSpPr>
          <p:cNvPr id="7" name="Sous-titre 6"/>
          <p:cNvSpPr>
            <a:spLocks noGrp="1"/>
          </p:cNvSpPr>
          <p:nvPr>
            <p:ph type="subTitle" idx="1"/>
          </p:nvPr>
        </p:nvSpPr>
        <p:spPr>
          <a:xfrm>
            <a:off x="251520" y="3284984"/>
            <a:ext cx="8435280" cy="2353816"/>
          </a:xfrm>
        </p:spPr>
        <p:txBody>
          <a:bodyPr>
            <a:normAutofit/>
          </a:bodyPr>
          <a:lstStyle/>
          <a:p>
            <a:r>
              <a:rPr lang="en-US" b="1" dirty="0"/>
              <a:t>Disability and HIV: an appraisal of the vulnerability of people with disabilities to HIV infection in Yaoundé, Cameroon</a:t>
            </a:r>
            <a:endParaRPr lang="fr-FR" b="1" dirty="0"/>
          </a:p>
        </p:txBody>
      </p:sp>
      <p:sp>
        <p:nvSpPr>
          <p:cNvPr id="5" name="Slide Number Placeholder 4"/>
          <p:cNvSpPr>
            <a:spLocks noGrp="1"/>
          </p:cNvSpPr>
          <p:nvPr>
            <p:ph type="sldNum" sz="quarter" idx="12"/>
          </p:nvPr>
        </p:nvSpPr>
        <p:spPr/>
        <p:txBody>
          <a:bodyPr/>
          <a:lstStyle/>
          <a:p>
            <a:fld id="{2FB28064-046C-42DE-8A67-B36902C5E4B2}" type="slidenum">
              <a:rPr lang="fr-CA" smtClean="0"/>
              <a:pPr/>
              <a:t>7</a:t>
            </a:fld>
            <a:endParaRPr lang="fr-CA"/>
          </a:p>
        </p:txBody>
      </p:sp>
    </p:spTree>
    <p:extLst>
      <p:ext uri="{BB962C8B-B14F-4D97-AF65-F5344CB8AC3E}">
        <p14:creationId xmlns:p14="http://schemas.microsoft.com/office/powerpoint/2010/main" val="1126827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628650" y="231775"/>
            <a:ext cx="7886700" cy="1325563"/>
          </a:xfrm>
        </p:spPr>
        <p:txBody>
          <a:bodyPr>
            <a:normAutofit/>
          </a:bodyPr>
          <a:lstStyle/>
          <a:p>
            <a:pPr eaLnBrk="1" fontAlgn="auto" hangingPunct="1">
              <a:spcAft>
                <a:spcPts val="0"/>
              </a:spcAft>
              <a:defRPr/>
            </a:pPr>
            <a:r>
              <a:rPr lang="en-US" altLang="fr-FR" dirty="0" smtClean="0">
                <a:ea typeface="+mj-ea"/>
                <a:cs typeface="+mj-cs"/>
              </a:rPr>
              <a:t>Objectives</a:t>
            </a:r>
            <a:endParaRPr lang="en-US" altLang="fr-FR" dirty="0">
              <a:ea typeface="+mj-ea"/>
              <a:cs typeface="+mj-cs"/>
            </a:endParaRPr>
          </a:p>
        </p:txBody>
      </p:sp>
      <p:sp>
        <p:nvSpPr>
          <p:cNvPr id="23554" name="Espace réservé du contenu 2"/>
          <p:cNvSpPr>
            <a:spLocks noGrp="1"/>
          </p:cNvSpPr>
          <p:nvPr>
            <p:ph idx="1"/>
          </p:nvPr>
        </p:nvSpPr>
        <p:spPr>
          <a:xfrm>
            <a:off x="457200" y="1600200"/>
            <a:ext cx="8229600" cy="3484563"/>
          </a:xfrm>
        </p:spPr>
        <p:txBody>
          <a:bodyPr/>
          <a:lstStyle/>
          <a:p>
            <a:pPr eaLnBrk="1" hangingPunct="1">
              <a:lnSpc>
                <a:spcPct val="150000"/>
              </a:lnSpc>
            </a:pPr>
            <a:r>
              <a:rPr lang="en-US" b="1" smtClean="0"/>
              <a:t>Genera</a:t>
            </a:r>
            <a:r>
              <a:rPr lang="en-US" smtClean="0"/>
              <a:t>l: to </a:t>
            </a:r>
            <a:r>
              <a:rPr lang="fr-FR" smtClean="0"/>
              <a:t>document quantitatively and qualitatively the vulnerability of people with disabilities to HIV</a:t>
            </a:r>
          </a:p>
          <a:p>
            <a:pPr eaLnBrk="1" hangingPunct="1"/>
            <a:r>
              <a:rPr lang="fr-FR" b="1" smtClean="0"/>
              <a:t>Specifics</a:t>
            </a:r>
            <a:r>
              <a:rPr lang="fr-FR" smtClean="0"/>
              <a:t>: </a:t>
            </a:r>
          </a:p>
          <a:p>
            <a:pPr eaLnBrk="1" hangingPunct="1"/>
            <a:endParaRPr lang="fr-FR" smtClean="0"/>
          </a:p>
          <a:p>
            <a:pPr eaLnBrk="1" hangingPunct="1"/>
            <a:endParaRPr lang="fr-FR" smtClean="0"/>
          </a:p>
          <a:p>
            <a:pPr eaLnBrk="1" hangingPunct="1"/>
            <a:endParaRPr lang="fr-FR" smtClean="0"/>
          </a:p>
          <a:p>
            <a:pPr eaLnBrk="1" hangingPunct="1"/>
            <a:endParaRPr lang="fr-FR" smtClean="0"/>
          </a:p>
          <a:p>
            <a:pPr eaLnBrk="1" hangingPunct="1"/>
            <a:endParaRPr lang="fr-FR" smtClean="0"/>
          </a:p>
          <a:p>
            <a:pPr lvl="1" eaLnBrk="1" hangingPunct="1"/>
            <a:endParaRPr lang="fr-FR" smtClean="0"/>
          </a:p>
          <a:p>
            <a:pPr eaLnBrk="1" hangingPunct="1"/>
            <a:endParaRPr lang="en-US" smtClean="0"/>
          </a:p>
        </p:txBody>
      </p:sp>
      <p:graphicFrame>
        <p:nvGraphicFramePr>
          <p:cNvPr id="7" name="Tableau 6"/>
          <p:cNvGraphicFramePr>
            <a:graphicFrameLocks noGrp="1"/>
          </p:cNvGraphicFramePr>
          <p:nvPr>
            <p:extLst>
              <p:ext uri="{D42A27DB-BD31-4B8C-83A1-F6EECF244321}">
                <p14:modId xmlns:p14="http://schemas.microsoft.com/office/powerpoint/2010/main" val="2783984477"/>
              </p:ext>
            </p:extLst>
          </p:nvPr>
        </p:nvGraphicFramePr>
        <p:xfrm>
          <a:off x="93663" y="3395663"/>
          <a:ext cx="8358187" cy="2457450"/>
        </p:xfrm>
        <a:graphic>
          <a:graphicData uri="http://schemas.openxmlformats.org/drawingml/2006/table">
            <a:tbl>
              <a:tblPr/>
              <a:tblGrid>
                <a:gridCol w="1371600"/>
                <a:gridCol w="1371600"/>
                <a:gridCol w="1373187"/>
                <a:gridCol w="1371600"/>
                <a:gridCol w="1371600"/>
                <a:gridCol w="1498600"/>
              </a:tblGrid>
              <a:tr h="118871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noProof="0" dirty="0">
                        <a:ln>
                          <a:noFill/>
                        </a:ln>
                        <a:solidFill>
                          <a:schemeClr val="tx1"/>
                        </a:solidFill>
                        <a:effectLst/>
                        <a:latin typeface="Calibri" charset="0"/>
                        <a:ea typeface="MS PGothic" charset="0"/>
                        <a:cs typeface="MS PGothic" charset="0"/>
                      </a:endParaRPr>
                    </a:p>
                  </a:txBody>
                  <a:tcPr marL="91429" marR="91429" marT="45694" marB="45694"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noProof="0" dirty="0" smtClean="0">
                          <a:ln>
                            <a:noFill/>
                          </a:ln>
                          <a:solidFill>
                            <a:schemeClr val="tx1"/>
                          </a:solidFill>
                          <a:effectLst/>
                          <a:latin typeface="Calibri" charset="0"/>
                          <a:ea typeface="MS PGothic" charset="0"/>
                          <a:cs typeface="MS PGothic" charset="0"/>
                        </a:rPr>
                        <a:t>HIV prevalence and risk factors</a:t>
                      </a:r>
                      <a:endParaRPr kumimoji="0" lang="en-US" sz="1800" b="1" i="0" u="none" strike="noStrike" cap="none" normalizeH="0" baseline="0" noProof="0" dirty="0">
                        <a:ln>
                          <a:noFill/>
                        </a:ln>
                        <a:solidFill>
                          <a:schemeClr val="tx1"/>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noProof="0" dirty="0" smtClean="0">
                          <a:ln>
                            <a:noFill/>
                          </a:ln>
                          <a:solidFill>
                            <a:schemeClr val="tx1"/>
                          </a:solidFill>
                          <a:effectLst/>
                          <a:latin typeface="Calibri" charset="0"/>
                          <a:ea typeface="MS PGothic" charset="0"/>
                          <a:cs typeface="MS PGothic" charset="0"/>
                        </a:rPr>
                        <a:t>KBP (HIV,  and SRH)</a:t>
                      </a:r>
                      <a:endParaRPr kumimoji="0" lang="en-US" sz="1800" b="1" i="0" u="none" strike="noStrike" cap="none" normalizeH="0" baseline="0" noProof="0" dirty="0">
                        <a:ln>
                          <a:noFill/>
                        </a:ln>
                        <a:solidFill>
                          <a:schemeClr val="tx1"/>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noProof="0" dirty="0" smtClean="0">
                          <a:ln>
                            <a:noFill/>
                          </a:ln>
                          <a:solidFill>
                            <a:schemeClr val="tx1"/>
                          </a:solidFill>
                          <a:effectLst/>
                          <a:latin typeface="Calibri" charset="0"/>
                          <a:ea typeface="MS PGothic" charset="0"/>
                          <a:cs typeface="MS PGothic" charset="0"/>
                        </a:rPr>
                        <a:t>Access to prevention and health</a:t>
                      </a:r>
                      <a:endParaRPr kumimoji="0" lang="en-US" sz="1800" b="1" i="0" u="none" strike="noStrike" cap="none" normalizeH="0" baseline="0" noProof="0" dirty="0">
                        <a:ln>
                          <a:noFill/>
                        </a:ln>
                        <a:solidFill>
                          <a:schemeClr val="tx1"/>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noProof="0" dirty="0" smtClean="0">
                          <a:ln>
                            <a:noFill/>
                          </a:ln>
                          <a:solidFill>
                            <a:schemeClr val="tx1"/>
                          </a:solidFill>
                          <a:effectLst/>
                          <a:latin typeface="Calibri" charset="0"/>
                          <a:ea typeface="MS PGothic" charset="0"/>
                          <a:cs typeface="MS PGothic" charset="0"/>
                        </a:rPr>
                        <a:t>Sexual violence</a:t>
                      </a:r>
                      <a:endParaRPr kumimoji="0" lang="en-US" sz="1800" b="1" i="0" u="none" strike="noStrike" cap="none" normalizeH="0" baseline="0" noProof="0" dirty="0">
                        <a:ln>
                          <a:noFill/>
                        </a:ln>
                        <a:solidFill>
                          <a:schemeClr val="tx1"/>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noProof="0" dirty="0" smtClean="0">
                          <a:ln>
                            <a:noFill/>
                          </a:ln>
                          <a:solidFill>
                            <a:schemeClr val="tx1"/>
                          </a:solidFill>
                          <a:effectLst/>
                          <a:latin typeface="Calibri" charset="0"/>
                          <a:ea typeface="MS PGothic" charset="0"/>
                          <a:cs typeface="MS PGothic" charset="0"/>
                        </a:rPr>
                        <a:t>Reproductive and sexual health</a:t>
                      </a:r>
                      <a:endParaRPr kumimoji="0" lang="en-US" sz="1800" b="1" i="0" u="none" strike="noStrike" cap="none" normalizeH="0" baseline="0" noProof="0" dirty="0">
                        <a:ln>
                          <a:noFill/>
                        </a:ln>
                        <a:solidFill>
                          <a:schemeClr val="tx1"/>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2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rgbClr val="000000"/>
                          </a:solidFill>
                          <a:effectLst/>
                          <a:latin typeface="Calibri" charset="0"/>
                          <a:ea typeface="MS PGothic" charset="0"/>
                          <a:cs typeface="MS PGothic" charset="0"/>
                        </a:rPr>
                        <a:t>Quantitative</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rgbClr val="000000"/>
                          </a:solidFill>
                          <a:effectLst/>
                          <a:latin typeface="Calibri" charset="0"/>
                          <a:ea typeface="MS PGothic" charset="0"/>
                          <a:cs typeface="MS PGothic" charset="0"/>
                        </a:rPr>
                        <a:t>Yes </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rgbClr val="000000"/>
                          </a:solidFill>
                          <a:effectLst/>
                          <a:latin typeface="Calibri" charset="0"/>
                          <a:ea typeface="MS PGothic" charset="0"/>
                          <a:cs typeface="MS PGothic" charset="0"/>
                        </a:rPr>
                        <a:t>Yes </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err="1" smtClean="0">
                          <a:ln>
                            <a:noFill/>
                          </a:ln>
                          <a:solidFill>
                            <a:srgbClr val="000000"/>
                          </a:solidFill>
                          <a:effectLst/>
                          <a:latin typeface="Calibri" charset="0"/>
                          <a:ea typeface="MS PGothic" charset="0"/>
                          <a:cs typeface="MS PGothic" charset="0"/>
                        </a:rPr>
                        <a:t>Explo</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err="1" smtClean="0">
                          <a:ln>
                            <a:noFill/>
                          </a:ln>
                          <a:solidFill>
                            <a:srgbClr val="000000"/>
                          </a:solidFill>
                          <a:effectLst/>
                          <a:latin typeface="Calibri" charset="0"/>
                          <a:ea typeface="MS PGothic" charset="0"/>
                          <a:cs typeface="MS PGothic" charset="0"/>
                        </a:rPr>
                        <a:t>Explo</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rgbClr val="000000"/>
                          </a:solidFill>
                          <a:effectLst/>
                          <a:latin typeface="Calibri" charset="0"/>
                          <a:ea typeface="MS PGothic" charset="0"/>
                          <a:cs typeface="MS PGothic" charset="0"/>
                        </a:rPr>
                        <a:t>Yes </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00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rgbClr val="000000"/>
                          </a:solidFill>
                          <a:effectLst/>
                          <a:latin typeface="Calibri" charset="0"/>
                          <a:ea typeface="MS PGothic" charset="0"/>
                          <a:cs typeface="MS PGothic" charset="0"/>
                        </a:rPr>
                        <a:t>Qualitative</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rgbClr val="000000"/>
                          </a:solidFill>
                          <a:effectLst/>
                          <a:latin typeface="Calibri" charset="0"/>
                          <a:ea typeface="MS PGothic" charset="0"/>
                          <a:cs typeface="MS PGothic" charset="0"/>
                        </a:rPr>
                        <a:t>-</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err="1" smtClean="0">
                          <a:ln>
                            <a:noFill/>
                          </a:ln>
                          <a:solidFill>
                            <a:srgbClr val="000000"/>
                          </a:solidFill>
                          <a:effectLst/>
                          <a:latin typeface="Calibri" charset="0"/>
                          <a:ea typeface="MS PGothic" charset="0"/>
                          <a:cs typeface="MS PGothic" charset="0"/>
                        </a:rPr>
                        <a:t>Targed</a:t>
                      </a:r>
                      <a:r>
                        <a:rPr kumimoji="0" lang="en-US" sz="1800" b="0" i="0" u="none" strike="noStrike" cap="none" normalizeH="0" baseline="0" noProof="0" dirty="0" smtClean="0">
                          <a:ln>
                            <a:noFill/>
                          </a:ln>
                          <a:solidFill>
                            <a:srgbClr val="000000"/>
                          </a:solidFill>
                          <a:effectLst/>
                          <a:latin typeface="Calibri" charset="0"/>
                          <a:ea typeface="MS PGothic" charset="0"/>
                          <a:cs typeface="MS PGothic" charset="0"/>
                        </a:rPr>
                        <a:t> </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rgbClr val="000000"/>
                          </a:solidFill>
                          <a:effectLst/>
                          <a:latin typeface="Calibri" charset="0"/>
                          <a:ea typeface="MS PGothic" charset="0"/>
                          <a:cs typeface="MS PGothic" charset="0"/>
                        </a:rPr>
                        <a:t>Targeted </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err="1" smtClean="0">
                          <a:ln>
                            <a:noFill/>
                          </a:ln>
                          <a:solidFill>
                            <a:srgbClr val="000000"/>
                          </a:solidFill>
                          <a:effectLst/>
                          <a:latin typeface="Calibri" charset="0"/>
                          <a:ea typeface="MS PGothic" charset="0"/>
                          <a:cs typeface="MS PGothic" charset="0"/>
                        </a:rPr>
                        <a:t>Explo</a:t>
                      </a:r>
                      <a:r>
                        <a:rPr kumimoji="0" lang="en-US" sz="1800" b="0" i="0" u="none" strike="noStrike" cap="none" normalizeH="0" baseline="0" noProof="0" dirty="0" smtClean="0">
                          <a:ln>
                            <a:noFill/>
                          </a:ln>
                          <a:solidFill>
                            <a:srgbClr val="000000"/>
                          </a:solidFill>
                          <a:effectLst/>
                          <a:latin typeface="Calibri" charset="0"/>
                          <a:ea typeface="MS PGothic" charset="0"/>
                          <a:cs typeface="MS PGothic" charset="0"/>
                        </a:rPr>
                        <a:t> and targeted</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0" dirty="0" smtClean="0">
                          <a:ln>
                            <a:noFill/>
                          </a:ln>
                          <a:solidFill>
                            <a:srgbClr val="000000"/>
                          </a:solidFill>
                          <a:effectLst/>
                          <a:latin typeface="Calibri" charset="0"/>
                          <a:ea typeface="MS PGothic" charset="0"/>
                          <a:cs typeface="MS PGothic" charset="0"/>
                        </a:rPr>
                        <a:t>Targeted</a:t>
                      </a:r>
                      <a:endParaRPr kumimoji="0" lang="en-US" sz="1800" b="0" i="0" u="none" strike="noStrike" cap="none" normalizeH="0" baseline="0" noProof="0" dirty="0">
                        <a:ln>
                          <a:noFill/>
                        </a:ln>
                        <a:solidFill>
                          <a:srgbClr val="000000"/>
                        </a:solidFill>
                        <a:effectLst/>
                        <a:latin typeface="Calibri" charset="0"/>
                        <a:ea typeface="MS PGothic" charset="0"/>
                        <a:cs typeface="MS PGothic" charset="0"/>
                      </a:endParaRPr>
                    </a:p>
                  </a:txBody>
                  <a:tcPr marL="91429" marR="91429" marT="45694" marB="45694"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82005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contenu 2"/>
          <p:cNvSpPr>
            <a:spLocks noGrp="1"/>
          </p:cNvSpPr>
          <p:nvPr>
            <p:ph idx="1"/>
          </p:nvPr>
        </p:nvSpPr>
        <p:spPr>
          <a:xfrm>
            <a:off x="265113" y="1279525"/>
            <a:ext cx="8242300" cy="5497513"/>
          </a:xfrm>
        </p:spPr>
        <p:txBody>
          <a:bodyPr/>
          <a:lstStyle/>
          <a:p>
            <a:pPr eaLnBrk="1" hangingPunct="1"/>
            <a:r>
              <a:rPr lang="fr-FR" b="1" dirty="0" smtClean="0">
                <a:solidFill>
                  <a:srgbClr val="000000"/>
                </a:solidFill>
              </a:rPr>
              <a:t>Design</a:t>
            </a:r>
            <a:r>
              <a:rPr lang="fr-FR" dirty="0" smtClean="0">
                <a:solidFill>
                  <a:srgbClr val="000000"/>
                </a:solidFill>
              </a:rPr>
              <a:t>: </a:t>
            </a:r>
          </a:p>
          <a:p>
            <a:pPr lvl="1" eaLnBrk="1" hangingPunct="1"/>
            <a:r>
              <a:rPr lang="fr-FR" u="sng" dirty="0" smtClean="0">
                <a:solidFill>
                  <a:srgbClr val="000000"/>
                </a:solidFill>
              </a:rPr>
              <a:t>Population </a:t>
            </a:r>
            <a:r>
              <a:rPr lang="fr-FR" u="sng" dirty="0" err="1" smtClean="0">
                <a:solidFill>
                  <a:srgbClr val="000000"/>
                </a:solidFill>
              </a:rPr>
              <a:t>based</a:t>
            </a:r>
            <a:r>
              <a:rPr lang="fr-FR" u="sng" dirty="0" smtClean="0">
                <a:solidFill>
                  <a:srgbClr val="000000"/>
                </a:solidFill>
              </a:rPr>
              <a:t> </a:t>
            </a:r>
            <a:r>
              <a:rPr lang="fr-FR" u="sng" dirty="0" err="1" smtClean="0">
                <a:solidFill>
                  <a:srgbClr val="000000"/>
                </a:solidFill>
              </a:rPr>
              <a:t>study</a:t>
            </a:r>
            <a:r>
              <a:rPr lang="fr-FR" u="sng" dirty="0" smtClean="0">
                <a:solidFill>
                  <a:srgbClr val="000000"/>
                </a:solidFill>
              </a:rPr>
              <a:t> (Yaoundé, </a:t>
            </a:r>
            <a:r>
              <a:rPr lang="fr-FR" u="sng" dirty="0" err="1" smtClean="0">
                <a:solidFill>
                  <a:srgbClr val="000000"/>
                </a:solidFill>
              </a:rPr>
              <a:t>Cameroon</a:t>
            </a:r>
            <a:r>
              <a:rPr lang="fr-FR" u="sng" dirty="0" smtClean="0">
                <a:solidFill>
                  <a:srgbClr val="000000"/>
                </a:solidFill>
              </a:rPr>
              <a:t>) </a:t>
            </a:r>
          </a:p>
          <a:p>
            <a:pPr lvl="1" eaLnBrk="1" hangingPunct="1"/>
            <a:r>
              <a:rPr lang="fr-FR" u="sng" dirty="0" smtClean="0">
                <a:solidFill>
                  <a:srgbClr val="000000"/>
                </a:solidFill>
              </a:rPr>
              <a:t>Cross-</a:t>
            </a:r>
            <a:r>
              <a:rPr lang="fr-FR" u="sng" dirty="0" err="1" smtClean="0">
                <a:solidFill>
                  <a:srgbClr val="000000"/>
                </a:solidFill>
              </a:rPr>
              <a:t>sectional</a:t>
            </a:r>
            <a:r>
              <a:rPr lang="fr-FR" u="sng" dirty="0" smtClean="0">
                <a:solidFill>
                  <a:srgbClr val="000000"/>
                </a:solidFill>
              </a:rPr>
              <a:t> and comparative (control group)</a:t>
            </a:r>
            <a:endParaRPr lang="fr-FR" b="1" dirty="0" smtClean="0">
              <a:solidFill>
                <a:srgbClr val="000000"/>
              </a:solidFill>
            </a:endParaRPr>
          </a:p>
          <a:p>
            <a:pPr eaLnBrk="1" hangingPunct="1"/>
            <a:r>
              <a:rPr lang="fr-FR" b="1" dirty="0" smtClean="0">
                <a:solidFill>
                  <a:srgbClr val="000000"/>
                </a:solidFill>
              </a:rPr>
              <a:t>Population</a:t>
            </a:r>
            <a:r>
              <a:rPr lang="fr-FR" dirty="0" smtClean="0">
                <a:solidFill>
                  <a:srgbClr val="000000"/>
                </a:solidFill>
              </a:rPr>
              <a:t>: </a:t>
            </a:r>
          </a:p>
          <a:p>
            <a:pPr lvl="1" eaLnBrk="1" hangingPunct="1"/>
            <a:r>
              <a:rPr lang="fr-FR" dirty="0" smtClean="0">
                <a:solidFill>
                  <a:srgbClr val="000000"/>
                </a:solidFill>
              </a:rPr>
              <a:t>People </a:t>
            </a:r>
            <a:r>
              <a:rPr lang="fr-FR" dirty="0" err="1" smtClean="0">
                <a:solidFill>
                  <a:srgbClr val="000000"/>
                </a:solidFill>
              </a:rPr>
              <a:t>with</a:t>
            </a:r>
            <a:r>
              <a:rPr lang="fr-FR" dirty="0" smtClean="0">
                <a:solidFill>
                  <a:srgbClr val="000000"/>
                </a:solidFill>
              </a:rPr>
              <a:t> </a:t>
            </a:r>
            <a:r>
              <a:rPr lang="fr-FR" dirty="0" err="1" smtClean="0">
                <a:solidFill>
                  <a:srgbClr val="000000"/>
                </a:solidFill>
              </a:rPr>
              <a:t>disabilities</a:t>
            </a:r>
            <a:r>
              <a:rPr lang="fr-FR" dirty="0" smtClean="0">
                <a:solidFill>
                  <a:srgbClr val="000000"/>
                </a:solidFill>
              </a:rPr>
              <a:t>:</a:t>
            </a:r>
          </a:p>
          <a:p>
            <a:pPr lvl="2" eaLnBrk="1" hangingPunct="1"/>
            <a:r>
              <a:rPr lang="en-US" dirty="0" smtClean="0">
                <a:solidFill>
                  <a:srgbClr val="000000"/>
                </a:solidFill>
              </a:rPr>
              <a:t>Age:  15 to 49 years</a:t>
            </a:r>
            <a:endParaRPr lang="fr-FR" dirty="0" smtClean="0">
              <a:solidFill>
                <a:srgbClr val="000000"/>
              </a:solidFill>
            </a:endParaRPr>
          </a:p>
          <a:p>
            <a:pPr lvl="2" eaLnBrk="1" hangingPunct="1"/>
            <a:r>
              <a:rPr lang="en-US" u="sng" dirty="0" smtClean="0">
                <a:solidFill>
                  <a:srgbClr val="000000"/>
                </a:solidFill>
              </a:rPr>
              <a:t>Washington Group questionnaire</a:t>
            </a:r>
            <a:r>
              <a:rPr lang="en-US" dirty="0" smtClean="0">
                <a:solidFill>
                  <a:srgbClr val="000000"/>
                </a:solidFill>
              </a:rPr>
              <a:t>: ≥ 1 major difficulty or 2 minor difficulties (&gt;1 year)</a:t>
            </a:r>
          </a:p>
          <a:p>
            <a:pPr lvl="2" eaLnBrk="1" hangingPunct="1"/>
            <a:r>
              <a:rPr lang="en-US" dirty="0" smtClean="0">
                <a:solidFill>
                  <a:srgbClr val="000000"/>
                </a:solidFill>
              </a:rPr>
              <a:t>Visual, hearing, physical, intellectual/mental limitations considered</a:t>
            </a:r>
          </a:p>
          <a:p>
            <a:pPr lvl="1" eaLnBrk="1" hangingPunct="1"/>
            <a:r>
              <a:rPr lang="en-US" dirty="0" smtClean="0">
                <a:solidFill>
                  <a:srgbClr val="000000"/>
                </a:solidFill>
              </a:rPr>
              <a:t>Controls matched on age, sex and residential area</a:t>
            </a:r>
          </a:p>
          <a:p>
            <a:pPr lvl="1" eaLnBrk="1" hangingPunct="1">
              <a:buClr>
                <a:schemeClr val="accent1"/>
              </a:buClr>
            </a:pPr>
            <a:r>
              <a:rPr lang="fr-FR" sz="2200" b="1" dirty="0" err="1" smtClean="0">
                <a:solidFill>
                  <a:srgbClr val="000000"/>
                </a:solidFill>
              </a:rPr>
              <a:t>Procedures</a:t>
            </a:r>
            <a:r>
              <a:rPr lang="fr-FR" sz="2200" b="1" dirty="0" smtClean="0">
                <a:solidFill>
                  <a:srgbClr val="000000"/>
                </a:solidFill>
              </a:rPr>
              <a:t>: </a:t>
            </a:r>
          </a:p>
          <a:p>
            <a:pPr lvl="1" eaLnBrk="1" hangingPunct="1"/>
            <a:r>
              <a:rPr lang="fr-FR" dirty="0" err="1" smtClean="0">
                <a:solidFill>
                  <a:srgbClr val="000000"/>
                </a:solidFill>
              </a:rPr>
              <a:t>Two</a:t>
            </a:r>
            <a:r>
              <a:rPr lang="fr-FR" dirty="0" smtClean="0">
                <a:solidFill>
                  <a:srgbClr val="000000"/>
                </a:solidFill>
              </a:rPr>
              <a:t> stages </a:t>
            </a:r>
            <a:r>
              <a:rPr lang="fr-FR" dirty="0" err="1" smtClean="0">
                <a:solidFill>
                  <a:srgbClr val="000000"/>
                </a:solidFill>
              </a:rPr>
              <a:t>sampling</a:t>
            </a:r>
            <a:endParaRPr lang="fr-FR" dirty="0" smtClean="0">
              <a:solidFill>
                <a:srgbClr val="000000"/>
              </a:solidFill>
            </a:endParaRPr>
          </a:p>
          <a:p>
            <a:pPr lvl="1" eaLnBrk="1" hangingPunct="1"/>
            <a:r>
              <a:rPr lang="fr-FR" dirty="0" smtClean="0">
                <a:solidFill>
                  <a:srgbClr val="000000"/>
                </a:solidFill>
              </a:rPr>
              <a:t>Face to face interviews</a:t>
            </a:r>
          </a:p>
          <a:p>
            <a:pPr lvl="1" eaLnBrk="1" hangingPunct="1"/>
            <a:r>
              <a:rPr lang="fr-FR" dirty="0" smtClean="0">
                <a:solidFill>
                  <a:srgbClr val="000000"/>
                </a:solidFill>
              </a:rPr>
              <a:t>On site HIV </a:t>
            </a:r>
            <a:r>
              <a:rPr lang="fr-FR" dirty="0" err="1" smtClean="0">
                <a:solidFill>
                  <a:srgbClr val="000000"/>
                </a:solidFill>
              </a:rPr>
              <a:t>testing</a:t>
            </a:r>
            <a:r>
              <a:rPr lang="fr-FR" dirty="0" smtClean="0">
                <a:solidFill>
                  <a:srgbClr val="000000"/>
                </a:solidFill>
              </a:rPr>
              <a:t> </a:t>
            </a:r>
            <a:r>
              <a:rPr lang="fr-FR" dirty="0" err="1" smtClean="0">
                <a:solidFill>
                  <a:srgbClr val="000000"/>
                </a:solidFill>
              </a:rPr>
              <a:t>using</a:t>
            </a:r>
            <a:r>
              <a:rPr lang="fr-FR" dirty="0" smtClean="0">
                <a:solidFill>
                  <a:srgbClr val="000000"/>
                </a:solidFill>
              </a:rPr>
              <a:t> to </a:t>
            </a:r>
            <a:r>
              <a:rPr lang="fr-FR" dirty="0" err="1" smtClean="0">
                <a:solidFill>
                  <a:srgbClr val="000000"/>
                </a:solidFill>
              </a:rPr>
              <a:t>rapid</a:t>
            </a:r>
            <a:r>
              <a:rPr lang="fr-FR" dirty="0" smtClean="0">
                <a:solidFill>
                  <a:srgbClr val="000000"/>
                </a:solidFill>
              </a:rPr>
              <a:t> tests </a:t>
            </a:r>
          </a:p>
        </p:txBody>
      </p:sp>
      <p:sp>
        <p:nvSpPr>
          <p:cNvPr id="4" name="Titre 1"/>
          <p:cNvSpPr>
            <a:spLocks noGrp="1"/>
          </p:cNvSpPr>
          <p:nvPr>
            <p:ph type="title"/>
          </p:nvPr>
        </p:nvSpPr>
        <p:spPr>
          <a:xfrm>
            <a:off x="620713" y="225425"/>
            <a:ext cx="7886700" cy="757238"/>
          </a:xfrm>
        </p:spPr>
        <p:txBody>
          <a:bodyPr wrap="square" numCol="1" anchorCtr="0" compatLnSpc="1">
            <a:prstTxWarp prst="textNoShape">
              <a:avLst/>
            </a:prstTxWarp>
          </a:bodyPr>
          <a:lstStyle/>
          <a:p>
            <a:pPr eaLnBrk="1" hangingPunct="1">
              <a:defRPr/>
            </a:pPr>
            <a:r>
              <a:rPr lang="en-US" dirty="0" smtClean="0">
                <a:ea typeface="MS PGothic" charset="0"/>
              </a:rPr>
              <a:t>Methods</a:t>
            </a:r>
            <a:endParaRPr lang="en-US" dirty="0">
              <a:ea typeface="MS PGothic" charset="0"/>
            </a:endParaRPr>
          </a:p>
        </p:txBody>
      </p:sp>
    </p:spTree>
    <p:extLst>
      <p:ext uri="{BB962C8B-B14F-4D97-AF65-F5344CB8AC3E}">
        <p14:creationId xmlns:p14="http://schemas.microsoft.com/office/powerpoint/2010/main" val="3325779789"/>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Ajdacency">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1.xml><?xml version="1.0" encoding="utf-8"?>
<a:theme xmlns:a="http://schemas.openxmlformats.org/drawingml/2006/main" name="7_Ajdacency">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2.xml><?xml version="1.0" encoding="utf-8"?>
<a:theme xmlns:a="http://schemas.openxmlformats.org/drawingml/2006/main" name="8_Ajdacency">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3.xml><?xml version="1.0" encoding="utf-8"?>
<a:theme xmlns:a="http://schemas.openxmlformats.org/drawingml/2006/main" name="9_Ajdacency">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Ajdacency">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1_Ajdacency">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2_Ajdacency">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3_Ajdacency">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4_Ajdacency">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9.xml><?xml version="1.0" encoding="utf-8"?>
<a:theme xmlns:a="http://schemas.openxmlformats.org/drawingml/2006/main" name="5_Ajdacency">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1849</Words>
  <Application>Microsoft Office PowerPoint</Application>
  <PresentationFormat>On-screen Show (4:3)</PresentationFormat>
  <Paragraphs>206</Paragraphs>
  <Slides>23</Slides>
  <Notes>6</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23</vt:i4>
      </vt:variant>
    </vt:vector>
  </HeadingPairs>
  <TitlesOfParts>
    <vt:vector size="37" baseType="lpstr">
      <vt:lpstr>Office Theme</vt:lpstr>
      <vt:lpstr>Exécutif</vt:lpstr>
      <vt:lpstr>1_Exécutif</vt:lpstr>
      <vt:lpstr>Ajdacency</vt:lpstr>
      <vt:lpstr>1_Ajdacency</vt:lpstr>
      <vt:lpstr>2_Ajdacency</vt:lpstr>
      <vt:lpstr>3_Ajdacency</vt:lpstr>
      <vt:lpstr>4_Ajdacency</vt:lpstr>
      <vt:lpstr>5_Ajdacency</vt:lpstr>
      <vt:lpstr>6_Ajdacency</vt:lpstr>
      <vt:lpstr>7_Ajdacency</vt:lpstr>
      <vt:lpstr>8_Ajdacency</vt:lpstr>
      <vt:lpstr>9_Ajdacency</vt:lpstr>
      <vt:lpstr>Document</vt:lpstr>
      <vt:lpstr> Institute of Demographic Training and Research (IFORD) Laureate of the United Nations 2011 Population Award </vt:lpstr>
      <vt:lpstr>OUTLINE</vt:lpstr>
      <vt:lpstr>What is IFORD?</vt:lpstr>
      <vt:lpstr>What is IFORD?</vt:lpstr>
      <vt:lpstr>What is IFORD?</vt:lpstr>
      <vt:lpstr>How do we use the WG tools in our research on people with disabilities?</vt:lpstr>
      <vt:lpstr>The HandiVIH experience </vt:lpstr>
      <vt:lpstr>Objectives</vt:lpstr>
      <vt:lpstr>Methods</vt:lpstr>
      <vt:lpstr>PowerPoint Presentation</vt:lpstr>
      <vt:lpstr>PowerPoint Presentation</vt:lpstr>
      <vt:lpstr>Specificities of HandiVIH</vt:lpstr>
      <vt:lpstr>Contribution of the WG questionnaires in the HandiVIH study </vt:lpstr>
      <vt:lpstr>Contribution of the WG questionnaires in the HandiVIH study </vt:lpstr>
      <vt:lpstr>Some results </vt:lpstr>
      <vt:lpstr>Prevalence of disability</vt:lpstr>
      <vt:lpstr>PowerPoint Presentation</vt:lpstr>
      <vt:lpstr>HIV infection</vt:lpstr>
      <vt:lpstr>Risk of HIV infection</vt:lpstr>
      <vt:lpstr>Risk of HIV infection</vt:lpstr>
      <vt:lpstr>Risk of HIV infection</vt:lpstr>
      <vt:lpstr>Future directions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IFORD</dc:title>
  <dc:creator>BENINGUISSE Gervais</dc:creator>
  <cp:lastModifiedBy>Emma Bird</cp:lastModifiedBy>
  <cp:revision>141</cp:revision>
  <cp:lastPrinted>2016-11-21T11:43:23Z</cp:lastPrinted>
  <dcterms:created xsi:type="dcterms:W3CDTF">2014-03-25T21:47:12Z</dcterms:created>
  <dcterms:modified xsi:type="dcterms:W3CDTF">2016-12-19T11:34:08Z</dcterms:modified>
</cp:coreProperties>
</file>