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10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7.xml" ContentType="application/vnd.ms-office.chartstyle+xml"/>
  <Override PartName="/ppt/charts/colors7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  <Override PartName="/ppt/charts/style20.xml" ContentType="application/vnd.ms-office.chartstyle+xml"/>
  <Override PartName="/ppt/charts/colors20.xml" ContentType="application/vnd.ms-office.chartcolorstyle+xml"/>
  <Override PartName="/ppt/charts/style21.xml" ContentType="application/vnd.ms-office.chartstyle+xml"/>
  <Override PartName="/ppt/charts/colors21.xml" ContentType="application/vnd.ms-office.chartcolorstyle+xml"/>
  <Override PartName="/ppt/charts/style22.xml" ContentType="application/vnd.ms-office.chartstyle+xml"/>
  <Override PartName="/ppt/charts/colors22.xml" ContentType="application/vnd.ms-office.chartcolorstyle+xml"/>
  <Override PartName="/ppt/charts/style23.xml" ContentType="application/vnd.ms-office.chartstyle+xml"/>
  <Override PartName="/ppt/charts/colors23.xml" ContentType="application/vnd.ms-office.chartcolorstyle+xml"/>
  <Override PartName="/ppt/charts/style24.xml" ContentType="application/vnd.ms-office.chartstyle+xml"/>
  <Override PartName="/ppt/charts/colors2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67" r:id="rId2"/>
    <p:sldId id="273" r:id="rId3"/>
    <p:sldId id="304" r:id="rId4"/>
    <p:sldId id="302" r:id="rId5"/>
    <p:sldId id="303" r:id="rId6"/>
    <p:sldId id="305" r:id="rId7"/>
    <p:sldId id="306" r:id="rId8"/>
    <p:sldId id="307" r:id="rId9"/>
    <p:sldId id="308" r:id="rId10"/>
    <p:sldId id="309" r:id="rId11"/>
    <p:sldId id="279" r:id="rId12"/>
    <p:sldId id="338" r:id="rId13"/>
    <p:sldId id="325" r:id="rId14"/>
    <p:sldId id="287" r:id="rId15"/>
    <p:sldId id="288" r:id="rId16"/>
    <p:sldId id="289" r:id="rId17"/>
    <p:sldId id="326" r:id="rId18"/>
    <p:sldId id="339" r:id="rId19"/>
    <p:sldId id="340" r:id="rId20"/>
    <p:sldId id="341" r:id="rId21"/>
    <p:sldId id="343" r:id="rId22"/>
    <p:sldId id="344" r:id="rId23"/>
    <p:sldId id="345" r:id="rId24"/>
    <p:sldId id="315" r:id="rId25"/>
    <p:sldId id="346" r:id="rId26"/>
    <p:sldId id="327" r:id="rId27"/>
    <p:sldId id="347" r:id="rId28"/>
    <p:sldId id="335" r:id="rId29"/>
    <p:sldId id="348" r:id="rId30"/>
    <p:sldId id="330" r:id="rId31"/>
    <p:sldId id="328" r:id="rId32"/>
    <p:sldId id="349" r:id="rId33"/>
    <p:sldId id="319" r:id="rId34"/>
    <p:sldId id="320" r:id="rId35"/>
    <p:sldId id="336" r:id="rId36"/>
    <p:sldId id="337" r:id="rId37"/>
    <p:sldId id="331" r:id="rId38"/>
    <p:sldId id="332" r:id="rId39"/>
    <p:sldId id="333" r:id="rId40"/>
    <p:sldId id="322" r:id="rId41"/>
    <p:sldId id="323" r:id="rId42"/>
    <p:sldId id="324" r:id="rId43"/>
  </p:sldIdLst>
  <p:sldSz cx="12192000" cy="6858000"/>
  <p:notesSz cx="7053263" cy="9356725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lay Mactaggart" initials="IZM" lastIdx="11" clrIdx="0">
    <p:extLst/>
  </p:cmAuthor>
  <p:cmAuthor id="2" name="Pratt, Laura A. (CDC/OPHSS/NCHS)" initials="PLA(" lastIdx="6" clrIdx="1">
    <p:extLst/>
  </p:cmAuthor>
  <p:cmAuthor id="3" name="findlea" initials="LF" lastIdx="7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6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MEP\HOMEP\ITD\ICRUIMAC\Islay\ICED\WG%20Mental%20Health\IM%20data%20for%20graphs.xlsx" TargetMode="External"/><Relationship Id="rId1" Type="http://schemas.openxmlformats.org/officeDocument/2006/relationships/themeOverride" Target="../theme/themeOverride9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\\HOMEP\HOMEP\ITD\ICRUIMAC\Islay\ICED\WG%20Mental%20Health\IM%20data%20for%20graphs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10.xm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Microsoft_Excel_Worksheet8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package" Target="../embeddings/Microsoft_Excel_Worksheet9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Microsoft_Excel_Worksheet10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Microsoft_Excel_Worksheet11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oleObject" Target="file:///\\HOMEP\HOMEP\ITD\ICRUIMAC\Islay\ICED\WG%20Mental%20Health\IM%20data%20for%20graphs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file:///\\HOMEP\HOMEP\ITD\ICRUIMAC\Islay\ICED\WG%20Mental%20Health\IM%20data%20for%20graph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file:///\\HOMEP\HOMEP\ITD\ICRUIMAC\Islay\ICED\WG%20Mental%20Health\IM%20data%20for%20graphs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oleObject" Target="file:///\\HOMEP\HOMEP\ITD\ICRUIMAC\Islay\ICED\WG%20Mental%20Health\IM%20data%20for%20graphs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Style" Target="style23.xml"/><Relationship Id="rId2" Type="http://schemas.microsoft.com/office/2011/relationships/chartColorStyle" Target="colors23.xml"/><Relationship Id="rId1" Type="http://schemas.openxmlformats.org/officeDocument/2006/relationships/oleObject" Target="file:///\\HOMEP\HOMEP\ITD\ICRUIMAC\Islay\ICED\WG%20Mental%20Health\IM%20data%20for%20graphs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Style" Target="style24.xml"/><Relationship Id="rId2" Type="http://schemas.microsoft.com/office/2011/relationships/chartColorStyle" Target="colors24.xml"/><Relationship Id="rId1" Type="http://schemas.openxmlformats.org/officeDocument/2006/relationships/oleObject" Target="file:///\\HOMEP\HOMEP\ITD\ICRUIMAC\Islay\ICED\WG%20Mental%20Health\IM%20data%20for%20graph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emprorary%20user\Desktop\Dec%2016%20temp%20folder\IM%20data%20for%20graph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hird1\findlea_work$\Projects\2016\Mental_Health\Canada_data_for_slides_Dec2_2016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HOMEP\HOMEP\ITD\ICRUIMAC\Islay\ICED\WG%20Mental%20Health\IM%20data%20for%20graph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HOMEP\HOMEP\ITD\ICRUIMAC\Islay\ICED\WG%20Mental%20Health\IM%20data%20for%20graphs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Sheet1!$A$2:$A$19</c:f>
              <c:strCache>
                <c:ptCount val="18"/>
                <c:pt idx="0">
                  <c:v>None</c:v>
                </c:pt>
                <c:pt idx="1">
                  <c:v>Low</c:v>
                </c:pt>
                <c:pt idx="2">
                  <c:v>Medium </c:v>
                </c:pt>
                <c:pt idx="3">
                  <c:v>High</c:v>
                </c:pt>
                <c:pt idx="7">
                  <c:v>None</c:v>
                </c:pt>
                <c:pt idx="8">
                  <c:v>Low</c:v>
                </c:pt>
                <c:pt idx="9">
                  <c:v>Medium</c:v>
                </c:pt>
                <c:pt idx="10">
                  <c:v>High</c:v>
                </c:pt>
                <c:pt idx="14">
                  <c:v>0-4</c:v>
                </c:pt>
                <c:pt idx="15">
                  <c:v>5-7</c:v>
                </c:pt>
                <c:pt idx="16">
                  <c:v>8-12</c:v>
                </c:pt>
                <c:pt idx="17">
                  <c:v>SPD 13+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45.1</c:v>
                </c:pt>
                <c:pt idx="1">
                  <c:v>29.1</c:v>
                </c:pt>
                <c:pt idx="2">
                  <c:v>18.600000000000001</c:v>
                </c:pt>
                <c:pt idx="3">
                  <c:v>7.1</c:v>
                </c:pt>
                <c:pt idx="7">
                  <c:v>64.2</c:v>
                </c:pt>
                <c:pt idx="8">
                  <c:v>22.5</c:v>
                </c:pt>
                <c:pt idx="9">
                  <c:v>9.1</c:v>
                </c:pt>
                <c:pt idx="10">
                  <c:v>4.2</c:v>
                </c:pt>
                <c:pt idx="14">
                  <c:v>82.7</c:v>
                </c:pt>
                <c:pt idx="15">
                  <c:v>8.4</c:v>
                </c:pt>
                <c:pt idx="16">
                  <c:v>6</c:v>
                </c:pt>
                <c:pt idx="17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B3-450F-A221-927A9F1EA0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633024"/>
        <c:axId val="183634560"/>
      </c:barChart>
      <c:catAx>
        <c:axId val="18363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34560"/>
        <c:crosses val="autoZero"/>
        <c:auto val="1"/>
        <c:lblAlgn val="ctr"/>
        <c:lblOffset val="100"/>
        <c:noMultiLvlLbl val="0"/>
      </c:catAx>
      <c:valAx>
        <c:axId val="18363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3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Comorbidity!$A$48</c:f>
              <c:strCache>
                <c:ptCount val="1"/>
                <c:pt idx="0">
                  <c:v>SPD 13+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Comorbidity!$B$46:$J$47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Level of depression</c:v>
                  </c:pt>
                  <c:pt idx="5">
                    <c:v>Level of anxiety</c:v>
                  </c:pt>
                </c:lvl>
              </c:multiLvlStrCache>
            </c:multiLvlStrRef>
          </c:cat>
          <c:val>
            <c:numRef>
              <c:f>Comorbidity!$B$48:$J$48</c:f>
              <c:numCache>
                <c:formatCode>0.0</c:formatCode>
                <c:ptCount val="9"/>
                <c:pt idx="0">
                  <c:v>83</c:v>
                </c:pt>
                <c:pt idx="1">
                  <c:v>44</c:v>
                </c:pt>
                <c:pt idx="2">
                  <c:v>3</c:v>
                </c:pt>
                <c:pt idx="3">
                  <c:v>0</c:v>
                </c:pt>
                <c:pt idx="5">
                  <c:v>17</c:v>
                </c:pt>
                <c:pt idx="6">
                  <c:v>11</c:v>
                </c:pt>
                <c:pt idx="7">
                  <c:v>3</c:v>
                </c:pt>
                <c:pt idx="8" formatCode="General">
                  <c:v>1</c:v>
                </c:pt>
              </c:numCache>
            </c:numRef>
          </c:val>
        </c:ser>
        <c:ser>
          <c:idx val="1"/>
          <c:order val="1"/>
          <c:tx>
            <c:strRef>
              <c:f>Comorbidity!$A$49</c:f>
              <c:strCache>
                <c:ptCount val="1"/>
                <c:pt idx="0">
                  <c:v>8-12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Comorbidity!$B$46:$J$47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Level of depression</c:v>
                  </c:pt>
                  <c:pt idx="5">
                    <c:v>Level of anxiety</c:v>
                  </c:pt>
                </c:lvl>
              </c:multiLvlStrCache>
            </c:multiLvlStrRef>
          </c:cat>
          <c:val>
            <c:numRef>
              <c:f>Comorbidity!$B$49:$J$49</c:f>
              <c:numCache>
                <c:formatCode>0.0</c:formatCode>
                <c:ptCount val="9"/>
                <c:pt idx="0">
                  <c:v>16</c:v>
                </c:pt>
                <c:pt idx="1">
                  <c:v>49</c:v>
                </c:pt>
                <c:pt idx="2">
                  <c:v>28</c:v>
                </c:pt>
                <c:pt idx="3">
                  <c:v>2</c:v>
                </c:pt>
                <c:pt idx="5">
                  <c:v>24</c:v>
                </c:pt>
                <c:pt idx="6">
                  <c:v>18</c:v>
                </c:pt>
                <c:pt idx="7">
                  <c:v>15</c:v>
                </c:pt>
                <c:pt idx="8" formatCode="General">
                  <c:v>4</c:v>
                </c:pt>
              </c:numCache>
            </c:numRef>
          </c:val>
        </c:ser>
        <c:ser>
          <c:idx val="2"/>
          <c:order val="2"/>
          <c:tx>
            <c:strRef>
              <c:f>Comorbidity!$A$50</c:f>
              <c:strCache>
                <c:ptCount val="1"/>
                <c:pt idx="0">
                  <c:v>5-7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Comorbidity!$B$46:$J$47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Level of depression</c:v>
                  </c:pt>
                  <c:pt idx="5">
                    <c:v>Level of anxiety</c:v>
                  </c:pt>
                </c:lvl>
              </c:multiLvlStrCache>
            </c:multiLvlStrRef>
          </c:cat>
          <c:val>
            <c:numRef>
              <c:f>Comorbidity!$B$50:$J$50</c:f>
              <c:numCache>
                <c:formatCode>0.0</c:formatCode>
                <c:ptCount val="9"/>
                <c:pt idx="0">
                  <c:v>1</c:v>
                </c:pt>
                <c:pt idx="1">
                  <c:v>6</c:v>
                </c:pt>
                <c:pt idx="2">
                  <c:v>34</c:v>
                </c:pt>
                <c:pt idx="3">
                  <c:v>9</c:v>
                </c:pt>
                <c:pt idx="5">
                  <c:v>22</c:v>
                </c:pt>
                <c:pt idx="6">
                  <c:v>24</c:v>
                </c:pt>
                <c:pt idx="7">
                  <c:v>23</c:v>
                </c:pt>
                <c:pt idx="8" formatCode="General">
                  <c:v>11</c:v>
                </c:pt>
              </c:numCache>
            </c:numRef>
          </c:val>
        </c:ser>
        <c:ser>
          <c:idx val="3"/>
          <c:order val="3"/>
          <c:tx>
            <c:strRef>
              <c:f>Comorbidity!$A$51</c:f>
              <c:strCache>
                <c:ptCount val="1"/>
                <c:pt idx="0">
                  <c:v>0-4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Comorbidity!$B$46:$J$47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Level of depression</c:v>
                  </c:pt>
                  <c:pt idx="5">
                    <c:v>Level of anxiety</c:v>
                  </c:pt>
                </c:lvl>
              </c:multiLvlStrCache>
            </c:multiLvlStrRef>
          </c:cat>
          <c:val>
            <c:numRef>
              <c:f>Comorbidity!$B$51:$J$51</c:f>
              <c:numCache>
                <c:formatCode>0.0</c:formatCode>
                <c:ptCount val="9"/>
                <c:pt idx="0">
                  <c:v>0</c:v>
                </c:pt>
                <c:pt idx="1">
                  <c:v>1</c:v>
                </c:pt>
                <c:pt idx="2">
                  <c:v>35</c:v>
                </c:pt>
                <c:pt idx="3">
                  <c:v>89</c:v>
                </c:pt>
                <c:pt idx="5">
                  <c:v>36</c:v>
                </c:pt>
                <c:pt idx="6">
                  <c:v>48</c:v>
                </c:pt>
                <c:pt idx="7">
                  <c:v>59</c:v>
                </c:pt>
                <c:pt idx="8" formatCode="General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194240"/>
        <c:axId val="193196032"/>
      </c:barChart>
      <c:catAx>
        <c:axId val="19319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96032"/>
        <c:crosses val="autoZero"/>
        <c:auto val="1"/>
        <c:lblAlgn val="ctr"/>
        <c:lblOffset val="100"/>
        <c:noMultiLvlLbl val="0"/>
      </c:catAx>
      <c:valAx>
        <c:axId val="1931960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9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Sheet1!$D$131</c:f>
              <c:strCache>
                <c:ptCount val="1"/>
                <c:pt idx="0">
                  <c:v>Severe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Sheet1!$B$132:$C$139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Sheet1!$D$132:$D$139</c:f>
              <c:numCache>
                <c:formatCode>General</c:formatCode>
                <c:ptCount val="8"/>
                <c:pt idx="0">
                  <c:v>6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46-4FA4-9DA6-5081D12C3B57}"/>
            </c:ext>
          </c:extLst>
        </c:ser>
        <c:ser>
          <c:idx val="1"/>
          <c:order val="1"/>
          <c:tx>
            <c:strRef>
              <c:f>Sheet1!$E$131</c:f>
              <c:strCache>
                <c:ptCount val="1"/>
                <c:pt idx="0">
                  <c:v>Moderately Severe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Sheet1!$B$132:$C$139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Sheet1!$E$132:$E$139</c:f>
              <c:numCache>
                <c:formatCode>General</c:formatCode>
                <c:ptCount val="8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8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46-4FA4-9DA6-5081D12C3B57}"/>
            </c:ext>
          </c:extLst>
        </c:ser>
        <c:ser>
          <c:idx val="2"/>
          <c:order val="2"/>
          <c:tx>
            <c:strRef>
              <c:f>Sheet1!$F$131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Sheet1!$B$132:$C$139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Sheet1!$F$132:$F$139</c:f>
              <c:numCache>
                <c:formatCode>General</c:formatCode>
                <c:ptCount val="8"/>
                <c:pt idx="0">
                  <c:v>27</c:v>
                </c:pt>
                <c:pt idx="1">
                  <c:v>13</c:v>
                </c:pt>
                <c:pt idx="2">
                  <c:v>6</c:v>
                </c:pt>
                <c:pt idx="3">
                  <c:v>3</c:v>
                </c:pt>
                <c:pt idx="4">
                  <c:v>19</c:v>
                </c:pt>
                <c:pt idx="5">
                  <c:v>10</c:v>
                </c:pt>
                <c:pt idx="6">
                  <c:v>6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46-4FA4-9DA6-5081D12C3B57}"/>
            </c:ext>
          </c:extLst>
        </c:ser>
        <c:ser>
          <c:idx val="3"/>
          <c:order val="3"/>
          <c:tx>
            <c:strRef>
              <c:f>Sheet1!$G$131</c:f>
              <c:strCache>
                <c:ptCount val="1"/>
                <c:pt idx="0">
                  <c:v>Mild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Sheet1!$B$132:$C$139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Sheet1!$G$132:$G$139</c:f>
              <c:numCache>
                <c:formatCode>General</c:formatCode>
                <c:ptCount val="8"/>
                <c:pt idx="0">
                  <c:v>15</c:v>
                </c:pt>
                <c:pt idx="1">
                  <c:v>16</c:v>
                </c:pt>
                <c:pt idx="2">
                  <c:v>12</c:v>
                </c:pt>
                <c:pt idx="3">
                  <c:v>4</c:v>
                </c:pt>
                <c:pt idx="4">
                  <c:v>13</c:v>
                </c:pt>
                <c:pt idx="5">
                  <c:v>11</c:v>
                </c:pt>
                <c:pt idx="6">
                  <c:v>12</c:v>
                </c:pt>
                <c:pt idx="7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C46-4FA4-9DA6-5081D12C3B57}"/>
            </c:ext>
          </c:extLst>
        </c:ser>
        <c:ser>
          <c:idx val="4"/>
          <c:order val="4"/>
          <c:tx>
            <c:strRef>
              <c:f>Sheet1!$H$131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Sheet1!$B$132:$C$139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Sheet1!$H$132:$H$139</c:f>
              <c:numCache>
                <c:formatCode>General</c:formatCode>
                <c:ptCount val="8"/>
                <c:pt idx="0">
                  <c:v>45</c:v>
                </c:pt>
                <c:pt idx="1">
                  <c:v>65</c:v>
                </c:pt>
                <c:pt idx="2">
                  <c:v>81</c:v>
                </c:pt>
                <c:pt idx="3">
                  <c:v>93</c:v>
                </c:pt>
                <c:pt idx="4">
                  <c:v>54</c:v>
                </c:pt>
                <c:pt idx="5">
                  <c:v>77</c:v>
                </c:pt>
                <c:pt idx="6">
                  <c:v>81</c:v>
                </c:pt>
                <c:pt idx="7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C46-4FA4-9DA6-5081D12C3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395328"/>
        <c:axId val="193274240"/>
      </c:barChart>
      <c:catAx>
        <c:axId val="19339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74240"/>
        <c:crosses val="autoZero"/>
        <c:auto val="1"/>
        <c:lblAlgn val="ctr"/>
        <c:lblOffset val="100"/>
        <c:noMultiLvlLbl val="0"/>
      </c:catAx>
      <c:valAx>
        <c:axId val="19327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39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Sheet1!$D$141</c:f>
              <c:strCache>
                <c:ptCount val="1"/>
                <c:pt idx="0">
                  <c:v>Severe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Sheet1!$B$142:$C$149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Sheet1!$D$142:$D$149</c:f>
              <c:numCache>
                <c:formatCode>General</c:formatCode>
                <c:ptCount val="8"/>
                <c:pt idx="0">
                  <c:v>9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8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E4-4902-9C56-14D1B2DE2CB4}"/>
            </c:ext>
          </c:extLst>
        </c:ser>
        <c:ser>
          <c:idx val="1"/>
          <c:order val="1"/>
          <c:tx>
            <c:strRef>
              <c:f>Sheet1!$E$141</c:f>
              <c:strCache>
                <c:ptCount val="1"/>
                <c:pt idx="0">
                  <c:v>Moderately Severe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Sheet1!$B$142:$C$149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Sheet1!$E$142:$E$149</c:f>
              <c:numCache>
                <c:formatCode>General</c:formatCode>
                <c:ptCount val="8"/>
                <c:pt idx="0">
                  <c:v>11</c:v>
                </c:pt>
                <c:pt idx="1">
                  <c:v>11</c:v>
                </c:pt>
                <c:pt idx="2">
                  <c:v>3</c:v>
                </c:pt>
                <c:pt idx="3">
                  <c:v>3</c:v>
                </c:pt>
                <c:pt idx="4">
                  <c:v>11</c:v>
                </c:pt>
                <c:pt idx="5">
                  <c:v>8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E4-4902-9C56-14D1B2DE2CB4}"/>
            </c:ext>
          </c:extLst>
        </c:ser>
        <c:ser>
          <c:idx val="2"/>
          <c:order val="2"/>
          <c:tx>
            <c:strRef>
              <c:f>Sheet1!$F$141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Sheet1!$B$142:$C$149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Sheet1!$F$142:$F$149</c:f>
              <c:numCache>
                <c:formatCode>General</c:formatCode>
                <c:ptCount val="8"/>
                <c:pt idx="0">
                  <c:v>22</c:v>
                </c:pt>
                <c:pt idx="1">
                  <c:v>14</c:v>
                </c:pt>
                <c:pt idx="2">
                  <c:v>7</c:v>
                </c:pt>
                <c:pt idx="3">
                  <c:v>4</c:v>
                </c:pt>
                <c:pt idx="4">
                  <c:v>16</c:v>
                </c:pt>
                <c:pt idx="5">
                  <c:v>14</c:v>
                </c:pt>
                <c:pt idx="6">
                  <c:v>8</c:v>
                </c:pt>
                <c:pt idx="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CE4-4902-9C56-14D1B2DE2CB4}"/>
            </c:ext>
          </c:extLst>
        </c:ser>
        <c:ser>
          <c:idx val="3"/>
          <c:order val="3"/>
          <c:tx>
            <c:strRef>
              <c:f>Sheet1!$G$141</c:f>
              <c:strCache>
                <c:ptCount val="1"/>
                <c:pt idx="0">
                  <c:v>Mild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Sheet1!$B$142:$C$149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Sheet1!$G$142:$G$149</c:f>
              <c:numCache>
                <c:formatCode>General</c:formatCode>
                <c:ptCount val="8"/>
                <c:pt idx="0">
                  <c:v>13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15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CE4-4902-9C56-14D1B2DE2CB4}"/>
            </c:ext>
          </c:extLst>
        </c:ser>
        <c:ser>
          <c:idx val="4"/>
          <c:order val="4"/>
          <c:tx>
            <c:strRef>
              <c:f>Sheet1!$H$141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Sheet1!$B$142:$C$149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Sheet1!$H$142:$H$149</c:f>
              <c:numCache>
                <c:formatCode>General</c:formatCode>
                <c:ptCount val="8"/>
                <c:pt idx="0">
                  <c:v>45</c:v>
                </c:pt>
                <c:pt idx="1">
                  <c:v>67</c:v>
                </c:pt>
                <c:pt idx="2">
                  <c:v>84</c:v>
                </c:pt>
                <c:pt idx="3">
                  <c:v>88</c:v>
                </c:pt>
                <c:pt idx="4">
                  <c:v>50</c:v>
                </c:pt>
                <c:pt idx="5">
                  <c:v>68</c:v>
                </c:pt>
                <c:pt idx="6">
                  <c:v>82</c:v>
                </c:pt>
                <c:pt idx="7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CE4-4902-9C56-14D1B2DE2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313024"/>
        <c:axId val="193327104"/>
      </c:barChart>
      <c:catAx>
        <c:axId val="19331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327104"/>
        <c:crosses val="autoZero"/>
        <c:auto val="1"/>
        <c:lblAlgn val="ctr"/>
        <c:lblOffset val="100"/>
        <c:noMultiLvlLbl val="0"/>
      </c:catAx>
      <c:valAx>
        <c:axId val="19332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313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difficulty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53.6</c:v>
                </c:pt>
                <c:pt idx="1">
                  <c:v>81.7</c:v>
                </c:pt>
                <c:pt idx="2">
                  <c:v>90</c:v>
                </c:pt>
                <c:pt idx="3">
                  <c:v>94.5</c:v>
                </c:pt>
                <c:pt idx="5">
                  <c:v>51.6</c:v>
                </c:pt>
                <c:pt idx="6">
                  <c:v>68.099999999999994</c:v>
                </c:pt>
                <c:pt idx="7">
                  <c:v>85.9</c:v>
                </c:pt>
                <c:pt idx="8">
                  <c:v>93.9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1A-46DF-B468-F54E839B37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 difficulty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34.800000000000004</c:v>
                </c:pt>
                <c:pt idx="1">
                  <c:v>17.100000000000001</c:v>
                </c:pt>
                <c:pt idx="2">
                  <c:v>9.8000000000000007</c:v>
                </c:pt>
                <c:pt idx="3">
                  <c:v>4.8</c:v>
                </c:pt>
                <c:pt idx="5">
                  <c:v>33.700000000000003</c:v>
                </c:pt>
                <c:pt idx="6">
                  <c:v>28.5</c:v>
                </c:pt>
                <c:pt idx="7">
                  <c:v>13.4</c:v>
                </c:pt>
                <c:pt idx="8">
                  <c:v>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1A-46DF-B468-F54E839B37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 lot of difficulty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11.6</c:v>
                </c:pt>
                <c:pt idx="1">
                  <c:v>1.2</c:v>
                </c:pt>
                <c:pt idx="2">
                  <c:v>0.2</c:v>
                </c:pt>
                <c:pt idx="3">
                  <c:v>0.60000000000000031</c:v>
                </c:pt>
                <c:pt idx="5">
                  <c:v>14.7</c:v>
                </c:pt>
                <c:pt idx="6">
                  <c:v>3.4</c:v>
                </c:pt>
                <c:pt idx="7">
                  <c:v>0.70000000000000029</c:v>
                </c:pt>
                <c:pt idx="8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1A-46DF-B468-F54E839B3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520000"/>
        <c:axId val="193521536"/>
      </c:barChart>
      <c:catAx>
        <c:axId val="19352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21536"/>
        <c:crosses val="autoZero"/>
        <c:auto val="1"/>
        <c:lblAlgn val="ctr"/>
        <c:lblOffset val="100"/>
        <c:noMultiLvlLbl val="0"/>
      </c:catAx>
      <c:valAx>
        <c:axId val="19352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2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17.600000000000001</c:v>
                </c:pt>
                <c:pt idx="1">
                  <c:v>26.3</c:v>
                </c:pt>
                <c:pt idx="2">
                  <c:v>36.6</c:v>
                </c:pt>
                <c:pt idx="3">
                  <c:v>60.8</c:v>
                </c:pt>
                <c:pt idx="5">
                  <c:v>13.4</c:v>
                </c:pt>
                <c:pt idx="6">
                  <c:v>19.2</c:v>
                </c:pt>
                <c:pt idx="7">
                  <c:v>29</c:v>
                </c:pt>
                <c:pt idx="8">
                  <c:v>55.2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44-41F5-88CB-08184C32C1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39.5</c:v>
                </c:pt>
                <c:pt idx="1">
                  <c:v>46.1</c:v>
                </c:pt>
                <c:pt idx="2">
                  <c:v>47.2</c:v>
                </c:pt>
                <c:pt idx="3">
                  <c:v>29.1</c:v>
                </c:pt>
                <c:pt idx="5">
                  <c:v>34.200000000000003</c:v>
                </c:pt>
                <c:pt idx="6">
                  <c:v>43.9</c:v>
                </c:pt>
                <c:pt idx="7">
                  <c:v>50.7</c:v>
                </c:pt>
                <c:pt idx="8">
                  <c:v>33.5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44-41F5-88CB-08184C32C1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Most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13</c:v>
                </c:pt>
                <c:pt idx="1">
                  <c:v>10.3</c:v>
                </c:pt>
                <c:pt idx="2">
                  <c:v>6</c:v>
                </c:pt>
                <c:pt idx="3">
                  <c:v>3.6</c:v>
                </c:pt>
                <c:pt idx="5">
                  <c:v>16.7</c:v>
                </c:pt>
                <c:pt idx="6">
                  <c:v>11.6</c:v>
                </c:pt>
                <c:pt idx="7">
                  <c:v>8.3000000000000007</c:v>
                </c:pt>
                <c:pt idx="8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44-41F5-88CB-08184C32C1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Every day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29.9</c:v>
                </c:pt>
                <c:pt idx="1">
                  <c:v>17.2</c:v>
                </c:pt>
                <c:pt idx="2">
                  <c:v>10.1</c:v>
                </c:pt>
                <c:pt idx="3">
                  <c:v>6.5</c:v>
                </c:pt>
                <c:pt idx="5">
                  <c:v>35.6</c:v>
                </c:pt>
                <c:pt idx="6">
                  <c:v>25.3</c:v>
                </c:pt>
                <c:pt idx="7">
                  <c:v>11.9</c:v>
                </c:pt>
                <c:pt idx="8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644-41F5-88CB-08184C32C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572864"/>
        <c:axId val="193574400"/>
      </c:barChart>
      <c:catAx>
        <c:axId val="19357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74400"/>
        <c:crosses val="autoZero"/>
        <c:auto val="1"/>
        <c:lblAlgn val="ctr"/>
        <c:lblOffset val="100"/>
        <c:noMultiLvlLbl val="0"/>
      </c:catAx>
      <c:valAx>
        <c:axId val="19357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7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9.3000000000000007</c:v>
                </c:pt>
                <c:pt idx="1">
                  <c:v>20.6</c:v>
                </c:pt>
                <c:pt idx="2">
                  <c:v>34.300000000000004</c:v>
                </c:pt>
                <c:pt idx="3">
                  <c:v>65.099999999999994</c:v>
                </c:pt>
                <c:pt idx="5">
                  <c:v>5.5</c:v>
                </c:pt>
                <c:pt idx="6">
                  <c:v>12.7</c:v>
                </c:pt>
                <c:pt idx="7">
                  <c:v>25.7</c:v>
                </c:pt>
                <c:pt idx="8">
                  <c:v>57.3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5D-45D7-9FDC-6F1C690963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47.5</c:v>
                </c:pt>
                <c:pt idx="1">
                  <c:v>60.5</c:v>
                </c:pt>
                <c:pt idx="2">
                  <c:v>58</c:v>
                </c:pt>
                <c:pt idx="3">
                  <c:v>30.4</c:v>
                </c:pt>
                <c:pt idx="5">
                  <c:v>44.3</c:v>
                </c:pt>
                <c:pt idx="6">
                  <c:v>59.9</c:v>
                </c:pt>
                <c:pt idx="7">
                  <c:v>61.6</c:v>
                </c:pt>
                <c:pt idx="8">
                  <c:v>37.4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5D-45D7-9FDC-6F1C690963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Most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24.4</c:v>
                </c:pt>
                <c:pt idx="1">
                  <c:v>12.6</c:v>
                </c:pt>
                <c:pt idx="2">
                  <c:v>5.8</c:v>
                </c:pt>
                <c:pt idx="3">
                  <c:v>2.8</c:v>
                </c:pt>
                <c:pt idx="5">
                  <c:v>25.6</c:v>
                </c:pt>
                <c:pt idx="6">
                  <c:v>18.600000000000001</c:v>
                </c:pt>
                <c:pt idx="7">
                  <c:v>9.6</c:v>
                </c:pt>
                <c:pt idx="8">
                  <c:v>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5D-45D7-9FDC-6F1C690963D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Every day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18.8</c:v>
                </c:pt>
                <c:pt idx="1">
                  <c:v>6.3</c:v>
                </c:pt>
                <c:pt idx="2">
                  <c:v>1.8</c:v>
                </c:pt>
                <c:pt idx="3">
                  <c:v>1.7</c:v>
                </c:pt>
                <c:pt idx="5">
                  <c:v>24.6</c:v>
                </c:pt>
                <c:pt idx="6">
                  <c:v>8.8000000000000007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95D-45D7-9FDC-6F1C69096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985920"/>
        <c:axId val="193606784"/>
      </c:barChart>
      <c:catAx>
        <c:axId val="19398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606784"/>
        <c:crosses val="autoZero"/>
        <c:auto val="1"/>
        <c:lblAlgn val="ctr"/>
        <c:lblOffset val="100"/>
        <c:noMultiLvlLbl val="0"/>
      </c:catAx>
      <c:valAx>
        <c:axId val="19360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8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Dep_DiffConc!$A$25</c:f>
              <c:strCache>
                <c:ptCount val="1"/>
                <c:pt idx="0">
                  <c:v>No difficulty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Dep_DiffConc!$B$23:$K$24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Anxiety</c:v>
                  </c:pt>
                  <c:pt idx="5">
                    <c:v>Depression</c:v>
                  </c:pt>
                </c:lvl>
              </c:multiLvlStrCache>
            </c:multiLvlStrRef>
          </c:cat>
          <c:val>
            <c:numRef>
              <c:f>Dep_DiffConc!$B$25:$J$25</c:f>
              <c:numCache>
                <c:formatCode>0.0</c:formatCode>
                <c:ptCount val="9"/>
                <c:pt idx="0">
                  <c:v>67.776875772738236</c:v>
                </c:pt>
                <c:pt idx="1">
                  <c:v>73.270168371641105</c:v>
                </c:pt>
                <c:pt idx="2">
                  <c:v>86.956372680118363</c:v>
                </c:pt>
                <c:pt idx="3">
                  <c:v>92.23809479470475</c:v>
                </c:pt>
                <c:pt idx="5">
                  <c:v>32.195433869955018</c:v>
                </c:pt>
                <c:pt idx="6">
                  <c:v>46.795473254945065</c:v>
                </c:pt>
                <c:pt idx="7">
                  <c:v>76.118756195270478</c:v>
                </c:pt>
                <c:pt idx="8">
                  <c:v>93.502368573978316</c:v>
                </c:pt>
              </c:numCache>
            </c:numRef>
          </c:val>
        </c:ser>
        <c:ser>
          <c:idx val="1"/>
          <c:order val="1"/>
          <c:tx>
            <c:strRef>
              <c:f>Dep_DiffConc!$A$26</c:f>
              <c:strCache>
                <c:ptCount val="1"/>
                <c:pt idx="0">
                  <c:v>Some difficulty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Dep_DiffConc!$B$23:$K$24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Anxiety</c:v>
                  </c:pt>
                  <c:pt idx="5">
                    <c:v>Depression</c:v>
                  </c:pt>
                </c:lvl>
              </c:multiLvlStrCache>
            </c:multiLvlStrRef>
          </c:cat>
          <c:val>
            <c:numRef>
              <c:f>Dep_DiffConc!$B$26:$J$26</c:f>
              <c:numCache>
                <c:formatCode>0.0</c:formatCode>
                <c:ptCount val="9"/>
                <c:pt idx="0">
                  <c:v>15.569425105984406</c:v>
                </c:pt>
                <c:pt idx="1">
                  <c:v>15.673149361992925</c:v>
                </c:pt>
                <c:pt idx="2">
                  <c:v>8.2359559823005473</c:v>
                </c:pt>
                <c:pt idx="3">
                  <c:v>5.5246181325453616</c:v>
                </c:pt>
                <c:pt idx="5">
                  <c:v>20.372325972727356</c:v>
                </c:pt>
                <c:pt idx="6">
                  <c:v>26.964980211517076</c:v>
                </c:pt>
                <c:pt idx="7">
                  <c:v>15.695388004446684</c:v>
                </c:pt>
                <c:pt idx="8">
                  <c:v>4.8587205786931271</c:v>
                </c:pt>
              </c:numCache>
            </c:numRef>
          </c:val>
        </c:ser>
        <c:ser>
          <c:idx val="2"/>
          <c:order val="2"/>
          <c:tx>
            <c:strRef>
              <c:f>Dep_DiffConc!$A$27</c:f>
              <c:strCache>
                <c:ptCount val="1"/>
                <c:pt idx="0">
                  <c:v>A lot of difficulty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Dep_DiffConc!$B$23:$K$24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Anxiety</c:v>
                  </c:pt>
                  <c:pt idx="5">
                    <c:v>Depression</c:v>
                  </c:pt>
                </c:lvl>
              </c:multiLvlStrCache>
            </c:multiLvlStrRef>
          </c:cat>
          <c:val>
            <c:numRef>
              <c:f>Dep_DiffConc!$B$27:$J$27</c:f>
              <c:numCache>
                <c:formatCode>0.0</c:formatCode>
                <c:ptCount val="9"/>
                <c:pt idx="0">
                  <c:v>16.653699121277224</c:v>
                </c:pt>
                <c:pt idx="1">
                  <c:v>11.056682266365881</c:v>
                </c:pt>
                <c:pt idx="2">
                  <c:v>4.8076713375810494</c:v>
                </c:pt>
                <c:pt idx="3">
                  <c:v>2.2372870727498215</c:v>
                </c:pt>
                <c:pt idx="5">
                  <c:v>47.432240157317509</c:v>
                </c:pt>
                <c:pt idx="6">
                  <c:v>26.239546533537922</c:v>
                </c:pt>
                <c:pt idx="7">
                  <c:v>8.1858558002828925</c:v>
                </c:pt>
                <c:pt idx="8">
                  <c:v>1.6389108473285741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655552"/>
        <c:axId val="193657088"/>
      </c:barChart>
      <c:catAx>
        <c:axId val="19365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657088"/>
        <c:crosses val="autoZero"/>
        <c:auto val="1"/>
        <c:lblAlgn val="ctr"/>
        <c:lblOffset val="100"/>
        <c:noMultiLvlLbl val="0"/>
      </c:catAx>
      <c:valAx>
        <c:axId val="19365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65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Dep_DiffConc!$A$32</c:f>
              <c:strCache>
                <c:ptCount val="1"/>
                <c:pt idx="0">
                  <c:v>No pain or discomfort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Dep_DiffConc!$B$30:$J$31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Anxiety</c:v>
                  </c:pt>
                  <c:pt idx="5">
                    <c:v>Depression</c:v>
                  </c:pt>
                </c:lvl>
              </c:multiLvlStrCache>
            </c:multiLvlStrRef>
          </c:cat>
          <c:val>
            <c:numRef>
              <c:f>Dep_DiffConc!$B$32:$J$32</c:f>
              <c:numCache>
                <c:formatCode>General</c:formatCode>
                <c:ptCount val="9"/>
                <c:pt idx="0">
                  <c:v>54</c:v>
                </c:pt>
                <c:pt idx="1">
                  <c:v>66</c:v>
                </c:pt>
                <c:pt idx="2">
                  <c:v>69</c:v>
                </c:pt>
                <c:pt idx="3">
                  <c:v>82</c:v>
                </c:pt>
                <c:pt idx="5">
                  <c:v>49</c:v>
                </c:pt>
                <c:pt idx="6">
                  <c:v>50</c:v>
                </c:pt>
                <c:pt idx="7">
                  <c:v>68</c:v>
                </c:pt>
                <c:pt idx="8">
                  <c:v>82</c:v>
                </c:pt>
              </c:numCache>
            </c:numRef>
          </c:val>
        </c:ser>
        <c:ser>
          <c:idx val="1"/>
          <c:order val="1"/>
          <c:tx>
            <c:strRef>
              <c:f>Dep_DiffConc!$A$33</c:f>
              <c:strCache>
                <c:ptCount val="1"/>
                <c:pt idx="0">
                  <c:v>Pain prevents no activities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Dep_DiffConc!$B$30:$J$31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Anxiety</c:v>
                  </c:pt>
                  <c:pt idx="5">
                    <c:v>Depression</c:v>
                  </c:pt>
                </c:lvl>
              </c:multiLvlStrCache>
            </c:multiLvlStrRef>
          </c:cat>
          <c:val>
            <c:numRef>
              <c:f>Dep_DiffConc!$B$33:$J$33</c:f>
              <c:numCache>
                <c:formatCode>General</c:formatCode>
                <c:ptCount val="9"/>
                <c:pt idx="0">
                  <c:v>9</c:v>
                </c:pt>
                <c:pt idx="1">
                  <c:v>7</c:v>
                </c:pt>
                <c:pt idx="2">
                  <c:v>5</c:v>
                </c:pt>
                <c:pt idx="3">
                  <c:v>6</c:v>
                </c:pt>
                <c:pt idx="5">
                  <c:v>4</c:v>
                </c:pt>
                <c:pt idx="6">
                  <c:v>9</c:v>
                </c:pt>
                <c:pt idx="7">
                  <c:v>7</c:v>
                </c:pt>
                <c:pt idx="8">
                  <c:v>6</c:v>
                </c:pt>
              </c:numCache>
            </c:numRef>
          </c:val>
        </c:ser>
        <c:ser>
          <c:idx val="2"/>
          <c:order val="2"/>
          <c:tx>
            <c:strRef>
              <c:f>Dep_DiffConc!$A$34</c:f>
              <c:strCache>
                <c:ptCount val="1"/>
                <c:pt idx="0">
                  <c:v>Pain prevents a few activities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Dep_DiffConc!$B$30:$J$31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Anxiety</c:v>
                  </c:pt>
                  <c:pt idx="5">
                    <c:v>Depression</c:v>
                  </c:pt>
                </c:lvl>
              </c:multiLvlStrCache>
            </c:multiLvlStrRef>
          </c:cat>
          <c:val>
            <c:numRef>
              <c:f>Dep_DiffConc!$B$34:$J$34</c:f>
              <c:numCache>
                <c:formatCode>General</c:formatCode>
                <c:ptCount val="9"/>
                <c:pt idx="0">
                  <c:v>13</c:v>
                </c:pt>
                <c:pt idx="1">
                  <c:v>8</c:v>
                </c:pt>
                <c:pt idx="2">
                  <c:v>12</c:v>
                </c:pt>
                <c:pt idx="3">
                  <c:v>5</c:v>
                </c:pt>
                <c:pt idx="5">
                  <c:v>7</c:v>
                </c:pt>
                <c:pt idx="6">
                  <c:v>14</c:v>
                </c:pt>
                <c:pt idx="7">
                  <c:v>11</c:v>
                </c:pt>
                <c:pt idx="8">
                  <c:v>5</c:v>
                </c:pt>
              </c:numCache>
            </c:numRef>
          </c:val>
        </c:ser>
        <c:ser>
          <c:idx val="3"/>
          <c:order val="3"/>
          <c:tx>
            <c:strRef>
              <c:f>Dep_DiffConc!$A$35</c:f>
              <c:strCache>
                <c:ptCount val="1"/>
                <c:pt idx="0">
                  <c:v>Pain prevents some activities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Dep_DiffConc!$B$30:$J$31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Anxiety</c:v>
                  </c:pt>
                  <c:pt idx="5">
                    <c:v>Depression</c:v>
                  </c:pt>
                </c:lvl>
              </c:multiLvlStrCache>
            </c:multiLvlStrRef>
          </c:cat>
          <c:val>
            <c:numRef>
              <c:f>Dep_DiffConc!$B$35:$J$35</c:f>
              <c:numCache>
                <c:formatCode>General</c:formatCode>
                <c:ptCount val="9"/>
                <c:pt idx="0">
                  <c:v>12</c:v>
                </c:pt>
                <c:pt idx="1">
                  <c:v>11</c:v>
                </c:pt>
                <c:pt idx="2">
                  <c:v>8</c:v>
                </c:pt>
                <c:pt idx="3">
                  <c:v>4</c:v>
                </c:pt>
                <c:pt idx="5">
                  <c:v>12</c:v>
                </c:pt>
                <c:pt idx="6">
                  <c:v>13</c:v>
                </c:pt>
                <c:pt idx="7">
                  <c:v>9</c:v>
                </c:pt>
                <c:pt idx="8">
                  <c:v>4</c:v>
                </c:pt>
              </c:numCache>
            </c:numRef>
          </c:val>
        </c:ser>
        <c:ser>
          <c:idx val="4"/>
          <c:order val="4"/>
          <c:tx>
            <c:strRef>
              <c:f>Dep_DiffConc!$A$36</c:f>
              <c:strCache>
                <c:ptCount val="1"/>
                <c:pt idx="0">
                  <c:v>Pain prevents most activities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multiLvlStrRef>
              <c:f>Dep_DiffConc!$B$30:$J$31</c:f>
              <c:multiLvlStrCache>
                <c:ptCount val="9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5">
                    <c:v>High</c:v>
                  </c:pt>
                  <c:pt idx="6">
                    <c:v>Medium</c:v>
                  </c:pt>
                  <c:pt idx="7">
                    <c:v>Low</c:v>
                  </c:pt>
                  <c:pt idx="8">
                    <c:v>None</c:v>
                  </c:pt>
                </c:lvl>
                <c:lvl>
                  <c:pt idx="0">
                    <c:v>Anxiety</c:v>
                  </c:pt>
                  <c:pt idx="5">
                    <c:v>Depression</c:v>
                  </c:pt>
                </c:lvl>
              </c:multiLvlStrCache>
            </c:multiLvlStrRef>
          </c:cat>
          <c:val>
            <c:numRef>
              <c:f>Dep_DiffConc!$B$36:$J$36</c:f>
              <c:numCache>
                <c:formatCode>General</c:formatCode>
                <c:ptCount val="9"/>
                <c:pt idx="0">
                  <c:v>13</c:v>
                </c:pt>
                <c:pt idx="1">
                  <c:v>8</c:v>
                </c:pt>
                <c:pt idx="2">
                  <c:v>6</c:v>
                </c:pt>
                <c:pt idx="3">
                  <c:v>3</c:v>
                </c:pt>
                <c:pt idx="5">
                  <c:v>29</c:v>
                </c:pt>
                <c:pt idx="6">
                  <c:v>15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903616"/>
        <c:axId val="193909504"/>
      </c:barChart>
      <c:catAx>
        <c:axId val="1939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09504"/>
        <c:crosses val="autoZero"/>
        <c:auto val="1"/>
        <c:lblAlgn val="ctr"/>
        <c:lblOffset val="100"/>
        <c:noMultiLvlLbl val="0"/>
      </c:catAx>
      <c:valAx>
        <c:axId val="19390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90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Cameroon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Sheet1!$D$177</c:f>
              <c:strCache>
                <c:ptCount val="1"/>
                <c:pt idx="0">
                  <c:v>No difficulty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Sheet1!$B$178:$C$185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Sheet1!$D$178:$D$185</c:f>
              <c:numCache>
                <c:formatCode>General</c:formatCode>
                <c:ptCount val="8"/>
                <c:pt idx="0">
                  <c:v>38</c:v>
                </c:pt>
                <c:pt idx="1">
                  <c:v>53</c:v>
                </c:pt>
                <c:pt idx="2">
                  <c:v>61</c:v>
                </c:pt>
                <c:pt idx="3">
                  <c:v>72</c:v>
                </c:pt>
                <c:pt idx="4">
                  <c:v>46</c:v>
                </c:pt>
                <c:pt idx="5">
                  <c:v>54</c:v>
                </c:pt>
                <c:pt idx="6">
                  <c:v>64</c:v>
                </c:pt>
                <c:pt idx="7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6B-47F8-8565-24065762D943}"/>
            </c:ext>
          </c:extLst>
        </c:ser>
        <c:ser>
          <c:idx val="1"/>
          <c:order val="1"/>
          <c:tx>
            <c:strRef>
              <c:f>Sheet1!$E$177</c:f>
              <c:strCache>
                <c:ptCount val="1"/>
                <c:pt idx="0">
                  <c:v>Some difficulty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Sheet1!$B$178:$C$185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Sheet1!$E$178:$E$185</c:f>
              <c:numCache>
                <c:formatCode>General</c:formatCode>
                <c:ptCount val="8"/>
                <c:pt idx="0">
                  <c:v>44</c:v>
                </c:pt>
                <c:pt idx="1">
                  <c:v>44</c:v>
                </c:pt>
                <c:pt idx="2">
                  <c:v>37</c:v>
                </c:pt>
                <c:pt idx="3">
                  <c:v>27</c:v>
                </c:pt>
                <c:pt idx="4">
                  <c:v>44</c:v>
                </c:pt>
                <c:pt idx="5">
                  <c:v>55</c:v>
                </c:pt>
                <c:pt idx="6">
                  <c:v>34</c:v>
                </c:pt>
                <c:pt idx="7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56B-47F8-8565-24065762D943}"/>
            </c:ext>
          </c:extLst>
        </c:ser>
        <c:ser>
          <c:idx val="2"/>
          <c:order val="2"/>
          <c:tx>
            <c:strRef>
              <c:f>Sheet1!$F$177</c:f>
              <c:strCache>
                <c:ptCount val="1"/>
                <c:pt idx="0">
                  <c:v>A lot of difficulty/cant 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Sheet1!$B$178:$C$185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Sheet1!$F$178:$F$185</c:f>
              <c:numCache>
                <c:formatCode>General</c:formatCode>
                <c:ptCount val="8"/>
                <c:pt idx="0">
                  <c:v>19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10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56B-47F8-8565-24065762D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024576"/>
        <c:axId val="194026112"/>
      </c:barChart>
      <c:catAx>
        <c:axId val="19402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26112"/>
        <c:crosses val="autoZero"/>
        <c:auto val="1"/>
        <c:lblAlgn val="ctr"/>
        <c:lblOffset val="100"/>
        <c:noMultiLvlLbl val="0"/>
      </c:catAx>
      <c:valAx>
        <c:axId val="19402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2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India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35134272141972E-2"/>
          <c:y val="0.10782051282051283"/>
          <c:w val="0.8775077698460112"/>
          <c:h val="0.5862117908338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Sheet1!$D$188</c:f>
              <c:strCache>
                <c:ptCount val="1"/>
                <c:pt idx="0">
                  <c:v>No difficulty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Sheet1!$B$189:$C$196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Sheet1!$D$189:$D$196</c:f>
              <c:numCache>
                <c:formatCode>General</c:formatCode>
                <c:ptCount val="8"/>
                <c:pt idx="0">
                  <c:v>40</c:v>
                </c:pt>
                <c:pt idx="1">
                  <c:v>57</c:v>
                </c:pt>
                <c:pt idx="2">
                  <c:v>74</c:v>
                </c:pt>
                <c:pt idx="3">
                  <c:v>86</c:v>
                </c:pt>
                <c:pt idx="4">
                  <c:v>50</c:v>
                </c:pt>
                <c:pt idx="5">
                  <c:v>56</c:v>
                </c:pt>
                <c:pt idx="6">
                  <c:v>73</c:v>
                </c:pt>
                <c:pt idx="7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C1-428D-A0CF-C0ABBFE0E79C}"/>
            </c:ext>
          </c:extLst>
        </c:ser>
        <c:ser>
          <c:idx val="1"/>
          <c:order val="1"/>
          <c:tx>
            <c:strRef>
              <c:f>Sheet1!$E$188</c:f>
              <c:strCache>
                <c:ptCount val="1"/>
                <c:pt idx="0">
                  <c:v>Some difficulty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Sheet1!$B$189:$C$196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Sheet1!$E$189:$E$196</c:f>
              <c:numCache>
                <c:formatCode>General</c:formatCode>
                <c:ptCount val="8"/>
                <c:pt idx="0">
                  <c:v>45</c:v>
                </c:pt>
                <c:pt idx="1">
                  <c:v>41</c:v>
                </c:pt>
                <c:pt idx="2">
                  <c:v>25</c:v>
                </c:pt>
                <c:pt idx="3">
                  <c:v>14</c:v>
                </c:pt>
                <c:pt idx="4">
                  <c:v>40</c:v>
                </c:pt>
                <c:pt idx="5">
                  <c:v>42</c:v>
                </c:pt>
                <c:pt idx="6">
                  <c:v>26</c:v>
                </c:pt>
                <c:pt idx="7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C1-428D-A0CF-C0ABBFE0E79C}"/>
            </c:ext>
          </c:extLst>
        </c:ser>
        <c:ser>
          <c:idx val="2"/>
          <c:order val="2"/>
          <c:tx>
            <c:strRef>
              <c:f>Sheet1!$F$188</c:f>
              <c:strCache>
                <c:ptCount val="1"/>
                <c:pt idx="0">
                  <c:v>A lot of difficulty/cant 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Sheet1!$B$189:$C$196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Sheet1!$F$189:$F$196</c:f>
              <c:numCache>
                <c:formatCode>General</c:formatCode>
                <c:ptCount val="8"/>
                <c:pt idx="0">
                  <c:v>15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C1-428D-A0CF-C0ABBFE0E7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053632"/>
        <c:axId val="194055168"/>
      </c:barChart>
      <c:catAx>
        <c:axId val="19405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55168"/>
        <c:crosses val="autoZero"/>
        <c:auto val="1"/>
        <c:lblAlgn val="ctr"/>
        <c:lblOffset val="100"/>
        <c:noMultiLvlLbl val="0"/>
      </c:catAx>
      <c:valAx>
        <c:axId val="19405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5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Prevalence!$A$29:$B$40</c:f>
              <c:multiLvlStrCache>
                <c:ptCount val="12"/>
                <c:lvl>
                  <c:pt idx="0">
                    <c:v>None</c:v>
                  </c:pt>
                  <c:pt idx="1">
                    <c:v>Low </c:v>
                  </c:pt>
                  <c:pt idx="2">
                    <c:v>Medium</c:v>
                  </c:pt>
                  <c:pt idx="3">
                    <c:v>High</c:v>
                  </c:pt>
                  <c:pt idx="4">
                    <c:v>None</c:v>
                  </c:pt>
                  <c:pt idx="5">
                    <c:v>Low </c:v>
                  </c:pt>
                  <c:pt idx="6">
                    <c:v>Medium</c:v>
                  </c:pt>
                  <c:pt idx="7">
                    <c:v>High</c:v>
                  </c:pt>
                  <c:pt idx="8">
                    <c:v>0-4</c:v>
                  </c:pt>
                  <c:pt idx="9">
                    <c:v>5-7</c:v>
                  </c:pt>
                  <c:pt idx="10">
                    <c:v>8-12</c:v>
                  </c:pt>
                  <c:pt idx="11">
                    <c:v>SPD 13+</c:v>
                  </c:pt>
                </c:lvl>
                <c:lvl>
                  <c:pt idx="0">
                    <c:v>WG proxy Anxiety</c:v>
                  </c:pt>
                  <c:pt idx="4">
                    <c:v>WG proxy Depression</c:v>
                  </c:pt>
                  <c:pt idx="8">
                    <c:v>Psychological distress (K6)</c:v>
                  </c:pt>
                </c:lvl>
              </c:multiLvlStrCache>
            </c:multiLvlStrRef>
          </c:cat>
          <c:val>
            <c:numRef>
              <c:f>Prevalence!$C$29:$C$40</c:f>
              <c:numCache>
                <c:formatCode>0.0</c:formatCode>
                <c:ptCount val="12"/>
                <c:pt idx="0">
                  <c:v>85.665570935925459</c:v>
                </c:pt>
                <c:pt idx="1">
                  <c:v>4.7148711010521733</c:v>
                </c:pt>
                <c:pt idx="2">
                  <c:v>4.5843772366033892</c:v>
                </c:pt>
                <c:pt idx="3">
                  <c:v>5.0351807264190152</c:v>
                </c:pt>
                <c:pt idx="4">
                  <c:v>81.029955554115332</c:v>
                </c:pt>
                <c:pt idx="5">
                  <c:v>16.474607108205003</c:v>
                </c:pt>
                <c:pt idx="6">
                  <c:v>1.2802772032446719</c:v>
                </c:pt>
                <c:pt idx="7">
                  <c:v>1.2151601344351879</c:v>
                </c:pt>
                <c:pt idx="8">
                  <c:v>77.079468236138538</c:v>
                </c:pt>
                <c:pt idx="9">
                  <c:v>13.436609831146715</c:v>
                </c:pt>
                <c:pt idx="10">
                  <c:v>7.1545005175466665</c:v>
                </c:pt>
                <c:pt idx="11">
                  <c:v>2.3294214151683987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099392"/>
        <c:axId val="185100928"/>
      </c:barChart>
      <c:catAx>
        <c:axId val="18509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00928"/>
        <c:crosses val="autoZero"/>
        <c:auto val="1"/>
        <c:lblAlgn val="ctr"/>
        <c:lblOffset val="100"/>
        <c:noMultiLvlLbl val="0"/>
      </c:catAx>
      <c:valAx>
        <c:axId val="18510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09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Cameroon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Sheet1!$D$200:$D$201</c:f>
              <c:strCache>
                <c:ptCount val="2"/>
                <c:pt idx="1">
                  <c:v>Every Day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Sheet1!$B$202:$C$209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Sheet1!$D$202:$D$209</c:f>
              <c:numCache>
                <c:formatCode>General</c:formatCode>
                <c:ptCount val="8"/>
                <c:pt idx="0">
                  <c:v>42</c:v>
                </c:pt>
                <c:pt idx="1">
                  <c:v>17</c:v>
                </c:pt>
                <c:pt idx="2">
                  <c:v>11</c:v>
                </c:pt>
                <c:pt idx="3">
                  <c:v>8</c:v>
                </c:pt>
                <c:pt idx="4">
                  <c:v>34</c:v>
                </c:pt>
                <c:pt idx="5">
                  <c:v>14</c:v>
                </c:pt>
                <c:pt idx="6">
                  <c:v>19</c:v>
                </c:pt>
                <c:pt idx="7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DF-4A44-B44A-E7D4B8CD86EB}"/>
            </c:ext>
          </c:extLst>
        </c:ser>
        <c:ser>
          <c:idx val="1"/>
          <c:order val="1"/>
          <c:tx>
            <c:strRef>
              <c:f>Sheet1!$E$200:$E$201</c:f>
              <c:strCache>
                <c:ptCount val="2"/>
                <c:pt idx="1">
                  <c:v>Most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Sheet1!$B$202:$C$209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Sheet1!$E$202:$E$209</c:f>
              <c:numCache>
                <c:formatCode>General</c:formatCode>
                <c:ptCount val="8"/>
                <c:pt idx="0">
                  <c:v>18</c:v>
                </c:pt>
                <c:pt idx="1">
                  <c:v>16</c:v>
                </c:pt>
                <c:pt idx="2">
                  <c:v>13</c:v>
                </c:pt>
                <c:pt idx="3">
                  <c:v>8</c:v>
                </c:pt>
                <c:pt idx="4">
                  <c:v>11</c:v>
                </c:pt>
                <c:pt idx="5">
                  <c:v>16</c:v>
                </c:pt>
                <c:pt idx="6">
                  <c:v>51</c:v>
                </c:pt>
                <c:pt idx="7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DF-4A44-B44A-E7D4B8CD86EB}"/>
            </c:ext>
          </c:extLst>
        </c:ser>
        <c:ser>
          <c:idx val="2"/>
          <c:order val="2"/>
          <c:tx>
            <c:strRef>
              <c:f>Sheet1!$F$200:$F$201</c:f>
              <c:strCache>
                <c:ptCount val="2"/>
                <c:pt idx="1">
                  <c:v>Some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Sheet1!$B$202:$C$209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Sheet1!$F$202:$F$209</c:f>
              <c:numCache>
                <c:formatCode>General</c:formatCode>
                <c:ptCount val="8"/>
                <c:pt idx="0">
                  <c:v>36</c:v>
                </c:pt>
                <c:pt idx="1">
                  <c:v>53</c:v>
                </c:pt>
                <c:pt idx="2">
                  <c:v>57</c:v>
                </c:pt>
                <c:pt idx="3">
                  <c:v>49</c:v>
                </c:pt>
                <c:pt idx="4">
                  <c:v>42</c:v>
                </c:pt>
                <c:pt idx="5">
                  <c:v>42</c:v>
                </c:pt>
                <c:pt idx="6">
                  <c:v>16</c:v>
                </c:pt>
                <c:pt idx="7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DF-4A44-B44A-E7D4B8CD86EB}"/>
            </c:ext>
          </c:extLst>
        </c:ser>
        <c:ser>
          <c:idx val="3"/>
          <c:order val="3"/>
          <c:tx>
            <c:strRef>
              <c:f>Sheet1!$G$200:$G$201</c:f>
              <c:strCache>
                <c:ptCount val="2"/>
                <c:pt idx="1">
                  <c:v>Never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Sheet1!$B$202:$C$209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Sheet1!$G$202:$G$209</c:f>
              <c:numCache>
                <c:formatCode>General</c:formatCode>
                <c:ptCount val="8"/>
                <c:pt idx="0">
                  <c:v>3</c:v>
                </c:pt>
                <c:pt idx="1">
                  <c:v>13</c:v>
                </c:pt>
                <c:pt idx="2">
                  <c:v>19</c:v>
                </c:pt>
                <c:pt idx="3">
                  <c:v>35</c:v>
                </c:pt>
                <c:pt idx="4">
                  <c:v>13</c:v>
                </c:pt>
                <c:pt idx="5">
                  <c:v>13</c:v>
                </c:pt>
                <c:pt idx="6">
                  <c:v>14</c:v>
                </c:pt>
                <c:pt idx="7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4DF-4A44-B44A-E7D4B8CD8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118016"/>
        <c:axId val="194119552"/>
      </c:barChart>
      <c:catAx>
        <c:axId val="19411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19552"/>
        <c:crosses val="autoZero"/>
        <c:auto val="1"/>
        <c:lblAlgn val="ctr"/>
        <c:lblOffset val="100"/>
        <c:noMultiLvlLbl val="0"/>
      </c:catAx>
      <c:valAx>
        <c:axId val="19411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1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India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Sheet1!$D$211:$D$212</c:f>
              <c:strCache>
                <c:ptCount val="2"/>
                <c:pt idx="1">
                  <c:v>Every Day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Sheet1!$B$213:$C$220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Sheet1!$D$213:$D$220</c:f>
              <c:numCache>
                <c:formatCode>General</c:formatCode>
                <c:ptCount val="8"/>
                <c:pt idx="0">
                  <c:v>18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11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2E-4663-9330-EE5B4DA88DAA}"/>
            </c:ext>
          </c:extLst>
        </c:ser>
        <c:ser>
          <c:idx val="1"/>
          <c:order val="1"/>
          <c:tx>
            <c:strRef>
              <c:f>Sheet1!$E$211:$E$212</c:f>
              <c:strCache>
                <c:ptCount val="2"/>
                <c:pt idx="1">
                  <c:v>Most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Sheet1!$B$213:$C$220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Sheet1!$E$213:$E$220</c:f>
              <c:numCache>
                <c:formatCode>General</c:formatCode>
                <c:ptCount val="8"/>
                <c:pt idx="0">
                  <c:v>18</c:v>
                </c:pt>
                <c:pt idx="1">
                  <c:v>42</c:v>
                </c:pt>
                <c:pt idx="2">
                  <c:v>68</c:v>
                </c:pt>
                <c:pt idx="3">
                  <c:v>20</c:v>
                </c:pt>
                <c:pt idx="4">
                  <c:v>22</c:v>
                </c:pt>
                <c:pt idx="5">
                  <c:v>43</c:v>
                </c:pt>
                <c:pt idx="6">
                  <c:v>62</c:v>
                </c:pt>
                <c:pt idx="7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2E-4663-9330-EE5B4DA88DAA}"/>
            </c:ext>
          </c:extLst>
        </c:ser>
        <c:ser>
          <c:idx val="2"/>
          <c:order val="2"/>
          <c:tx>
            <c:strRef>
              <c:f>Sheet1!$F$211:$F$212</c:f>
              <c:strCache>
                <c:ptCount val="2"/>
                <c:pt idx="1">
                  <c:v>Some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Sheet1!$B$213:$C$220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Sheet1!$F$213:$F$220</c:f>
              <c:numCache>
                <c:formatCode>General</c:formatCode>
                <c:ptCount val="8"/>
                <c:pt idx="0">
                  <c:v>55</c:v>
                </c:pt>
                <c:pt idx="1">
                  <c:v>34</c:v>
                </c:pt>
                <c:pt idx="2">
                  <c:v>11</c:v>
                </c:pt>
                <c:pt idx="3">
                  <c:v>18</c:v>
                </c:pt>
                <c:pt idx="4">
                  <c:v>60</c:v>
                </c:pt>
                <c:pt idx="5">
                  <c:v>37</c:v>
                </c:pt>
                <c:pt idx="6">
                  <c:v>16</c:v>
                </c:pt>
                <c:pt idx="7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32E-4663-9330-EE5B4DA88DAA}"/>
            </c:ext>
          </c:extLst>
        </c:ser>
        <c:ser>
          <c:idx val="3"/>
          <c:order val="3"/>
          <c:tx>
            <c:strRef>
              <c:f>Sheet1!$G$211:$G$212</c:f>
              <c:strCache>
                <c:ptCount val="2"/>
                <c:pt idx="1">
                  <c:v>Never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Sheet1!$B$213:$C$220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Sheet1!$G$213:$G$220</c:f>
              <c:numCache>
                <c:formatCode>General</c:formatCode>
                <c:ptCount val="8"/>
                <c:pt idx="0">
                  <c:v>9</c:v>
                </c:pt>
                <c:pt idx="1">
                  <c:v>17</c:v>
                </c:pt>
                <c:pt idx="2">
                  <c:v>19</c:v>
                </c:pt>
                <c:pt idx="3">
                  <c:v>60</c:v>
                </c:pt>
                <c:pt idx="4">
                  <c:v>7</c:v>
                </c:pt>
                <c:pt idx="5">
                  <c:v>16</c:v>
                </c:pt>
                <c:pt idx="6">
                  <c:v>20</c:v>
                </c:pt>
                <c:pt idx="7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32E-4663-9330-EE5B4DA88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156416"/>
        <c:axId val="194157952"/>
      </c:barChart>
      <c:catAx>
        <c:axId val="19415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57952"/>
        <c:crosses val="autoZero"/>
        <c:auto val="1"/>
        <c:lblAlgn val="ctr"/>
        <c:lblOffset val="100"/>
        <c:noMultiLvlLbl val="0"/>
      </c:catAx>
      <c:valAx>
        <c:axId val="19415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5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Cameroon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8928678746736859E-2"/>
          <c:y val="9.4389593745288561E-2"/>
          <c:w val="0.68483754396346963"/>
          <c:h val="0.6126359301542242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Sheet1!$D$223:$D$224</c:f>
              <c:strCache>
                <c:ptCount val="2"/>
                <c:pt idx="1">
                  <c:v>Every Day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Sheet1!$B$225:$C$232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Sheet1!$D$225:$D$232</c:f>
              <c:numCache>
                <c:formatCode>General</c:formatCode>
                <c:ptCount val="8"/>
                <c:pt idx="0">
                  <c:v>36</c:v>
                </c:pt>
                <c:pt idx="1">
                  <c:v>10</c:v>
                </c:pt>
                <c:pt idx="2">
                  <c:v>4</c:v>
                </c:pt>
                <c:pt idx="3">
                  <c:v>4</c:v>
                </c:pt>
                <c:pt idx="4">
                  <c:v>19</c:v>
                </c:pt>
                <c:pt idx="5">
                  <c:v>8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4A-4405-957C-EB4F5BCDAAB5}"/>
            </c:ext>
          </c:extLst>
        </c:ser>
        <c:ser>
          <c:idx val="1"/>
          <c:order val="1"/>
          <c:tx>
            <c:strRef>
              <c:f>Sheet1!$E$223:$E$224</c:f>
              <c:strCache>
                <c:ptCount val="2"/>
                <c:pt idx="1">
                  <c:v>Most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Sheet1!$B$225:$C$232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Sheet1!$E$225:$E$232</c:f>
              <c:numCache>
                <c:formatCode>General</c:formatCode>
                <c:ptCount val="8"/>
                <c:pt idx="0">
                  <c:v>9</c:v>
                </c:pt>
                <c:pt idx="1">
                  <c:v>15</c:v>
                </c:pt>
                <c:pt idx="2">
                  <c:v>10</c:v>
                </c:pt>
                <c:pt idx="3">
                  <c:v>4</c:v>
                </c:pt>
                <c:pt idx="4">
                  <c:v>12</c:v>
                </c:pt>
                <c:pt idx="5">
                  <c:v>10</c:v>
                </c:pt>
                <c:pt idx="6">
                  <c:v>11</c:v>
                </c:pt>
                <c:pt idx="7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4A-4405-957C-EB4F5BCDAAB5}"/>
            </c:ext>
          </c:extLst>
        </c:ser>
        <c:ser>
          <c:idx val="2"/>
          <c:order val="2"/>
          <c:tx>
            <c:strRef>
              <c:f>Sheet1!$F$223:$F$224</c:f>
              <c:strCache>
                <c:ptCount val="2"/>
                <c:pt idx="1">
                  <c:v>Some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Sheet1!$B$225:$C$232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Sheet1!$F$225:$F$232</c:f>
              <c:numCache>
                <c:formatCode>General</c:formatCode>
                <c:ptCount val="8"/>
                <c:pt idx="0">
                  <c:v>45</c:v>
                </c:pt>
                <c:pt idx="1">
                  <c:v>60</c:v>
                </c:pt>
                <c:pt idx="2">
                  <c:v>71</c:v>
                </c:pt>
                <c:pt idx="3">
                  <c:v>49</c:v>
                </c:pt>
                <c:pt idx="4">
                  <c:v>60</c:v>
                </c:pt>
                <c:pt idx="5">
                  <c:v>62</c:v>
                </c:pt>
                <c:pt idx="6">
                  <c:v>69</c:v>
                </c:pt>
                <c:pt idx="7">
                  <c:v>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F4A-4405-957C-EB4F5BCDAAB5}"/>
            </c:ext>
          </c:extLst>
        </c:ser>
        <c:ser>
          <c:idx val="3"/>
          <c:order val="3"/>
          <c:tx>
            <c:strRef>
              <c:f>Sheet1!$G$223:$G$224</c:f>
              <c:strCache>
                <c:ptCount val="2"/>
                <c:pt idx="1">
                  <c:v>Never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Sheet1!$B$225:$C$232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Sheet1!$G$225:$G$232</c:f>
              <c:numCache>
                <c:formatCode>General</c:formatCode>
                <c:ptCount val="8"/>
                <c:pt idx="0">
                  <c:v>9</c:v>
                </c:pt>
                <c:pt idx="1">
                  <c:v>15</c:v>
                </c:pt>
                <c:pt idx="2">
                  <c:v>15</c:v>
                </c:pt>
                <c:pt idx="3">
                  <c:v>43</c:v>
                </c:pt>
                <c:pt idx="4">
                  <c:v>10</c:v>
                </c:pt>
                <c:pt idx="5">
                  <c:v>20</c:v>
                </c:pt>
                <c:pt idx="6">
                  <c:v>17</c:v>
                </c:pt>
                <c:pt idx="7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F4A-4405-957C-EB4F5BCDAA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196224"/>
        <c:axId val="194197760"/>
      </c:barChart>
      <c:catAx>
        <c:axId val="19419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97760"/>
        <c:crosses val="autoZero"/>
        <c:auto val="1"/>
        <c:lblAlgn val="ctr"/>
        <c:lblOffset val="100"/>
        <c:noMultiLvlLbl val="0"/>
      </c:catAx>
      <c:valAx>
        <c:axId val="19419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9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392323417134902E-2"/>
          <c:y val="0.93176493389537152"/>
          <c:w val="0.93860767658286548"/>
          <c:h val="6.82350661046287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India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Sheet1!$D$234:$D$235</c:f>
              <c:strCache>
                <c:ptCount val="2"/>
                <c:pt idx="1">
                  <c:v>Every Day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Sheet1!$B$236:$C$243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Sheet1!$D$236:$D$243</c:f>
              <c:numCache>
                <c:formatCode>General</c:formatCode>
                <c:ptCount val="8"/>
                <c:pt idx="0">
                  <c:v>18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14</c:v>
                </c:pt>
                <c:pt idx="5">
                  <c:v>6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E5-4C9D-B27D-7E4FCF3B75BB}"/>
            </c:ext>
          </c:extLst>
        </c:ser>
        <c:ser>
          <c:idx val="1"/>
          <c:order val="1"/>
          <c:tx>
            <c:strRef>
              <c:f>Sheet1!$E$234:$E$235</c:f>
              <c:strCache>
                <c:ptCount val="2"/>
                <c:pt idx="0">
                  <c:v>Frequency of fatigue</c:v>
                </c:pt>
                <c:pt idx="1">
                  <c:v>Most Days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Sheet1!$B$236:$C$243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Sheet1!$E$236:$E$243</c:f>
              <c:numCache>
                <c:formatCode>General</c:formatCode>
                <c:ptCount val="8"/>
                <c:pt idx="0">
                  <c:v>18</c:v>
                </c:pt>
                <c:pt idx="1">
                  <c:v>43</c:v>
                </c:pt>
                <c:pt idx="2">
                  <c:v>68</c:v>
                </c:pt>
                <c:pt idx="3">
                  <c:v>20</c:v>
                </c:pt>
                <c:pt idx="4">
                  <c:v>22</c:v>
                </c:pt>
                <c:pt idx="5">
                  <c:v>40</c:v>
                </c:pt>
                <c:pt idx="6">
                  <c:v>67</c:v>
                </c:pt>
                <c:pt idx="7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E5-4C9D-B27D-7E4FCF3B75BB}"/>
            </c:ext>
          </c:extLst>
        </c:ser>
        <c:ser>
          <c:idx val="2"/>
          <c:order val="2"/>
          <c:tx>
            <c:strRef>
              <c:f>Sheet1!$F$234:$F$235</c:f>
              <c:strCache>
                <c:ptCount val="2"/>
                <c:pt idx="0">
                  <c:v>Frequency of fatigue</c:v>
                </c:pt>
                <c:pt idx="1">
                  <c:v>Some Days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Sheet1!$B$236:$C$243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Sheet1!$F$236:$F$243</c:f>
              <c:numCache>
                <c:formatCode>General</c:formatCode>
                <c:ptCount val="8"/>
                <c:pt idx="0">
                  <c:v>55</c:v>
                </c:pt>
                <c:pt idx="1">
                  <c:v>34</c:v>
                </c:pt>
                <c:pt idx="2">
                  <c:v>11</c:v>
                </c:pt>
                <c:pt idx="3">
                  <c:v>18</c:v>
                </c:pt>
                <c:pt idx="4">
                  <c:v>57</c:v>
                </c:pt>
                <c:pt idx="5">
                  <c:v>36</c:v>
                </c:pt>
                <c:pt idx="6">
                  <c:v>15</c:v>
                </c:pt>
                <c:pt idx="7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E5-4C9D-B27D-7E4FCF3B75BB}"/>
            </c:ext>
          </c:extLst>
        </c:ser>
        <c:ser>
          <c:idx val="3"/>
          <c:order val="3"/>
          <c:tx>
            <c:strRef>
              <c:f>Sheet1!$G$234:$G$235</c:f>
              <c:strCache>
                <c:ptCount val="2"/>
                <c:pt idx="0">
                  <c:v>Frequency of fatigue</c:v>
                </c:pt>
                <c:pt idx="1">
                  <c:v>Never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Sheet1!$B$236:$C$243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Sheet1!$G$236:$G$243</c:f>
              <c:numCache>
                <c:formatCode>General</c:formatCode>
                <c:ptCount val="8"/>
                <c:pt idx="0">
                  <c:v>9</c:v>
                </c:pt>
                <c:pt idx="1">
                  <c:v>17</c:v>
                </c:pt>
                <c:pt idx="2">
                  <c:v>19</c:v>
                </c:pt>
                <c:pt idx="3">
                  <c:v>60</c:v>
                </c:pt>
                <c:pt idx="4">
                  <c:v>7</c:v>
                </c:pt>
                <c:pt idx="5">
                  <c:v>18</c:v>
                </c:pt>
                <c:pt idx="6">
                  <c:v>16</c:v>
                </c:pt>
                <c:pt idx="7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E5-4C9D-B27D-7E4FCF3B75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4246912"/>
        <c:axId val="194494464"/>
      </c:barChart>
      <c:catAx>
        <c:axId val="19424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494464"/>
        <c:crosses val="autoZero"/>
        <c:auto val="1"/>
        <c:lblAlgn val="ctr"/>
        <c:lblOffset val="100"/>
        <c:noMultiLvlLbl val="0"/>
      </c:catAx>
      <c:valAx>
        <c:axId val="19449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24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Sheet1!$I$3</c:f>
              <c:strCache>
                <c:ptCount val="1"/>
                <c:pt idx="0">
                  <c:v>Cameroon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Sheet1!$G$4:$H$16</c:f>
              <c:multiLvlStrCache>
                <c:ptCount val="13"/>
                <c:lvl>
                  <c:pt idx="0">
                    <c:v>None</c:v>
                  </c:pt>
                  <c:pt idx="1">
                    <c:v>Low</c:v>
                  </c:pt>
                  <c:pt idx="2">
                    <c:v>Medium</c:v>
                  </c:pt>
                  <c:pt idx="3">
                    <c:v>High</c:v>
                  </c:pt>
                  <c:pt idx="4">
                    <c:v>None</c:v>
                  </c:pt>
                  <c:pt idx="5">
                    <c:v>Low</c:v>
                  </c:pt>
                  <c:pt idx="6">
                    <c:v>Medium</c:v>
                  </c:pt>
                  <c:pt idx="7">
                    <c:v>High</c:v>
                  </c:pt>
                  <c:pt idx="8">
                    <c:v>None</c:v>
                  </c:pt>
                  <c:pt idx="9">
                    <c:v>Mild</c:v>
                  </c:pt>
                  <c:pt idx="10">
                    <c:v>Moderate</c:v>
                  </c:pt>
                  <c:pt idx="11">
                    <c:v>Mod. severe</c:v>
                  </c:pt>
                  <c:pt idx="12">
                    <c:v>Severe</c:v>
                  </c:pt>
                </c:lvl>
                <c:lvl>
                  <c:pt idx="0">
                    <c:v>WG Anxiety</c:v>
                  </c:pt>
                  <c:pt idx="4">
                    <c:v>WG Depression</c:v>
                  </c:pt>
                  <c:pt idx="8">
                    <c:v>PHQ</c:v>
                  </c:pt>
                </c:lvl>
              </c:multiLvlStrCache>
            </c:multiLvlStrRef>
          </c:cat>
          <c:val>
            <c:numRef>
              <c:f>Sheet1!$I$4:$I$16</c:f>
              <c:numCache>
                <c:formatCode>General</c:formatCode>
                <c:ptCount val="13"/>
                <c:pt idx="0">
                  <c:v>26.9</c:v>
                </c:pt>
                <c:pt idx="1">
                  <c:v>41.7</c:v>
                </c:pt>
                <c:pt idx="2">
                  <c:v>28.2</c:v>
                </c:pt>
                <c:pt idx="3">
                  <c:v>3.3</c:v>
                </c:pt>
                <c:pt idx="4">
                  <c:v>37.1</c:v>
                </c:pt>
                <c:pt idx="5">
                  <c:v>38.800000000000004</c:v>
                </c:pt>
                <c:pt idx="6">
                  <c:v>22</c:v>
                </c:pt>
                <c:pt idx="7">
                  <c:v>2.1</c:v>
                </c:pt>
                <c:pt idx="8">
                  <c:v>80.900000000000006</c:v>
                </c:pt>
                <c:pt idx="9">
                  <c:v>10</c:v>
                </c:pt>
                <c:pt idx="10">
                  <c:v>7.1</c:v>
                </c:pt>
                <c:pt idx="11">
                  <c:v>1.5</c:v>
                </c:pt>
                <c:pt idx="12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86-4EA5-9BD4-1CB8FF9E637D}"/>
            </c:ext>
          </c:extLst>
        </c:ser>
        <c:ser>
          <c:idx val="1"/>
          <c:order val="1"/>
          <c:tx>
            <c:strRef>
              <c:f>Sheet1!$J$3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Sheet1!$G$4:$H$16</c:f>
              <c:multiLvlStrCache>
                <c:ptCount val="13"/>
                <c:lvl>
                  <c:pt idx="0">
                    <c:v>None</c:v>
                  </c:pt>
                  <c:pt idx="1">
                    <c:v>Low</c:v>
                  </c:pt>
                  <c:pt idx="2">
                    <c:v>Medium</c:v>
                  </c:pt>
                  <c:pt idx="3">
                    <c:v>High</c:v>
                  </c:pt>
                  <c:pt idx="4">
                    <c:v>None</c:v>
                  </c:pt>
                  <c:pt idx="5">
                    <c:v>Low</c:v>
                  </c:pt>
                  <c:pt idx="6">
                    <c:v>Medium</c:v>
                  </c:pt>
                  <c:pt idx="7">
                    <c:v>High</c:v>
                  </c:pt>
                  <c:pt idx="8">
                    <c:v>None</c:v>
                  </c:pt>
                  <c:pt idx="9">
                    <c:v>Mild</c:v>
                  </c:pt>
                  <c:pt idx="10">
                    <c:v>Moderate</c:v>
                  </c:pt>
                  <c:pt idx="11">
                    <c:v>Mod. severe</c:v>
                  </c:pt>
                  <c:pt idx="12">
                    <c:v>Severe</c:v>
                  </c:pt>
                </c:lvl>
                <c:lvl>
                  <c:pt idx="0">
                    <c:v>WG Anxiety</c:v>
                  </c:pt>
                  <c:pt idx="4">
                    <c:v>WG Depression</c:v>
                  </c:pt>
                  <c:pt idx="8">
                    <c:v>PHQ</c:v>
                  </c:pt>
                </c:lvl>
              </c:multiLvlStrCache>
            </c:multiLvlStrRef>
          </c:cat>
          <c:val>
            <c:numRef>
              <c:f>Sheet1!$J$4:$J$16</c:f>
              <c:numCache>
                <c:formatCode>General</c:formatCode>
                <c:ptCount val="13"/>
                <c:pt idx="0">
                  <c:v>45</c:v>
                </c:pt>
                <c:pt idx="1">
                  <c:v>27.6</c:v>
                </c:pt>
                <c:pt idx="2">
                  <c:v>23.1</c:v>
                </c:pt>
                <c:pt idx="3">
                  <c:v>4.2</c:v>
                </c:pt>
                <c:pt idx="4">
                  <c:v>50.9</c:v>
                </c:pt>
                <c:pt idx="5">
                  <c:v>26.8</c:v>
                </c:pt>
                <c:pt idx="6">
                  <c:v>18.399999999999999</c:v>
                </c:pt>
                <c:pt idx="7">
                  <c:v>3.8</c:v>
                </c:pt>
                <c:pt idx="8">
                  <c:v>81.099999999999994</c:v>
                </c:pt>
                <c:pt idx="9">
                  <c:v>5.7</c:v>
                </c:pt>
                <c:pt idx="10">
                  <c:v>7.4</c:v>
                </c:pt>
                <c:pt idx="11">
                  <c:v>4.5</c:v>
                </c:pt>
                <c:pt idx="1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86-4EA5-9BD4-1CB8FF9E6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804352"/>
        <c:axId val="192805888"/>
      </c:barChart>
      <c:catAx>
        <c:axId val="19280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05888"/>
        <c:crosses val="autoZero"/>
        <c:auto val="1"/>
        <c:lblAlgn val="ctr"/>
        <c:lblOffset val="100"/>
        <c:noMultiLvlLbl val="0"/>
      </c:catAx>
      <c:valAx>
        <c:axId val="19280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0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9914798430127485E-2"/>
          <c:y val="2.7293847279104354E-2"/>
          <c:w val="0.94485280147937412"/>
          <c:h val="0.74491733493118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Prevalence!$C$45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Prevalence!$A$46:$B$53</c:f>
              <c:multiLvlStrCache>
                <c:ptCount val="8"/>
                <c:lvl>
                  <c:pt idx="0">
                    <c:v>None</c:v>
                  </c:pt>
                  <c:pt idx="1">
                    <c:v>Low</c:v>
                  </c:pt>
                  <c:pt idx="2">
                    <c:v>Medium</c:v>
                  </c:pt>
                  <c:pt idx="3">
                    <c:v>High</c:v>
                  </c:pt>
                  <c:pt idx="4">
                    <c:v>None</c:v>
                  </c:pt>
                  <c:pt idx="5">
                    <c:v>Low</c:v>
                  </c:pt>
                  <c:pt idx="6">
                    <c:v>Medium</c:v>
                  </c:pt>
                  <c:pt idx="7">
                    <c:v>High</c:v>
                  </c:pt>
                </c:lvl>
                <c:lvl>
                  <c:pt idx="0">
                    <c:v>WG Anxiety</c:v>
                  </c:pt>
                  <c:pt idx="4">
                    <c:v>WG Depression</c:v>
                  </c:pt>
                </c:lvl>
              </c:multiLvlStrCache>
            </c:multiLvlStrRef>
          </c:cat>
          <c:val>
            <c:numRef>
              <c:f>Prevalence!$C$46:$C$53</c:f>
              <c:numCache>
                <c:formatCode>General</c:formatCode>
                <c:ptCount val="8"/>
                <c:pt idx="0">
                  <c:v>85.7</c:v>
                </c:pt>
                <c:pt idx="1">
                  <c:v>4.7</c:v>
                </c:pt>
                <c:pt idx="2">
                  <c:v>4.5999999999999996</c:v>
                </c:pt>
                <c:pt idx="3">
                  <c:v>5</c:v>
                </c:pt>
                <c:pt idx="4">
                  <c:v>81</c:v>
                </c:pt>
                <c:pt idx="5">
                  <c:v>16.5</c:v>
                </c:pt>
                <c:pt idx="6">
                  <c:v>1.3</c:v>
                </c:pt>
                <c:pt idx="7">
                  <c:v>1.2</c:v>
                </c:pt>
              </c:numCache>
            </c:numRef>
          </c:val>
        </c:ser>
        <c:ser>
          <c:idx val="1"/>
          <c:order val="1"/>
          <c:tx>
            <c:strRef>
              <c:f>Prevalence!$D$45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Prevalence!$A$46:$B$53</c:f>
              <c:multiLvlStrCache>
                <c:ptCount val="8"/>
                <c:lvl>
                  <c:pt idx="0">
                    <c:v>None</c:v>
                  </c:pt>
                  <c:pt idx="1">
                    <c:v>Low</c:v>
                  </c:pt>
                  <c:pt idx="2">
                    <c:v>Medium</c:v>
                  </c:pt>
                  <c:pt idx="3">
                    <c:v>High</c:v>
                  </c:pt>
                  <c:pt idx="4">
                    <c:v>None</c:v>
                  </c:pt>
                  <c:pt idx="5">
                    <c:v>Low</c:v>
                  </c:pt>
                  <c:pt idx="6">
                    <c:v>Medium</c:v>
                  </c:pt>
                  <c:pt idx="7">
                    <c:v>High</c:v>
                  </c:pt>
                </c:lvl>
                <c:lvl>
                  <c:pt idx="0">
                    <c:v>WG Anxiety</c:v>
                  </c:pt>
                  <c:pt idx="4">
                    <c:v>WG Depression</c:v>
                  </c:pt>
                </c:lvl>
              </c:multiLvlStrCache>
            </c:multiLvlStrRef>
          </c:cat>
          <c:val>
            <c:numRef>
              <c:f>Prevalence!$D$46:$D$53</c:f>
              <c:numCache>
                <c:formatCode>General</c:formatCode>
                <c:ptCount val="8"/>
                <c:pt idx="0">
                  <c:v>45.1</c:v>
                </c:pt>
                <c:pt idx="1">
                  <c:v>29.1</c:v>
                </c:pt>
                <c:pt idx="2">
                  <c:v>18.600000000000001</c:v>
                </c:pt>
                <c:pt idx="3">
                  <c:v>7.1</c:v>
                </c:pt>
                <c:pt idx="4">
                  <c:v>64.2</c:v>
                </c:pt>
                <c:pt idx="5">
                  <c:v>22.5</c:v>
                </c:pt>
                <c:pt idx="6">
                  <c:v>9.1</c:v>
                </c:pt>
                <c:pt idx="7">
                  <c:v>4.2</c:v>
                </c:pt>
              </c:numCache>
            </c:numRef>
          </c:val>
        </c:ser>
        <c:ser>
          <c:idx val="2"/>
          <c:order val="2"/>
          <c:tx>
            <c:strRef>
              <c:f>Prevalence!$E$45</c:f>
              <c:strCache>
                <c:ptCount val="1"/>
                <c:pt idx="0">
                  <c:v>Cameroon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Prevalence!$A$46:$B$53</c:f>
              <c:multiLvlStrCache>
                <c:ptCount val="8"/>
                <c:lvl>
                  <c:pt idx="0">
                    <c:v>None</c:v>
                  </c:pt>
                  <c:pt idx="1">
                    <c:v>Low</c:v>
                  </c:pt>
                  <c:pt idx="2">
                    <c:v>Medium</c:v>
                  </c:pt>
                  <c:pt idx="3">
                    <c:v>High</c:v>
                  </c:pt>
                  <c:pt idx="4">
                    <c:v>None</c:v>
                  </c:pt>
                  <c:pt idx="5">
                    <c:v>Low</c:v>
                  </c:pt>
                  <c:pt idx="6">
                    <c:v>Medium</c:v>
                  </c:pt>
                  <c:pt idx="7">
                    <c:v>High</c:v>
                  </c:pt>
                </c:lvl>
                <c:lvl>
                  <c:pt idx="0">
                    <c:v>WG Anxiety</c:v>
                  </c:pt>
                  <c:pt idx="4">
                    <c:v>WG Depression</c:v>
                  </c:pt>
                </c:lvl>
              </c:multiLvlStrCache>
            </c:multiLvlStrRef>
          </c:cat>
          <c:val>
            <c:numRef>
              <c:f>Prevalence!$E$46:$E$53</c:f>
              <c:numCache>
                <c:formatCode>General</c:formatCode>
                <c:ptCount val="8"/>
                <c:pt idx="0">
                  <c:v>26.9</c:v>
                </c:pt>
                <c:pt idx="1">
                  <c:v>41.7</c:v>
                </c:pt>
                <c:pt idx="2">
                  <c:v>28.2</c:v>
                </c:pt>
                <c:pt idx="3">
                  <c:v>3.3</c:v>
                </c:pt>
                <c:pt idx="4">
                  <c:v>37.1</c:v>
                </c:pt>
                <c:pt idx="5">
                  <c:v>38.800000000000004</c:v>
                </c:pt>
                <c:pt idx="6">
                  <c:v>22</c:v>
                </c:pt>
                <c:pt idx="7">
                  <c:v>2.1</c:v>
                </c:pt>
              </c:numCache>
            </c:numRef>
          </c:val>
        </c:ser>
        <c:ser>
          <c:idx val="3"/>
          <c:order val="3"/>
          <c:tx>
            <c:strRef>
              <c:f>Prevalence!$F$45</c:f>
              <c:strCache>
                <c:ptCount val="1"/>
                <c:pt idx="0">
                  <c:v>India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Prevalence!$A$46:$B$53</c:f>
              <c:multiLvlStrCache>
                <c:ptCount val="8"/>
                <c:lvl>
                  <c:pt idx="0">
                    <c:v>None</c:v>
                  </c:pt>
                  <c:pt idx="1">
                    <c:v>Low</c:v>
                  </c:pt>
                  <c:pt idx="2">
                    <c:v>Medium</c:v>
                  </c:pt>
                  <c:pt idx="3">
                    <c:v>High</c:v>
                  </c:pt>
                  <c:pt idx="4">
                    <c:v>None</c:v>
                  </c:pt>
                  <c:pt idx="5">
                    <c:v>Low</c:v>
                  </c:pt>
                  <c:pt idx="6">
                    <c:v>Medium</c:v>
                  </c:pt>
                  <c:pt idx="7">
                    <c:v>High</c:v>
                  </c:pt>
                </c:lvl>
                <c:lvl>
                  <c:pt idx="0">
                    <c:v>WG Anxiety</c:v>
                  </c:pt>
                  <c:pt idx="4">
                    <c:v>WG Depression</c:v>
                  </c:pt>
                </c:lvl>
              </c:multiLvlStrCache>
            </c:multiLvlStrRef>
          </c:cat>
          <c:val>
            <c:numRef>
              <c:f>Prevalence!$F$46:$F$53</c:f>
              <c:numCache>
                <c:formatCode>General</c:formatCode>
                <c:ptCount val="8"/>
                <c:pt idx="0">
                  <c:v>45</c:v>
                </c:pt>
                <c:pt idx="1">
                  <c:v>27.6</c:v>
                </c:pt>
                <c:pt idx="2">
                  <c:v>23.1</c:v>
                </c:pt>
                <c:pt idx="3">
                  <c:v>4.2</c:v>
                </c:pt>
                <c:pt idx="4">
                  <c:v>50.9</c:v>
                </c:pt>
                <c:pt idx="5">
                  <c:v>26.8</c:v>
                </c:pt>
                <c:pt idx="6">
                  <c:v>18.399999999999999</c:v>
                </c:pt>
                <c:pt idx="7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318016"/>
        <c:axId val="185319808"/>
      </c:barChart>
      <c:catAx>
        <c:axId val="18531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19808"/>
        <c:crosses val="autoZero"/>
        <c:auto val="1"/>
        <c:lblAlgn val="ctr"/>
        <c:lblOffset val="100"/>
        <c:noMultiLvlLbl val="0"/>
      </c:catAx>
      <c:valAx>
        <c:axId val="18531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1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0576537617265"/>
          <c:y val="0.89331593908850115"/>
          <c:w val="0.39517306963059717"/>
          <c:h val="0.106684060911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227291833849275E-2"/>
          <c:y val="2.8432987688395125E-2"/>
          <c:w val="0.82011426198751258"/>
          <c:h val="0.886842905103377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69.599999999999994</c:v>
                </c:pt>
                <c:pt idx="1">
                  <c:v>23.4</c:v>
                </c:pt>
                <c:pt idx="2">
                  <c:v>4.2</c:v>
                </c:pt>
                <c:pt idx="3">
                  <c:v>0</c:v>
                </c:pt>
                <c:pt idx="5">
                  <c:v>41.9</c:v>
                </c:pt>
                <c:pt idx="6">
                  <c:v>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4A-473D-AECC-E4C899E974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23.8</c:v>
                </c:pt>
                <c:pt idx="1">
                  <c:v>61.8</c:v>
                </c:pt>
                <c:pt idx="2">
                  <c:v>10.7</c:v>
                </c:pt>
                <c:pt idx="3">
                  <c:v>3.7</c:v>
                </c:pt>
                <c:pt idx="5">
                  <c:v>31</c:v>
                </c:pt>
                <c:pt idx="6">
                  <c:v>30.4</c:v>
                </c:pt>
                <c:pt idx="7">
                  <c:v>3.4</c:v>
                </c:pt>
                <c:pt idx="8">
                  <c:v>0.70000000000000029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4A-473D-AECC-E4C899E9743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4.5999999999999996</c:v>
                </c:pt>
                <c:pt idx="1">
                  <c:v>29.1</c:v>
                </c:pt>
                <c:pt idx="2">
                  <c:v>54.3</c:v>
                </c:pt>
                <c:pt idx="3">
                  <c:v>12.1</c:v>
                </c:pt>
                <c:pt idx="5">
                  <c:v>14.6</c:v>
                </c:pt>
                <c:pt idx="6">
                  <c:v>35.200000000000003</c:v>
                </c:pt>
                <c:pt idx="7">
                  <c:v>42</c:v>
                </c:pt>
                <c:pt idx="8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4A-473D-AECC-E4C899E9743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1.4</c:v>
                </c:pt>
                <c:pt idx="1">
                  <c:v>8.4</c:v>
                </c:pt>
                <c:pt idx="2">
                  <c:v>24.6</c:v>
                </c:pt>
                <c:pt idx="3">
                  <c:v>65.7</c:v>
                </c:pt>
                <c:pt idx="5">
                  <c:v>12.4</c:v>
                </c:pt>
                <c:pt idx="6">
                  <c:v>29.1</c:v>
                </c:pt>
                <c:pt idx="7">
                  <c:v>54.1</c:v>
                </c:pt>
                <c:pt idx="8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24A-473D-AECC-E4C899E974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095168"/>
        <c:axId val="193096704"/>
      </c:barChart>
      <c:catAx>
        <c:axId val="19309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096704"/>
        <c:crosses val="autoZero"/>
        <c:auto val="1"/>
        <c:lblAlgn val="ctr"/>
        <c:lblOffset val="100"/>
        <c:noMultiLvlLbl val="0"/>
      </c:catAx>
      <c:valAx>
        <c:axId val="19309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09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Comorbidity!$A$25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Comorbidity!$B$24:$J$24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Comorbidity!$B$25:$J$25</c:f>
              <c:numCache>
                <c:formatCode>General</c:formatCode>
                <c:ptCount val="9"/>
                <c:pt idx="0">
                  <c:v>42</c:v>
                </c:pt>
                <c:pt idx="1">
                  <c:v>35</c:v>
                </c:pt>
                <c:pt idx="2">
                  <c:v>12</c:v>
                </c:pt>
                <c:pt idx="3">
                  <c:v>3</c:v>
                </c:pt>
                <c:pt idx="5">
                  <c:v>9</c:v>
                </c:pt>
                <c:pt idx="6">
                  <c:v>6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Comorbidity!$A$26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Comorbidity!$B$24:$J$24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Comorbidity!$B$26:$J$26</c:f>
              <c:numCache>
                <c:formatCode>General</c:formatCode>
                <c:ptCount val="9"/>
                <c:pt idx="0">
                  <c:v>26</c:v>
                </c:pt>
                <c:pt idx="1">
                  <c:v>16</c:v>
                </c:pt>
                <c:pt idx="2">
                  <c:v>10</c:v>
                </c:pt>
                <c:pt idx="3">
                  <c:v>3</c:v>
                </c:pt>
                <c:pt idx="5">
                  <c:v>7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Comorbidity!$A$27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Comorbidity!$B$24:$J$24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Comorbidity!$B$27:$J$27</c:f>
              <c:numCache>
                <c:formatCode>General</c:formatCode>
                <c:ptCount val="9"/>
                <c:pt idx="0">
                  <c:v>4</c:v>
                </c:pt>
                <c:pt idx="1">
                  <c:v>10</c:v>
                </c:pt>
                <c:pt idx="2">
                  <c:v>9</c:v>
                </c:pt>
                <c:pt idx="3">
                  <c:v>4</c:v>
                </c:pt>
                <c:pt idx="5">
                  <c:v>39</c:v>
                </c:pt>
                <c:pt idx="6">
                  <c:v>35</c:v>
                </c:pt>
                <c:pt idx="7">
                  <c:v>30</c:v>
                </c:pt>
                <c:pt idx="8">
                  <c:v>12</c:v>
                </c:pt>
              </c:numCache>
            </c:numRef>
          </c:val>
        </c:ser>
        <c:ser>
          <c:idx val="3"/>
          <c:order val="3"/>
          <c:tx>
            <c:strRef>
              <c:f>Comorbidity!$A$28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Comorbidity!$B$24:$J$24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Comorbidity!$B$28:$J$28</c:f>
              <c:numCache>
                <c:formatCode>General</c:formatCode>
                <c:ptCount val="9"/>
                <c:pt idx="0">
                  <c:v>28</c:v>
                </c:pt>
                <c:pt idx="1">
                  <c:v>39</c:v>
                </c:pt>
                <c:pt idx="2">
                  <c:v>68</c:v>
                </c:pt>
                <c:pt idx="3">
                  <c:v>91</c:v>
                </c:pt>
                <c:pt idx="5">
                  <c:v>44</c:v>
                </c:pt>
                <c:pt idx="6">
                  <c:v>55</c:v>
                </c:pt>
                <c:pt idx="7">
                  <c:v>67</c:v>
                </c:pt>
                <c:pt idx="8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92823296"/>
        <c:axId val="192824832"/>
      </c:barChart>
      <c:catAx>
        <c:axId val="1928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24832"/>
        <c:crosses val="autoZero"/>
        <c:auto val="1"/>
        <c:lblAlgn val="ctr"/>
        <c:lblOffset val="100"/>
        <c:noMultiLvlLbl val="0"/>
      </c:catAx>
      <c:valAx>
        <c:axId val="19282483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2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Sheet1!$D$64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Sheet1!$B$65:$C$72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Sheet1!$D$65:$D$72</c:f>
              <c:numCache>
                <c:formatCode>0</c:formatCode>
                <c:ptCount val="8"/>
                <c:pt idx="0">
                  <c:v>32.692307692307693</c:v>
                </c:pt>
                <c:pt idx="1">
                  <c:v>36.538461538461526</c:v>
                </c:pt>
                <c:pt idx="2">
                  <c:v>17.307692307692307</c:v>
                </c:pt>
                <c:pt idx="3">
                  <c:v>13.461538461538462</c:v>
                </c:pt>
                <c:pt idx="4">
                  <c:v>51.515151515151516</c:v>
                </c:pt>
                <c:pt idx="5">
                  <c:v>5.5882352941176494</c:v>
                </c:pt>
                <c:pt idx="6">
                  <c:v>1.5</c:v>
                </c:pt>
                <c:pt idx="7">
                  <c:v>1.2280701754385965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11-4CE2-A4EC-AB1F547D5CC3}"/>
            </c:ext>
          </c:extLst>
        </c:ser>
        <c:ser>
          <c:idx val="1"/>
          <c:order val="1"/>
          <c:tx>
            <c:strRef>
              <c:f>Sheet1!$E$64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Sheet1!$B$65:$C$72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Sheet1!$E$65:$E$72</c:f>
              <c:numCache>
                <c:formatCode>0</c:formatCode>
                <c:ptCount val="8"/>
                <c:pt idx="0">
                  <c:v>1.8390804597701149</c:v>
                </c:pt>
                <c:pt idx="1">
                  <c:v>46.436781609195393</c:v>
                </c:pt>
                <c:pt idx="2">
                  <c:v>27.12643678160919</c:v>
                </c:pt>
                <c:pt idx="3">
                  <c:v>24.597701149425287</c:v>
                </c:pt>
                <c:pt idx="4">
                  <c:v>24.242424242424224</c:v>
                </c:pt>
                <c:pt idx="5">
                  <c:v>59.411764705882327</c:v>
                </c:pt>
                <c:pt idx="6">
                  <c:v>19.666666666666664</c:v>
                </c:pt>
                <c:pt idx="7">
                  <c:v>18.771929824561397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11-4CE2-A4EC-AB1F547D5CC3}"/>
            </c:ext>
          </c:extLst>
        </c:ser>
        <c:ser>
          <c:idx val="2"/>
          <c:order val="2"/>
          <c:tx>
            <c:strRef>
              <c:f>Sheet1!$F$64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Sheet1!$B$65:$C$72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Sheet1!$F$65:$F$72</c:f>
              <c:numCache>
                <c:formatCode>0</c:formatCode>
                <c:ptCount val="8"/>
                <c:pt idx="0">
                  <c:v>0.9259259259259256</c:v>
                </c:pt>
                <c:pt idx="1">
                  <c:v>11.574074074074073</c:v>
                </c:pt>
                <c:pt idx="2">
                  <c:v>61.111111111111114</c:v>
                </c:pt>
                <c:pt idx="3">
                  <c:v>26.388888888888893</c:v>
                </c:pt>
                <c:pt idx="4">
                  <c:v>18.181818181818194</c:v>
                </c:pt>
                <c:pt idx="5">
                  <c:v>22.058823529411764</c:v>
                </c:pt>
                <c:pt idx="6">
                  <c:v>66</c:v>
                </c:pt>
                <c:pt idx="7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11-4CE2-A4EC-AB1F547D5CC3}"/>
            </c:ext>
          </c:extLst>
        </c:ser>
        <c:ser>
          <c:idx val="3"/>
          <c:order val="3"/>
          <c:tx>
            <c:strRef>
              <c:f>Sheet1!$G$64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Sheet1!$B$65:$C$72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Sheet1!$G$65:$G$72</c:f>
              <c:numCache>
                <c:formatCode>0</c:formatCode>
                <c:ptCount val="8"/>
                <c:pt idx="0">
                  <c:v>0.49019607843137253</c:v>
                </c:pt>
                <c:pt idx="1">
                  <c:v>10.78431372549019</c:v>
                </c:pt>
                <c:pt idx="2">
                  <c:v>18.872549019607831</c:v>
                </c:pt>
                <c:pt idx="3">
                  <c:v>69.852941176470523</c:v>
                </c:pt>
                <c:pt idx="4">
                  <c:v>6.0606060606060606</c:v>
                </c:pt>
                <c:pt idx="5">
                  <c:v>12.941176470588237</c:v>
                </c:pt>
                <c:pt idx="6">
                  <c:v>12.833333333333332</c:v>
                </c:pt>
                <c:pt idx="7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11-4CE2-A4EC-AB1F547D5C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2880640"/>
        <c:axId val="192882176"/>
      </c:barChart>
      <c:catAx>
        <c:axId val="19288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82176"/>
        <c:crosses val="autoZero"/>
        <c:auto val="1"/>
        <c:lblAlgn val="ctr"/>
        <c:lblOffset val="100"/>
        <c:noMultiLvlLbl val="0"/>
      </c:catAx>
      <c:valAx>
        <c:axId val="19288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8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Sheet1!$H$64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Sheet1!$B$65:$C$72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Sheet1!$H$65:$H$72</c:f>
              <c:numCache>
                <c:formatCode>0</c:formatCode>
                <c:ptCount val="8"/>
                <c:pt idx="0">
                  <c:v>61.616161616161605</c:v>
                </c:pt>
                <c:pt idx="1">
                  <c:v>19.19191919191919</c:v>
                </c:pt>
                <c:pt idx="2">
                  <c:v>5.0505050505050457</c:v>
                </c:pt>
                <c:pt idx="3">
                  <c:v>14.141414141414135</c:v>
                </c:pt>
                <c:pt idx="4">
                  <c:v>69.318181818181728</c:v>
                </c:pt>
                <c:pt idx="5">
                  <c:v>4.4496487119437997</c:v>
                </c:pt>
                <c:pt idx="6">
                  <c:v>0.80256821829855562</c:v>
                </c:pt>
                <c:pt idx="7">
                  <c:v>1.1844331641285966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DB-45A7-B849-6847426C741E}"/>
            </c:ext>
          </c:extLst>
        </c:ser>
        <c:ser>
          <c:idx val="1"/>
          <c:order val="1"/>
          <c:tx>
            <c:strRef>
              <c:f>Sheet1!$I$64</c:f>
              <c:strCache>
                <c:ptCount val="1"/>
                <c:pt idx="0">
                  <c:v>Medium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Sheet1!$B$65:$C$72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Sheet1!$I$65:$I$72</c:f>
              <c:numCache>
                <c:formatCode>0</c:formatCode>
                <c:ptCount val="8"/>
                <c:pt idx="0">
                  <c:v>3.1894934333958709</c:v>
                </c:pt>
                <c:pt idx="1">
                  <c:v>56.09756097560976</c:v>
                </c:pt>
                <c:pt idx="2">
                  <c:v>16.135084427767353</c:v>
                </c:pt>
                <c:pt idx="3">
                  <c:v>24.577861163227034</c:v>
                </c:pt>
                <c:pt idx="4">
                  <c:v>19.318181818181817</c:v>
                </c:pt>
                <c:pt idx="5">
                  <c:v>70.023419203747096</c:v>
                </c:pt>
                <c:pt idx="6">
                  <c:v>13.804173354735148</c:v>
                </c:pt>
                <c:pt idx="7">
                  <c:v>11.082910321489004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DB-45A7-B849-6847426C741E}"/>
            </c:ext>
          </c:extLst>
        </c:ser>
        <c:ser>
          <c:idx val="2"/>
          <c:order val="2"/>
          <c:tx>
            <c:strRef>
              <c:f>Sheet1!$J$64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Sheet1!$B$65:$C$72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Sheet1!$J$65:$J$72</c:f>
              <c:numCache>
                <c:formatCode>0</c:formatCode>
                <c:ptCount val="8"/>
                <c:pt idx="0">
                  <c:v>0.46875</c:v>
                </c:pt>
                <c:pt idx="1">
                  <c:v>10.9375</c:v>
                </c:pt>
                <c:pt idx="2">
                  <c:v>70</c:v>
                </c:pt>
                <c:pt idx="3">
                  <c:v>18.59375</c:v>
                </c:pt>
                <c:pt idx="4">
                  <c:v>3.4090909090909087</c:v>
                </c:pt>
                <c:pt idx="5">
                  <c:v>16.393442622950808</c:v>
                </c:pt>
                <c:pt idx="6">
                  <c:v>71.910112359550553</c:v>
                </c:pt>
                <c:pt idx="7">
                  <c:v>10.067681895093068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4DB-45A7-B849-6847426C741E}"/>
            </c:ext>
          </c:extLst>
        </c:ser>
        <c:ser>
          <c:idx val="3"/>
          <c:order val="3"/>
          <c:tx>
            <c:strRef>
              <c:f>Sheet1!$K$64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Sheet1!$B$65:$C$72</c:f>
              <c:multiLvlStrCache>
                <c:ptCount val="8"/>
                <c:lvl>
                  <c:pt idx="0">
                    <c:v>High</c:v>
                  </c:pt>
                  <c:pt idx="1">
                    <c:v>Medium</c:v>
                  </c:pt>
                  <c:pt idx="2">
                    <c:v>Low</c:v>
                  </c:pt>
                  <c:pt idx="3">
                    <c:v>None</c:v>
                  </c:pt>
                  <c:pt idx="4">
                    <c:v>High</c:v>
                  </c:pt>
                  <c:pt idx="5">
                    <c:v>Medium</c:v>
                  </c:pt>
                  <c:pt idx="6">
                    <c:v>Low</c:v>
                  </c:pt>
                  <c:pt idx="7">
                    <c:v>None</c:v>
                  </c:pt>
                </c:lvl>
                <c:lvl>
                  <c:pt idx="0">
                    <c:v>Level of Depression</c:v>
                  </c:pt>
                  <c:pt idx="4">
                    <c:v>Level of Anxiety</c:v>
                  </c:pt>
                </c:lvl>
              </c:multiLvlStrCache>
            </c:multiLvlStrRef>
          </c:cat>
          <c:val>
            <c:numRef>
              <c:f>Sheet1!$K$65:$K$72</c:f>
              <c:numCache>
                <c:formatCode>0</c:formatCode>
                <c:ptCount val="8"/>
                <c:pt idx="0">
                  <c:v>0.6679389312977102</c:v>
                </c:pt>
                <c:pt idx="1">
                  <c:v>3.7213740458015292</c:v>
                </c:pt>
                <c:pt idx="2">
                  <c:v>8.015267175572518</c:v>
                </c:pt>
                <c:pt idx="3">
                  <c:v>87.595419847328245</c:v>
                </c:pt>
                <c:pt idx="4">
                  <c:v>7.9545454545454506</c:v>
                </c:pt>
                <c:pt idx="5">
                  <c:v>9.1334894613583142</c:v>
                </c:pt>
                <c:pt idx="6">
                  <c:v>13.483146067415735</c:v>
                </c:pt>
                <c:pt idx="7">
                  <c:v>77.664974619289339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4DB-45A7-B849-6847426C7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2986496"/>
        <c:axId val="193397888"/>
      </c:barChart>
      <c:catAx>
        <c:axId val="19298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397888"/>
        <c:crosses val="autoZero"/>
        <c:auto val="1"/>
        <c:lblAlgn val="ctr"/>
        <c:lblOffset val="100"/>
        <c:noMultiLvlLbl val="0"/>
      </c:catAx>
      <c:valAx>
        <c:axId val="19339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98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13+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43.7</c:v>
                </c:pt>
                <c:pt idx="1">
                  <c:v>7.2</c:v>
                </c:pt>
                <c:pt idx="2">
                  <c:v>0</c:v>
                </c:pt>
                <c:pt idx="3">
                  <c:v>0</c:v>
                </c:pt>
                <c:pt idx="5">
                  <c:v>31.7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2-4CBA-B25C-5404319E77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8-12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33.800000000000004</c:v>
                </c:pt>
                <c:pt idx="1">
                  <c:v>27.1</c:v>
                </c:pt>
                <c:pt idx="2">
                  <c:v>6</c:v>
                </c:pt>
                <c:pt idx="3">
                  <c:v>1</c:v>
                </c:pt>
                <c:pt idx="5">
                  <c:v>29</c:v>
                </c:pt>
                <c:pt idx="6">
                  <c:v>14.5</c:v>
                </c:pt>
                <c:pt idx="7">
                  <c:v>3.24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F2-4CBA-B25C-5404319E77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5-7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10.8</c:v>
                </c:pt>
                <c:pt idx="1">
                  <c:v>27</c:v>
                </c:pt>
                <c:pt idx="2">
                  <c:v>14.3</c:v>
                </c:pt>
                <c:pt idx="3">
                  <c:v>3.3</c:v>
                </c:pt>
                <c:pt idx="5">
                  <c:v>17.399999999999999</c:v>
                </c:pt>
                <c:pt idx="6">
                  <c:v>22.4</c:v>
                </c:pt>
                <c:pt idx="7">
                  <c:v>6.8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DF2-4CBA-B25C-5404319E77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0-4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High</c:v>
                </c:pt>
                <c:pt idx="1">
                  <c:v>Medium</c:v>
                </c:pt>
                <c:pt idx="2">
                  <c:v>Low</c:v>
                </c:pt>
                <c:pt idx="3">
                  <c:v>None</c:v>
                </c:pt>
                <c:pt idx="5">
                  <c:v>High</c:v>
                </c:pt>
                <c:pt idx="6">
                  <c:v>Medium</c:v>
                </c:pt>
                <c:pt idx="7">
                  <c:v>Low</c:v>
                </c:pt>
                <c:pt idx="8">
                  <c:v>None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11.7</c:v>
                </c:pt>
                <c:pt idx="1">
                  <c:v>38.700000000000003</c:v>
                </c:pt>
                <c:pt idx="2">
                  <c:v>78.8</c:v>
                </c:pt>
                <c:pt idx="3">
                  <c:v>95.4</c:v>
                </c:pt>
                <c:pt idx="5">
                  <c:v>21.9</c:v>
                </c:pt>
                <c:pt idx="6">
                  <c:v>61.1</c:v>
                </c:pt>
                <c:pt idx="7">
                  <c:v>89.5</c:v>
                </c:pt>
                <c:pt idx="8">
                  <c:v>97.2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DF2-4CBA-B25C-5404319E7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458176"/>
        <c:axId val="193459712"/>
      </c:barChart>
      <c:catAx>
        <c:axId val="19345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59712"/>
        <c:crosses val="autoZero"/>
        <c:auto val="1"/>
        <c:lblAlgn val="ctr"/>
        <c:lblOffset val="100"/>
        <c:noMultiLvlLbl val="0"/>
      </c:catAx>
      <c:valAx>
        <c:axId val="19345971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45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0.91304</cdr:x>
      <cdr:y>0.09729</cdr:y>
    </cdr:from>
    <cdr:to>
      <cdr:x>1</cdr:x>
      <cdr:y>0.30743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01200" y="42333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0.91304</cdr:x>
      <cdr:y>0.09729</cdr:y>
    </cdr:from>
    <cdr:to>
      <cdr:x>1</cdr:x>
      <cdr:y>0.30743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601200" y="42333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946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9461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BD49E310-7BAB-442E-B079-FFB580245CA8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9988"/>
            <a:ext cx="5614987" cy="3157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502924"/>
            <a:ext cx="5642610" cy="3684210"/>
          </a:xfrm>
          <a:prstGeom prst="rect">
            <a:avLst/>
          </a:prstGeom>
        </p:spPr>
        <p:txBody>
          <a:bodyPr vert="horz" lIns="93763" tIns="46881" rIns="93763" bIns="468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9460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9460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14933ECD-55A4-4EA5-A44C-5AFC67A784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9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9494" indent="-3027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14356" indent="-24091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02702" indent="-24091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89422" indent="-24091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58235" indent="-2409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7048" indent="-2409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95860" indent="-2409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64673" indent="-24091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76BC63-4F9C-4E6E-87EF-7AD0D2E3F2ED}" type="slidenum">
              <a:rPr lang="en-US" altLang="en-US" smtClean="0">
                <a:latin typeface="Bookman Old Style" panose="020506040505050202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43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C1411-646A-45A6-96F8-762FABF7427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8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9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6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4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4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8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9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3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7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6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6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40BD-89FE-4921-A602-94E131492B8B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18F3-76A7-4114-836F-B009ADEC0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2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534" y="1229641"/>
            <a:ext cx="11131419" cy="1851025"/>
          </a:xfrm>
        </p:spPr>
        <p:txBody>
          <a:bodyPr anchor="ctr">
            <a:normAutofit fontScale="90000"/>
          </a:bodyPr>
          <a:lstStyle/>
          <a:p>
            <a:r>
              <a:rPr lang="en-US" altLang="en-US" sz="5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Mental Health Work Group</a:t>
            </a:r>
            <a:br>
              <a:rPr lang="en-US" altLang="en-US" sz="5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Examination of Anxiety and Depression</a:t>
            </a:r>
            <a:b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ZA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Cameroon</a:t>
            </a:r>
            <a:r>
              <a:rPr lang="en-ZA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Canada, India and the United States</a:t>
            </a:r>
            <a:r>
              <a:rPr lang="en-US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15604" y="3298374"/>
            <a:ext cx="7305870" cy="3371850"/>
          </a:xfrm>
        </p:spPr>
        <p:txBody>
          <a:bodyPr anchor="ctr"/>
          <a:lstStyle/>
          <a:p>
            <a:pPr marL="1657350" lvl="4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Islay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Mactaggart</a:t>
            </a: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4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Fellow in Disability and Global Health, LSHTM</a:t>
            </a:r>
          </a:p>
          <a:p>
            <a:pPr marL="1657350" lvl="4"/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4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Julie D. Weeks 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4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 A. Pratt</a:t>
            </a:r>
          </a:p>
          <a:p>
            <a:pPr marL="1657350" lvl="4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Center for Health Statistics,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</a:p>
          <a:p>
            <a:pPr marL="1657350" lvl="4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4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Leanne Findlay</a:t>
            </a:r>
          </a:p>
          <a:p>
            <a:pPr marL="1657350" lvl="4"/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Dafna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Kohen</a:t>
            </a: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4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Analysis Division, Statistics Canada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</p:txBody>
      </p:sp>
      <p:pic>
        <p:nvPicPr>
          <p:cNvPr id="512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42" y="4488024"/>
            <a:ext cx="1116460" cy="152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87830" y="1567543"/>
            <a:ext cx="11010123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7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1" y="289249"/>
            <a:ext cx="8817416" cy="104552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Kessler 6 (USA, Canada)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23" y="1989477"/>
            <a:ext cx="10991461" cy="362910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six-question scale designed to identify persons with serious psychological distress.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“Now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going to ask you some questions about feelings you may have experienced over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30 DAYS.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DURING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PAST 30 DAYS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how often did you feel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:”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 that nothing could cheer you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up?		4. Hopeless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Nervous?					5. That everything was an effort?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Restless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fidgety?				6. Worthless?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/ MOST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/ SOME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/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/ NONE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time</a:t>
            </a:r>
          </a:p>
          <a:p>
            <a:pPr mar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Score ranges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0-24. 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of 13+ indicates serious psychological distress (SPD)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high likelihood of a diagnosable DSM disorder (Kessler, 2003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4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98987" y="1490514"/>
            <a:ext cx="300445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266700"/>
            <a:r>
              <a:rPr lang="en-GB" sz="2400" dirty="0">
                <a:latin typeface="+mj-lt"/>
              </a:rPr>
              <a:t>PHQ-9 Properties</a:t>
            </a:r>
          </a:p>
          <a:p>
            <a:pPr marL="361950"/>
            <a:endParaRPr lang="en-GB" dirty="0">
              <a:latin typeface="+mj-lt"/>
            </a:endParaRPr>
          </a:p>
          <a:p>
            <a:pPr marL="628650" indent="-266700">
              <a:buFont typeface="Arial" pitchFamily="34" charset="0"/>
              <a:buChar char="•"/>
            </a:pPr>
            <a:r>
              <a:rPr lang="en-GB" dirty="0">
                <a:latin typeface="+mj-lt"/>
              </a:rPr>
              <a:t>Patient Health Questionnaire (PHQ-9</a:t>
            </a:r>
            <a:r>
              <a:rPr lang="en-GB" dirty="0" smtClean="0">
                <a:latin typeface="+mj-lt"/>
              </a:rPr>
              <a:t>)</a:t>
            </a:r>
          </a:p>
          <a:p>
            <a:pPr marL="628650" indent="-266700">
              <a:buFont typeface="Arial" pitchFamily="34" charset="0"/>
              <a:buChar char="•"/>
            </a:pPr>
            <a:r>
              <a:rPr lang="en-GB" dirty="0" smtClean="0">
                <a:latin typeface="+mj-lt"/>
              </a:rPr>
              <a:t>Screening and diagnosis of depression</a:t>
            </a:r>
            <a:endParaRPr lang="en-GB" dirty="0">
              <a:latin typeface="+mj-lt"/>
            </a:endParaRPr>
          </a:p>
          <a:p>
            <a:pPr marL="628650" indent="-266700">
              <a:buFont typeface="Arial" pitchFamily="34" charset="0"/>
              <a:buChar char="•"/>
            </a:pPr>
            <a:r>
              <a:rPr lang="en-GB" dirty="0">
                <a:latin typeface="+mj-lt"/>
              </a:rPr>
              <a:t>3 Screening questions followed by 6 further questions if screen positive to </a:t>
            </a:r>
            <a:r>
              <a:rPr lang="en-GB" dirty="0" smtClean="0">
                <a:latin typeface="+mj-lt"/>
              </a:rPr>
              <a:t>probe</a:t>
            </a:r>
            <a:endParaRPr lang="en-GB" dirty="0">
              <a:latin typeface="+mj-lt"/>
            </a:endParaRPr>
          </a:p>
          <a:p>
            <a:pPr marL="628650" indent="-266700">
              <a:buFont typeface="Arial" pitchFamily="34" charset="0"/>
              <a:buChar char="•"/>
            </a:pPr>
            <a:r>
              <a:rPr lang="en-GB" dirty="0">
                <a:latin typeface="+mj-lt"/>
              </a:rPr>
              <a:t>Score ranges from </a:t>
            </a:r>
            <a:r>
              <a:rPr lang="en-GB" dirty="0" smtClean="0">
                <a:latin typeface="+mj-lt"/>
              </a:rPr>
              <a:t>0-27</a:t>
            </a:r>
            <a:endParaRPr lang="en-GB" dirty="0">
              <a:latin typeface="+mj-lt"/>
            </a:endParaRPr>
          </a:p>
          <a:p>
            <a:pPr marL="628650" indent="-266700">
              <a:buFont typeface="Arial" pitchFamily="34" charset="0"/>
              <a:buChar char="•"/>
            </a:pPr>
            <a:r>
              <a:rPr lang="en-GB" dirty="0">
                <a:latin typeface="+mj-lt"/>
              </a:rPr>
              <a:t>Score 15-19 major depression moderately severe</a:t>
            </a:r>
          </a:p>
          <a:p>
            <a:pPr marL="628650" indent="-266700">
              <a:buFont typeface="Arial" pitchFamily="34" charset="0"/>
              <a:buChar char="•"/>
            </a:pPr>
            <a:r>
              <a:rPr lang="en-GB" dirty="0">
                <a:latin typeface="+mj-lt"/>
              </a:rPr>
              <a:t>Score 20+ major depression, severe</a:t>
            </a:r>
          </a:p>
          <a:p>
            <a:pPr marL="628650" indent="-266700"/>
            <a:endParaRPr lang="en-GB" sz="2000" dirty="0">
              <a:latin typeface="Cambria" pitchFamily="18" charset="0"/>
            </a:endParaRPr>
          </a:p>
          <a:p>
            <a:pPr marL="628650" indent="-266700">
              <a:buFont typeface="Arial" pitchFamily="34" charset="0"/>
              <a:buChar char="•"/>
            </a:pPr>
            <a:endParaRPr lang="en-GB" sz="2000" dirty="0">
              <a:latin typeface="Cambr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4537" y="1520608"/>
            <a:ext cx="5705475" cy="46005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98171" y="242594"/>
            <a:ext cx="8817416" cy="104552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PHQ-9 (India, Cameroon)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1330036"/>
            <a:ext cx="2895600" cy="9005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-900545" y="412865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7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Proxy Affect Questions (Canada)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Anxiety</a:t>
            </a:r>
          </a:p>
          <a:p>
            <a:pPr lvl="1"/>
            <a:r>
              <a:rPr lang="en-CA" dirty="0" smtClean="0"/>
              <a:t>Did you ever have a period lasting </a:t>
            </a:r>
            <a:r>
              <a:rPr lang="en-CA" dirty="0" smtClean="0">
                <a:solidFill>
                  <a:srgbClr val="FF0000"/>
                </a:solidFill>
              </a:rPr>
              <a:t>6 months or longer </a:t>
            </a:r>
            <a:r>
              <a:rPr lang="en-CA" dirty="0" smtClean="0"/>
              <a:t>when you were anxious and worried most days?</a:t>
            </a:r>
          </a:p>
          <a:p>
            <a:pPr lvl="2"/>
            <a:r>
              <a:rPr lang="en-CA" dirty="0" smtClean="0">
                <a:solidFill>
                  <a:srgbClr val="FF0000"/>
                </a:solidFill>
              </a:rPr>
              <a:t>Yes, no</a:t>
            </a:r>
          </a:p>
          <a:p>
            <a:pPr lvl="1"/>
            <a:r>
              <a:rPr lang="en-CA" dirty="0"/>
              <a:t>How much emotional distress did you ever experience because you </a:t>
            </a:r>
            <a:r>
              <a:rPr lang="en-CA" dirty="0" smtClean="0"/>
              <a:t>felt these (generalized anxiety disorder) symptoms?</a:t>
            </a:r>
          </a:p>
          <a:p>
            <a:pPr lvl="2"/>
            <a:r>
              <a:rPr lang="en-CA" dirty="0" smtClean="0"/>
              <a:t>Very severe, severe, moderate, mild, none</a:t>
            </a:r>
          </a:p>
          <a:p>
            <a:pPr lvl="2"/>
            <a:endParaRPr lang="en-CA" dirty="0" smtClean="0"/>
          </a:p>
          <a:p>
            <a:pPr lvl="1"/>
            <a:endParaRPr lang="en-CA" dirty="0" smtClean="0"/>
          </a:p>
          <a:p>
            <a:r>
              <a:rPr lang="en-CA" dirty="0" smtClean="0"/>
              <a:t>Depression</a:t>
            </a:r>
          </a:p>
          <a:p>
            <a:pPr lvl="1"/>
            <a:r>
              <a:rPr lang="en-CA" dirty="0" smtClean="0"/>
              <a:t>During the past month, about how often did you feel sad or depressed?</a:t>
            </a:r>
          </a:p>
          <a:p>
            <a:pPr lvl="2"/>
            <a:r>
              <a:rPr lang="en-CA" dirty="0" smtClean="0"/>
              <a:t>All of the time, most of the time, some of the time, a little of the time, none of the time</a:t>
            </a:r>
          </a:p>
          <a:p>
            <a:pPr lvl="1"/>
            <a:r>
              <a:rPr lang="en-CA" dirty="0" smtClean="0"/>
              <a:t>During the past month, about how often did you feel so depressed that nothing could cheer you up?</a:t>
            </a:r>
          </a:p>
          <a:p>
            <a:pPr lvl="2"/>
            <a:r>
              <a:rPr lang="en-CA" dirty="0"/>
              <a:t>All of the time, most of the time, some of the time, a little of the time, none of the time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95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a single variable each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WG anxiety and WG depression</a:t>
            </a:r>
          </a:p>
        </p:txBody>
      </p:sp>
    </p:spTree>
    <p:extLst>
      <p:ext uri="{BB962C8B-B14F-4D97-AF65-F5344CB8AC3E}">
        <p14:creationId xmlns:p14="http://schemas.microsoft.com/office/powerpoint/2010/main" val="22820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0" y="133350"/>
            <a:ext cx="6550025" cy="10334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Methods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756" y="1791478"/>
            <a:ext cx="8369300" cy="3815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category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each, combining frequency and intensity (USA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Cameroon and India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841499" y="2728209"/>
          <a:ext cx="8369300" cy="1451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4762">
                  <a:extLst>
                    <a:ext uri="{9D8B030D-6E8A-4147-A177-3AD203B41FA5}">
                      <a16:colId xmlns="" xmlns:a16="http://schemas.microsoft.com/office/drawing/2014/main" val="2574594806"/>
                    </a:ext>
                  </a:extLst>
                </a:gridCol>
                <a:gridCol w="1689839">
                  <a:extLst>
                    <a:ext uri="{9D8B030D-6E8A-4147-A177-3AD203B41FA5}">
                      <a16:colId xmlns="" xmlns:a16="http://schemas.microsoft.com/office/drawing/2014/main" val="128873330"/>
                    </a:ext>
                  </a:extLst>
                </a:gridCol>
                <a:gridCol w="959569">
                  <a:extLst>
                    <a:ext uri="{9D8B030D-6E8A-4147-A177-3AD203B41FA5}">
                      <a16:colId xmlns="" xmlns:a16="http://schemas.microsoft.com/office/drawing/2014/main" val="61964285"/>
                    </a:ext>
                  </a:extLst>
                </a:gridCol>
                <a:gridCol w="1165935">
                  <a:extLst>
                    <a:ext uri="{9D8B030D-6E8A-4147-A177-3AD203B41FA5}">
                      <a16:colId xmlns="" xmlns:a16="http://schemas.microsoft.com/office/drawing/2014/main" val="612666807"/>
                    </a:ext>
                  </a:extLst>
                </a:gridCol>
                <a:gridCol w="1165935">
                  <a:extLst>
                    <a:ext uri="{9D8B030D-6E8A-4147-A177-3AD203B41FA5}">
                      <a16:colId xmlns="" xmlns:a16="http://schemas.microsoft.com/office/drawing/2014/main" val="4162130595"/>
                    </a:ext>
                  </a:extLst>
                </a:gridCol>
                <a:gridCol w="1166630">
                  <a:extLst>
                    <a:ext uri="{9D8B030D-6E8A-4147-A177-3AD203B41FA5}">
                      <a16:colId xmlns="" xmlns:a16="http://schemas.microsoft.com/office/drawing/2014/main" val="3644798127"/>
                    </a:ext>
                  </a:extLst>
                </a:gridCol>
                <a:gridCol w="1166630">
                  <a:extLst>
                    <a:ext uri="{9D8B030D-6E8A-4147-A177-3AD203B41FA5}">
                      <a16:colId xmlns="" xmlns:a16="http://schemas.microsoft.com/office/drawing/2014/main" val="809680044"/>
                    </a:ext>
                  </a:extLst>
                </a:gridCol>
              </a:tblGrid>
              <a:tr h="290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51424907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Daily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Few x/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yr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Never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98930389"/>
                  </a:ext>
                </a:extLst>
              </a:tr>
              <a:tr h="29030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Intensity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little 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002743"/>
                  </a:ext>
                </a:extLst>
              </a:tr>
              <a:tr h="29030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Between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9702532"/>
                  </a:ext>
                </a:extLst>
              </a:tr>
              <a:tr h="29030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lot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5104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52998" y="4527030"/>
            <a:ext cx="1184223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2997" y="5067007"/>
            <a:ext cx="118422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Medium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52996" y="5606984"/>
            <a:ext cx="118422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52995" y="6195502"/>
            <a:ext cx="118422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None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21755" y="233266"/>
            <a:ext cx="8793831" cy="10548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Affect Variable Composition</a:t>
            </a:r>
          </a:p>
          <a:p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 &amp; Anxiety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5167745"/>
            <a:ext cx="4267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Medication not included in variable due to differences in access across settings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4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499" y="1471613"/>
            <a:ext cx="8369300" cy="4751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category variable combining frequency and intensity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87955"/>
              </p:ext>
            </p:extLst>
          </p:nvPr>
        </p:nvGraphicFramePr>
        <p:xfrm>
          <a:off x="1841499" y="2473532"/>
          <a:ext cx="8369300" cy="2302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4762">
                  <a:extLst>
                    <a:ext uri="{9D8B030D-6E8A-4147-A177-3AD203B41FA5}">
                      <a16:colId xmlns="" xmlns:a16="http://schemas.microsoft.com/office/drawing/2014/main" val="2574594806"/>
                    </a:ext>
                  </a:extLst>
                </a:gridCol>
                <a:gridCol w="1689839">
                  <a:extLst>
                    <a:ext uri="{9D8B030D-6E8A-4147-A177-3AD203B41FA5}">
                      <a16:colId xmlns="" xmlns:a16="http://schemas.microsoft.com/office/drawing/2014/main" val="128873330"/>
                    </a:ext>
                  </a:extLst>
                </a:gridCol>
                <a:gridCol w="959569">
                  <a:extLst>
                    <a:ext uri="{9D8B030D-6E8A-4147-A177-3AD203B41FA5}">
                      <a16:colId xmlns="" xmlns:a16="http://schemas.microsoft.com/office/drawing/2014/main" val="61964285"/>
                    </a:ext>
                  </a:extLst>
                </a:gridCol>
                <a:gridCol w="1165935">
                  <a:extLst>
                    <a:ext uri="{9D8B030D-6E8A-4147-A177-3AD203B41FA5}">
                      <a16:colId xmlns="" xmlns:a16="http://schemas.microsoft.com/office/drawing/2014/main" val="612666807"/>
                    </a:ext>
                  </a:extLst>
                </a:gridCol>
                <a:gridCol w="1165935">
                  <a:extLst>
                    <a:ext uri="{9D8B030D-6E8A-4147-A177-3AD203B41FA5}">
                      <a16:colId xmlns="" xmlns:a16="http://schemas.microsoft.com/office/drawing/2014/main" val="4162130595"/>
                    </a:ext>
                  </a:extLst>
                </a:gridCol>
                <a:gridCol w="1166630">
                  <a:extLst>
                    <a:ext uri="{9D8B030D-6E8A-4147-A177-3AD203B41FA5}">
                      <a16:colId xmlns="" xmlns:a16="http://schemas.microsoft.com/office/drawing/2014/main" val="3644798127"/>
                    </a:ext>
                  </a:extLst>
                </a:gridCol>
                <a:gridCol w="1166630">
                  <a:extLst>
                    <a:ext uri="{9D8B030D-6E8A-4147-A177-3AD203B41FA5}">
                      <a16:colId xmlns="" xmlns:a16="http://schemas.microsoft.com/office/drawing/2014/main" val="809680044"/>
                    </a:ext>
                  </a:extLst>
                </a:gridCol>
              </a:tblGrid>
              <a:tr h="290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51424907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of the time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Most of the time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of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time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little of the time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of the time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98930389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Intensity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Mild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030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002743"/>
                  </a:ext>
                </a:extLst>
              </a:tr>
              <a:tr h="29030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Severe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9702532"/>
                  </a:ext>
                </a:extLst>
              </a:tr>
              <a:tr h="29030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severe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5104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52992" y="4884545"/>
            <a:ext cx="1184223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2993" y="5332220"/>
            <a:ext cx="118422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Medium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52994" y="5775324"/>
            <a:ext cx="118422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52995" y="6195502"/>
            <a:ext cx="118422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None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841500" y="133350"/>
            <a:ext cx="6550025" cy="10334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Methods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306286" y="285750"/>
            <a:ext cx="9293290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 “WG Proxy” Depression Variable Composition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500" y="133350"/>
            <a:ext cx="6550025" cy="10334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Method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499" y="1365480"/>
            <a:ext cx="8369300" cy="4751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category variable combining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occurrence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intensity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598810"/>
              </p:ext>
            </p:extLst>
          </p:nvPr>
        </p:nvGraphicFramePr>
        <p:xfrm>
          <a:off x="3203771" y="2629713"/>
          <a:ext cx="4870105" cy="2022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4762">
                  <a:extLst>
                    <a:ext uri="{9D8B030D-6E8A-4147-A177-3AD203B41FA5}">
                      <a16:colId xmlns="" xmlns:a16="http://schemas.microsoft.com/office/drawing/2014/main" val="2574594806"/>
                    </a:ext>
                  </a:extLst>
                </a:gridCol>
                <a:gridCol w="1689839">
                  <a:extLst>
                    <a:ext uri="{9D8B030D-6E8A-4147-A177-3AD203B41FA5}">
                      <a16:colId xmlns="" xmlns:a16="http://schemas.microsoft.com/office/drawing/2014/main" val="128873330"/>
                    </a:ext>
                  </a:extLst>
                </a:gridCol>
                <a:gridCol w="959569">
                  <a:extLst>
                    <a:ext uri="{9D8B030D-6E8A-4147-A177-3AD203B41FA5}">
                      <a16:colId xmlns="" xmlns:a16="http://schemas.microsoft.com/office/drawing/2014/main" val="61964285"/>
                    </a:ext>
                  </a:extLst>
                </a:gridCol>
                <a:gridCol w="1165935">
                  <a:extLst>
                    <a:ext uri="{9D8B030D-6E8A-4147-A177-3AD203B41FA5}">
                      <a16:colId xmlns="" xmlns:a16="http://schemas.microsoft.com/office/drawing/2014/main" val="612666807"/>
                    </a:ext>
                  </a:extLst>
                </a:gridCol>
              </a:tblGrid>
              <a:tr h="246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51424907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98930389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Intensity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GB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0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Mild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030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Moderate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002743"/>
                  </a:ext>
                </a:extLst>
              </a:tr>
              <a:tr h="29030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Severe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29702532"/>
                  </a:ext>
                </a:extLst>
              </a:tr>
              <a:tr h="29030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severe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5104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52992" y="4884545"/>
            <a:ext cx="1184223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High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2993" y="5332220"/>
            <a:ext cx="1184223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Medium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52994" y="5775324"/>
            <a:ext cx="118422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Low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52995" y="6195502"/>
            <a:ext cx="1184223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None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93900" y="285750"/>
            <a:ext cx="7597969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 “WG Proxy” Anxiety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961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and Comorbidity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3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844307"/>
              </p:ext>
            </p:extLst>
          </p:nvPr>
        </p:nvGraphicFramePr>
        <p:xfrm>
          <a:off x="1841500" y="1543987"/>
          <a:ext cx="837679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09847" y="1326270"/>
            <a:ext cx="87189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Percent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1225" y="6115987"/>
            <a:ext cx="10287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WG Anxiety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38352" y="6115987"/>
            <a:ext cx="17038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WG Depression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08044" y="6115987"/>
            <a:ext cx="200595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Psychological distress (K6)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41500" y="133350"/>
            <a:ext cx="4554304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prevalence of affect disorder </a:t>
            </a:r>
            <a:r>
              <a:rPr lang="en-US" dirty="0">
                <a:solidFill>
                  <a:schemeClr val="bg1"/>
                </a:solidFill>
              </a:rPr>
              <a:t>- USA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902" y="351067"/>
            <a:ext cx="11187404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prevalence of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anxiety, depression and psychological distress, USA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255" y="1911928"/>
            <a:ext cx="475210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Similar trends across tools but proportions higher using WG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44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841500" y="133350"/>
            <a:ext cx="4554304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Population prevalence of affect disorder - Canada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66274" y="394351"/>
            <a:ext cx="10972800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prevalence of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“WG proxy” anxiety and depression, psychological distress, Canada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290356"/>
              </p:ext>
            </p:extLst>
          </p:nvPr>
        </p:nvGraphicFramePr>
        <p:xfrm>
          <a:off x="1600126" y="1688814"/>
          <a:ext cx="8350953" cy="4874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8640" y="6454729"/>
            <a:ext cx="688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Source: Canadian Community Health Survey, Mental Health (2012)</a:t>
            </a:r>
            <a:endParaRPr lang="en-CA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66255" y="1911928"/>
            <a:ext cx="475210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Less clear trends using WG proxy compared with K6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6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875" y="235991"/>
            <a:ext cx="6550025" cy="10334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Outline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136" y="1269453"/>
            <a:ext cx="9520073" cy="36291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25000"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WG Mental Health Working Group data analysis goals</a:t>
            </a:r>
          </a:p>
          <a:p>
            <a:pPr>
              <a:buClr>
                <a:srgbClr val="0070C0"/>
              </a:buClr>
              <a:buSzPct val="125000"/>
            </a:pP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Reminder of WG ES-F affect questions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25000"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 and data used</a:t>
            </a:r>
          </a:p>
          <a:p>
            <a:pPr>
              <a:buClr>
                <a:srgbClr val="0070C0"/>
              </a:buClr>
              <a:buSzPct val="125000"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employed</a:t>
            </a:r>
          </a:p>
          <a:p>
            <a:pPr>
              <a:buClr>
                <a:srgbClr val="0070C0"/>
              </a:buClr>
              <a:buSzPct val="125000"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>
              <a:buClr>
                <a:srgbClr val="0070C0"/>
              </a:buClr>
              <a:buSzPct val="125000"/>
            </a:pP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for next steps</a:t>
            </a:r>
          </a:p>
        </p:txBody>
      </p:sp>
    </p:spTree>
    <p:extLst>
      <p:ext uri="{BB962C8B-B14F-4D97-AF65-F5344CB8AC3E}">
        <p14:creationId xmlns:p14="http://schemas.microsoft.com/office/powerpoint/2010/main" val="34248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41500" y="133350"/>
            <a:ext cx="4554304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Population prevalence of affect disorder – Cameroon and India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0632" y="285750"/>
            <a:ext cx="11417968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prevalence of 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anxiety, depression and depressive symptoms, Cameroon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India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568035" y="1724890"/>
          <a:ext cx="11194473" cy="4897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6255" y="1911928"/>
            <a:ext cx="475210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Similar trends across tools but WG higher than PHQ-9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3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41500" y="133350"/>
            <a:ext cx="4554304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Cross country prevalence of WG/WG proxy affect disorder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84222" y="162558"/>
            <a:ext cx="117789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 country prevalence of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and “WG proxy” anxiety and depression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408688"/>
              </p:ext>
            </p:extLst>
          </p:nvPr>
        </p:nvGraphicFramePr>
        <p:xfrm>
          <a:off x="1125166" y="1707203"/>
          <a:ext cx="9857362" cy="4859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0328" y="1787238"/>
            <a:ext cx="475210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Variation across countries in none/low/medium but similar at “high” level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2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41500" y="133350"/>
            <a:ext cx="4554304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Comorbidity of WG anxiety and WG depression in USA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/>
          </p:nvPr>
        </p:nvGraphicFramePr>
        <p:xfrm>
          <a:off x="1841500" y="2040975"/>
          <a:ext cx="8583432" cy="4602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8916" y="346626"/>
            <a:ext cx="115743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Comorbidity of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anxiety 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depression,</a:t>
            </a:r>
          </a:p>
          <a:p>
            <a:pPr algn="ctr"/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5008" y="171300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of Anxiety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2274" y="167690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of Depression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510" y="1593274"/>
            <a:ext cx="563879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High correlation of level of anxiety amongst those with any level of depression – lower amongst those with any level of anxiety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2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41500" y="133350"/>
            <a:ext cx="4554304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Comorbidity of WG anxiety and WG depression in India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2659" y="164353"/>
            <a:ext cx="9709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Comorbidity of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proxy anxiety 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depression, Canada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5008" y="156861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of Anxiety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2274" y="155658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of Depression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44964"/>
              </p:ext>
            </p:extLst>
          </p:nvPr>
        </p:nvGraphicFramePr>
        <p:xfrm>
          <a:off x="1841500" y="1925919"/>
          <a:ext cx="8965929" cy="436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8640" y="6454729"/>
            <a:ext cx="688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Source: Canadian Community Health Survey, Mental Health (2012)</a:t>
            </a:r>
            <a:endParaRPr lang="en-CA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092" y="1551710"/>
            <a:ext cx="563879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Medium correlation of level of anxiety amongst those with any level of depression – lower amongst those with any level of anxiety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8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41500" y="133350"/>
            <a:ext cx="4554304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Comorbidity of WG anxiety and WG depression in Cameroon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40536" y="231714"/>
            <a:ext cx="107906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Comorbidity of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anxiety 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depression, 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Cameroon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1702270" y="1901855"/>
          <a:ext cx="8722663" cy="495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17200" y="156861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of Anxiety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2274" y="158065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of Depression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092" y="1551710"/>
            <a:ext cx="455814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Medium correlation between both groups but some high levels depression amongst low levels anxiety and vice versa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47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841500" y="133350"/>
            <a:ext cx="4554304" cy="1033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rgbClr val="000000"/>
                </a:solidFill>
                <a:latin typeface="Arial Black"/>
                <a:ea typeface="+mj-ea"/>
                <a:cs typeface="Arial Black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Comorbidity of WG anxiety and WG depression in India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2659" y="164353"/>
            <a:ext cx="108431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Comorbidity of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anxiety 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depression, India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841500" y="1927059"/>
          <a:ext cx="8386662" cy="473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5008" y="156861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of Anxiety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2274" y="155658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 of Depression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092" y="1551710"/>
            <a:ext cx="455814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High correlation between both groups but some high levels depression amongst low levels anxiety and vice versa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5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949" y="160439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CA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WG affect questions be used to determine prevalence of poor mental health in comparison to other validated tools?</a:t>
            </a:r>
          </a:p>
        </p:txBody>
      </p:sp>
    </p:spTree>
    <p:extLst>
      <p:ext uri="{BB962C8B-B14F-4D97-AF65-F5344CB8AC3E}">
        <p14:creationId xmlns:p14="http://schemas.microsoft.com/office/powerpoint/2010/main" val="12977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483201"/>
            <a:ext cx="11607282" cy="103346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K6 score category (0-4, 5-7,8-12,13+) by level of depression and anxiety,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2226469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4200" y="5452675"/>
            <a:ext cx="17272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Level of Depression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37400" y="5452675"/>
            <a:ext cx="1600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Level of Anxiety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56736" y="2013461"/>
            <a:ext cx="1282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Percent with each level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7092" y="1551710"/>
            <a:ext cx="45581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High levels of depression or anxiety associated with higher scores on K6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483201"/>
            <a:ext cx="11607282" cy="103346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K6 score category (0-4, 5-7,8-12,13+) by level of depression and anxiety,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6736" y="2013461"/>
            <a:ext cx="1282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Percent with each level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642793"/>
              </p:ext>
            </p:extLst>
          </p:nvPr>
        </p:nvGraphicFramePr>
        <p:xfrm>
          <a:off x="2215701" y="2013461"/>
          <a:ext cx="8319354" cy="3788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8640" y="6454729"/>
            <a:ext cx="688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Source: Canadian Community Health Survey, Mental Health (2012)</a:t>
            </a:r>
            <a:endParaRPr lang="en-CA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77092" y="1551710"/>
            <a:ext cx="45581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High levels of depression strongly associated with higher scores on K6 – anxiety less clear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6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483201"/>
            <a:ext cx="11607282" cy="10334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PHQ-9 score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level of depression and anxiety,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Cameroon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049072"/>
              </p:ext>
            </p:extLst>
          </p:nvPr>
        </p:nvGraphicFramePr>
        <p:xfrm>
          <a:off x="694267" y="1516663"/>
          <a:ext cx="11174272" cy="500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7092" y="1551710"/>
            <a:ext cx="455814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Associations less clear – high levels of anxiety or depression still associated to none/mild  in PHQ-9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8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00" y="375956"/>
            <a:ext cx="8823387" cy="10334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Work Group Goals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2" y="1657511"/>
            <a:ext cx="10603726" cy="3629109"/>
          </a:xfrm>
        </p:spPr>
        <p:txBody>
          <a:bodyPr anchor="ctr"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WG affect questions be used to determine prevalence of poor mental health in comparison to other validated tools</a:t>
            </a:r>
            <a:r>
              <a:rPr lang="en-C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endParaRPr lang="en-CA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the WG affect questions be used to indicate poorer functioning </a:t>
            </a:r>
            <a:r>
              <a:rPr lang="en-CA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</a:t>
            </a:r>
            <a:r>
              <a:rPr lang="en-C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poor mental health?</a:t>
            </a:r>
            <a:endParaRPr lang="en-CA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endParaRPr lang="en-GB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483201"/>
            <a:ext cx="11607282" cy="103346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PHQ-9 score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level of depression and anxiety,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842022"/>
              </p:ext>
            </p:extLst>
          </p:nvPr>
        </p:nvGraphicFramePr>
        <p:xfrm>
          <a:off x="677334" y="1516662"/>
          <a:ext cx="10498666" cy="4782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092" y="1551710"/>
            <a:ext cx="455814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Associations less clear – high levels of anxiety or depression still associated to none/mild  in PHQ-9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0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948" y="145691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CA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WG affect questions be used to indicate poorer functioning due to poor mental health?</a:t>
            </a:r>
          </a:p>
          <a:p>
            <a:pPr marL="914400" lvl="2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endParaRPr lang="en-GB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1" y="280905"/>
            <a:ext cx="11209421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respondents with no, some or a lot of difficulty remembering or concentrating by level of anxiety or depression,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2226469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84500" y="5489972"/>
            <a:ext cx="1981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prstClr val="black"/>
                </a:solidFill>
              </a:rPr>
              <a:t>Anxiety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0600" y="5489972"/>
            <a:ext cx="144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prstClr val="black"/>
                </a:solidFill>
              </a:rPr>
              <a:t>Depression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0401" y="2226469"/>
            <a:ext cx="1346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prstClr val="black"/>
                </a:solidFill>
              </a:rPr>
              <a:t>Percent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092" y="1551710"/>
            <a:ext cx="455814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Higher difficulties remembering/concentrating with increasing symptoms of anxiety/depression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respondents reporting each frequency of pain by level of anxiety or depression,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2226469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84500" y="5489972"/>
            <a:ext cx="1981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Anxiety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0600" y="5489972"/>
            <a:ext cx="144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Depression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0401" y="2226469"/>
            <a:ext cx="1346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Percent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092" y="1551710"/>
            <a:ext cx="45581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More frequent experience of pain with increasing symptoms of anxiety/depression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7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respondents reporting each frequency of feeling tired or exhausted by level of anxiety or depression,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2226469"/>
          <a:ext cx="7886700" cy="326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84500" y="5489972"/>
            <a:ext cx="1981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Anxiety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40600" y="5489972"/>
            <a:ext cx="14478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Depression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30401" y="2226469"/>
            <a:ext cx="1346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Percent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092" y="1551710"/>
            <a:ext cx="45581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More frequent experience of fatigue with increasing symptoms of anxiety/depression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48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1" y="280905"/>
            <a:ext cx="11209421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respondents with no, some or a lot of difficulty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concentrating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level of anxiety or depression,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8387" y="2051371"/>
            <a:ext cx="1346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prstClr val="black"/>
                </a:solidFill>
              </a:rPr>
              <a:t>Percent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778583"/>
              </p:ext>
            </p:extLst>
          </p:nvPr>
        </p:nvGraphicFramePr>
        <p:xfrm>
          <a:off x="1901487" y="1877437"/>
          <a:ext cx="8151779" cy="4056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" y="6454729"/>
            <a:ext cx="688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Source: Canadian Community Health Survey, Mental Health (2012)</a:t>
            </a:r>
            <a:endParaRPr lang="en-CA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77092" y="1551710"/>
            <a:ext cx="455814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Higher difficulties remembering/concentrating with increasing symptoms of anxiety/depression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respondents reporting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interference due to pain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level of anxiety or depression,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065" y="1690688"/>
            <a:ext cx="1346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Percent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052530"/>
              </p:ext>
            </p:extLst>
          </p:nvPr>
        </p:nvGraphicFramePr>
        <p:xfrm>
          <a:off x="972766" y="1690688"/>
          <a:ext cx="10515599" cy="4651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" y="6454729"/>
            <a:ext cx="6885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Source: Canadian Community Health Survey, Mental Health (2012)</a:t>
            </a:r>
            <a:endParaRPr lang="en-CA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77092" y="1551710"/>
            <a:ext cx="45581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More frequent experience of pain with increasing symptoms of anxiety/depression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0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1" y="280905"/>
            <a:ext cx="11209421" cy="132556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respondents with no, some or a lot of difficulty remembering or concentrating by level of anxiety or depression,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Cameroon and India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102260"/>
              </p:ext>
            </p:extLst>
          </p:nvPr>
        </p:nvGraphicFramePr>
        <p:xfrm>
          <a:off x="385011" y="1905000"/>
          <a:ext cx="601578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377599"/>
              </p:ext>
            </p:extLst>
          </p:nvPr>
        </p:nvGraphicFramePr>
        <p:xfrm>
          <a:off x="6400800" y="1905000"/>
          <a:ext cx="5367867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092" y="1551710"/>
            <a:ext cx="455814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Higher difficulties remembering/concentrating with increasing symptoms of anxiety/depression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5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respondents reporting each frequency of pain by level of anxiety or depression,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Cameroon and India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680182"/>
              </p:ext>
            </p:extLst>
          </p:nvPr>
        </p:nvGraphicFramePr>
        <p:xfrm>
          <a:off x="457199" y="1690687"/>
          <a:ext cx="6015566" cy="498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083640"/>
              </p:ext>
            </p:extLst>
          </p:nvPr>
        </p:nvGraphicFramePr>
        <p:xfrm>
          <a:off x="6472765" y="1690686"/>
          <a:ext cx="5583768" cy="4981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092" y="1551710"/>
            <a:ext cx="45581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More frequent experience of pain with increasing symptoms of anxiety/depression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7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respondents reporting each frequency of feeling tired or exhausted by level of anxiety or depression, 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Cameroon and India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801816"/>
              </p:ext>
            </p:extLst>
          </p:nvPr>
        </p:nvGraphicFramePr>
        <p:xfrm>
          <a:off x="372533" y="1888066"/>
          <a:ext cx="6519333" cy="491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639917"/>
              </p:ext>
            </p:extLst>
          </p:nvPr>
        </p:nvGraphicFramePr>
        <p:xfrm>
          <a:off x="5960533" y="1888066"/>
          <a:ext cx="5266267" cy="4715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092" y="1551710"/>
            <a:ext cx="455814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More frequent experience of fatigue with increasing symptoms of anxiety/depression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4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00" y="375956"/>
            <a:ext cx="8823387" cy="10334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Extended Set Affect Questions: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611" y="1682450"/>
            <a:ext cx="10154564" cy="3629109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How often do you feel depressed?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Daily / Weekly / Monthly / A few times a year / Never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Do you take medication for these feelings?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Yes / No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Thinking about the last time you felt depressed, how depressed did you feel?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little / A lot / Somewhere in between a little and a lot</a:t>
            </a:r>
          </a:p>
        </p:txBody>
      </p:sp>
    </p:spTree>
    <p:extLst>
      <p:ext uri="{BB962C8B-B14F-4D97-AF65-F5344CB8AC3E}">
        <p14:creationId xmlns:p14="http://schemas.microsoft.com/office/powerpoint/2010/main" val="22496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184" y="121318"/>
            <a:ext cx="6550025" cy="10334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753" y="1306243"/>
            <a:ext cx="11138169" cy="4751387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  <a:buSzPct val="125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USA, Canada, Cameroon and India the 4 category variable for anxiety and depression identifies higher proportions having any level of symptoms of psychological distress than the K6 and PHQ 9, respectively.  </a:t>
            </a:r>
          </a:p>
          <a:p>
            <a:pPr>
              <a:buClr>
                <a:srgbClr val="0070C0"/>
              </a:buClr>
              <a:buSzPct val="125000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rgbClr val="0070C0"/>
              </a:buClr>
              <a:buSzPct val="12500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K6 and the PHQ-9 are meant to pick up diagnosable disorders. The WG anxiety and depression questions may pick up sub-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mental health issues as well, and the literature has shown that sub-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issues contribute to difficulties in functioning.</a:t>
            </a:r>
          </a:p>
          <a:p>
            <a:pPr lvl="1">
              <a:buClr>
                <a:srgbClr val="0070C0"/>
              </a:buClr>
              <a:buSzPct val="125000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K-6 and PHQ-9 use more restrictive time scales than the WG</a:t>
            </a:r>
          </a:p>
          <a:p>
            <a:pPr lvl="1">
              <a:buClr>
                <a:srgbClr val="0070C0"/>
              </a:buClr>
              <a:buSzPct val="125000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25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the 4 levels of the WG anxiety and depression variables differ from country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country, however these are similar at the highest level of symptoms</a:t>
            </a:r>
          </a:p>
          <a:p>
            <a:pPr>
              <a:buClr>
                <a:srgbClr val="0070C0"/>
              </a:buClr>
              <a:buSzPct val="125000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25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NHIS and CCHS-MH, the 4-level WG anxiety and depression variables are associated with K6 scores but the PHQ-9 is less well associated with WG anxiety and depression as this is a more restrictive tool.</a:t>
            </a:r>
          </a:p>
        </p:txBody>
      </p:sp>
    </p:spTree>
    <p:extLst>
      <p:ext uri="{BB962C8B-B14F-4D97-AF65-F5344CB8AC3E}">
        <p14:creationId xmlns:p14="http://schemas.microsoft.com/office/powerpoint/2010/main" val="123308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184" y="121318"/>
            <a:ext cx="6550025" cy="10334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Summary, continued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78" y="1279107"/>
            <a:ext cx="11118714" cy="47513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25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Comorbidity between WG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anxiety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 shows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patterns reported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high degree of comorbidity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percent of people with depression who also have anxiety is larger than the percent of people with anxiety who also have depression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Clr>
                <a:srgbClr val="0070C0"/>
              </a:buClr>
              <a:buSzPct val="125000"/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25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with high levels of the WG affect questions also have difficulty concentrating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remembering,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pain and tiredness.  These relationships are also seen in the literature.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95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077" y="169957"/>
            <a:ext cx="9539856" cy="103346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Steps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from WG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032" y="1465727"/>
            <a:ext cx="9885947" cy="4751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SzPct val="125000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performance of affect questions</a:t>
            </a:r>
          </a:p>
          <a:p>
            <a:pPr marL="0" indent="0">
              <a:buClr>
                <a:srgbClr val="0070C0"/>
              </a:buClr>
              <a:buSzPct val="125000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Examine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item within the two domains</a:t>
            </a:r>
          </a:p>
          <a:p>
            <a:pPr marL="0" indent="0">
              <a:buClr>
                <a:srgbClr val="0070C0"/>
              </a:buClr>
              <a:buSzPct val="12500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comparisons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country data</a:t>
            </a:r>
          </a:p>
          <a:p>
            <a:pPr marL="0" indent="0">
              <a:buClr>
                <a:srgbClr val="0070C0"/>
              </a:buClr>
              <a:buSzPct val="125000"/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comparisons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other tools or screeners</a:t>
            </a:r>
          </a:p>
          <a:p>
            <a:pPr>
              <a:buClr>
                <a:srgbClr val="0070C0"/>
              </a:buClr>
              <a:buSzPct val="125000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 a single affect indicator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SzPct val="125000"/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from the WG?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00" y="375956"/>
            <a:ext cx="8823387" cy="10334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Extended Set Affect Questions: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742" y="1602938"/>
            <a:ext cx="10154564" cy="3629109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How often do you feel worried, nervous or anxious?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Daily / Weekly / Monthly / A few times a year / Never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Do you take medication for these feelings?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Yes / No</a:t>
            </a:r>
          </a:p>
          <a:p>
            <a:pPr marL="288925" indent="-288925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Thinking about the last time you felt worried, nervous or anxious, how would you describe the level of these feelings?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little / A lot / Somewhere in between a little and a lot</a:t>
            </a:r>
          </a:p>
        </p:txBody>
      </p:sp>
    </p:spTree>
    <p:extLst>
      <p:ext uri="{BB962C8B-B14F-4D97-AF65-F5344CB8AC3E}">
        <p14:creationId xmlns:p14="http://schemas.microsoft.com/office/powerpoint/2010/main" val="350775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00" y="375956"/>
            <a:ext cx="8823387" cy="10334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618" y="2100795"/>
            <a:ext cx="10165507" cy="362910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data analysis of three datasets: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U.S.: National Health Interview Survey (2012)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Cameroon (2013) and India (2014): ICED Building the Evidence Survey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Canada: Canadian Community Health Survey – Mental Health (2012)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other known tools to measure mental health: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Kessler 6 (K6)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ealth Questionnaire (PHQ-9)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8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00" y="375956"/>
            <a:ext cx="8823387" cy="10334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Datasets: U.S.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Health Interview Survey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65677"/>
            <a:ext cx="10668001" cy="362910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Nationally representative household interview survey designed to produce estimates of the health of the U.S. civilian noninstitutionalized population.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In-person interviews in the respondent’s home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Sample size: 34,525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rate: 61.2%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content: WG Affect and K6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Self-report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Persons age 18 and over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69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5956"/>
            <a:ext cx="11630025" cy="10334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Datasets: Cameroon and India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ICED Building the Evidence in Disability Study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65677"/>
            <a:ext cx="10668001" cy="362910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Two-country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level population based survey of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Mahbubnagar District,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Telengana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(India) and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Fundong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North West Cameroon.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In-person interviews in central village location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Sample size: 4,056 all-age sample per country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rate: 87% in Cameroon / 88% in India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content: WG Affect and PHQ-9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Self-report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Persons age 18 and over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997" y="375956"/>
            <a:ext cx="9672486" cy="10334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Datasets: Canada</a:t>
            </a:r>
            <a:b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Canadian Community Health Survey – Mental Health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527" y="2205642"/>
            <a:ext cx="10668001" cy="3629109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Population-based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survey of residents aged 15 or older in ten provinces excluding reserves, full-time members of Canadian Forces and institutionalised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In-person interviews in the respondent’s home and telephone interviews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Sample size: 25,113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rate: 68.9%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content: K6 and questions on depression, anxiety (“WG 					proxy”)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Self-report</a:t>
            </a:r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25000"/>
              <a:buNone/>
            </a:pP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Persons age 18 and over</a:t>
            </a: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2cd42565-b575-46f5-80e5-43f2622c77f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1677</Words>
  <Application>Microsoft Office PowerPoint</Application>
  <PresentationFormat>Custom</PresentationFormat>
  <Paragraphs>277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WG Mental Health Work Group  Examination of Anxiety and Depression in Cameroon, Canada, India and the United States </vt:lpstr>
      <vt:lpstr>Presentation Outline</vt:lpstr>
      <vt:lpstr>Mental Health Work Group Goals</vt:lpstr>
      <vt:lpstr>WG Extended Set Affect Questions: Depression</vt:lpstr>
      <vt:lpstr>WG Extended Set Affect Questions: Anxiety</vt:lpstr>
      <vt:lpstr>Methods</vt:lpstr>
      <vt:lpstr>Datasets: U.S. The National Health Interview Survey</vt:lpstr>
      <vt:lpstr>Datasets: Cameroon and India The ICED Building the Evidence in Disability Study</vt:lpstr>
      <vt:lpstr>Datasets: Canada Canadian Community Health Survey – Mental Health</vt:lpstr>
      <vt:lpstr>Kessler 6 (USA, Canada)</vt:lpstr>
      <vt:lpstr>PowerPoint Presentation</vt:lpstr>
      <vt:lpstr>WG Proxy Affect Questions (Canada)</vt:lpstr>
      <vt:lpstr>PowerPoint Presentation</vt:lpstr>
      <vt:lpstr>Methods</vt:lpstr>
      <vt:lpstr>Methods</vt:lpstr>
      <vt:lpstr>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K6 score category (0-4, 5-7,8-12,13+) by level of depression and anxiety, USA</vt:lpstr>
      <vt:lpstr>K6 score category (0-4, 5-7,8-12,13+) by level of depression and anxiety, Canada</vt:lpstr>
      <vt:lpstr>PHQ-9 score by level of depression and anxiety, Cameroon</vt:lpstr>
      <vt:lpstr>PHQ-9 score by level of depression and anxiety, India</vt:lpstr>
      <vt:lpstr>PowerPoint Presentation</vt:lpstr>
      <vt:lpstr>Percentage of respondents with no, some or a lot of difficulty remembering or concentrating by level of anxiety or depression, USA</vt:lpstr>
      <vt:lpstr>Percentage of respondents reporting each frequency of pain by level of anxiety or depression, USA</vt:lpstr>
      <vt:lpstr>Percentage of respondents reporting each frequency of feeling tired or exhausted by level of anxiety or depression, USA</vt:lpstr>
      <vt:lpstr>Percentage of respondents with no, some or a lot of difficulty concentrating by level of anxiety or depression, Canada</vt:lpstr>
      <vt:lpstr>Percentage of respondents reporting degree of interference due to pain by level of anxiety or depression, Canada</vt:lpstr>
      <vt:lpstr>Percentage of respondents with no, some or a lot of difficulty remembering or concentrating by level of anxiety or depression, Cameroon and India</vt:lpstr>
      <vt:lpstr>Percentage of respondents reporting each frequency of pain by level of anxiety or depression, Cameroon and India</vt:lpstr>
      <vt:lpstr>Percentage of respondents reporting each frequency of feeling tired or exhausted by level of anxiety or depression, Cameroon and India</vt:lpstr>
      <vt:lpstr>Summary</vt:lpstr>
      <vt:lpstr>Summary, continued</vt:lpstr>
      <vt:lpstr>Next Steps and Recommendations from WG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Pratt, Laura A. (CDC/OPHSS/NCHS)</dc:creator>
  <cp:lastModifiedBy>Emma Bird</cp:lastModifiedBy>
  <cp:revision>127</cp:revision>
  <cp:lastPrinted>2016-12-01T17:36:50Z</cp:lastPrinted>
  <dcterms:created xsi:type="dcterms:W3CDTF">2016-10-24T16:46:39Z</dcterms:created>
  <dcterms:modified xsi:type="dcterms:W3CDTF">2016-12-19T11:24:23Z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